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7"/>
  </p:notesMasterIdLst>
  <p:sldIdLst>
    <p:sldId id="256" r:id="rId2"/>
    <p:sldId id="258" r:id="rId3"/>
    <p:sldId id="257" r:id="rId4"/>
    <p:sldId id="259" r:id="rId5"/>
    <p:sldId id="261" r:id="rId6"/>
    <p:sldId id="260" r:id="rId7"/>
    <p:sldId id="263" r:id="rId8"/>
    <p:sldId id="262" r:id="rId9"/>
    <p:sldId id="274" r:id="rId10"/>
    <p:sldId id="267" r:id="rId11"/>
    <p:sldId id="270" r:id="rId12"/>
    <p:sldId id="271" r:id="rId13"/>
    <p:sldId id="272" r:id="rId14"/>
    <p:sldId id="273" r:id="rId15"/>
    <p:sldId id="26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lana Dabic" initials="MD" lastIdx="3" clrIdx="0">
    <p:extLst>
      <p:ext uri="{19B8F6BF-5375-455C-9EA6-DF929625EA0E}">
        <p15:presenceInfo xmlns:p15="http://schemas.microsoft.com/office/powerpoint/2012/main" userId="20a154a28536d392" providerId="Windows Live"/>
      </p:ext>
    </p:extLst>
  </p:cmAuthor>
  <p:cmAuthor id="2" name="Ivana Vulić" initials="IV" lastIdx="3" clrIdx="1">
    <p:extLst>
      <p:ext uri="{19B8F6BF-5375-455C-9EA6-DF929625EA0E}">
        <p15:presenceInfo xmlns:p15="http://schemas.microsoft.com/office/powerpoint/2012/main" userId="dadc5997-bb86-4e03-8794-49963783158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000"/>
    <p:restoredTop sz="92977" autoAdjust="0"/>
  </p:normalViewPr>
  <p:slideViewPr>
    <p:cSldViewPr snapToGrid="0" snapToObjects="1">
      <p:cViewPr varScale="1">
        <p:scale>
          <a:sx n="65" d="100"/>
          <a:sy n="65" d="100"/>
        </p:scale>
        <p:origin x="102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r-Latn-R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558797-7838-254B-8371-6E8666492CC2}" type="datetimeFigureOut">
              <a:rPr lang="sr-Latn-RS" smtClean="0"/>
              <a:t>21.3.2018.</a:t>
            </a:fld>
            <a:endParaRPr lang="sr-Latn-R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r-Latn-R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r-Latn-R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3BB788-DC0A-D545-9C0A-110F4954D5E4}" type="slidenum">
              <a:rPr lang="sr-Latn-RS" smtClean="0"/>
              <a:t>‹#›</a:t>
            </a:fld>
            <a:endParaRPr lang="sr-Latn-RS"/>
          </a:p>
        </p:txBody>
      </p:sp>
    </p:spTree>
    <p:extLst>
      <p:ext uri="{BB962C8B-B14F-4D97-AF65-F5344CB8AC3E}">
        <p14:creationId xmlns:p14="http://schemas.microsoft.com/office/powerpoint/2010/main" val="31290741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Ovaj</a:t>
            </a:r>
            <a:r>
              <a:rPr lang="en-US" dirty="0"/>
              <a:t> </a:t>
            </a:r>
            <a:r>
              <a:rPr lang="en-US" dirty="0" err="1"/>
              <a:t>pomak</a:t>
            </a:r>
            <a:r>
              <a:rPr lang="en-US" dirty="0"/>
              <a:t> je </a:t>
            </a:r>
            <a:r>
              <a:rPr lang="en-US" dirty="0" err="1"/>
              <a:t>statistički</a:t>
            </a:r>
            <a:r>
              <a:rPr lang="en-US" dirty="0"/>
              <a:t> </a:t>
            </a:r>
            <a:r>
              <a:rPr lang="en-US" dirty="0" err="1"/>
              <a:t>značajan</a:t>
            </a:r>
            <a:r>
              <a:rPr lang="en-US" dirty="0"/>
              <a:t> </a:t>
            </a:r>
            <a:r>
              <a:rPr lang="en-US" dirty="0" err="1"/>
              <a:t>ali</a:t>
            </a:r>
            <a:r>
              <a:rPr lang="en-US" dirty="0"/>
              <a:t> </a:t>
            </a:r>
            <a:r>
              <a:rPr lang="en-US" dirty="0" err="1"/>
              <a:t>mali</a:t>
            </a:r>
            <a:r>
              <a:rPr lang="en-US" dirty="0"/>
              <a:t> (</a:t>
            </a:r>
            <a:r>
              <a:rPr lang="en-US" dirty="0" err="1"/>
              <a:t>sa</a:t>
            </a:r>
            <a:r>
              <a:rPr lang="en-US" dirty="0"/>
              <a:t> </a:t>
            </a:r>
            <a:r>
              <a:rPr lang="en-US" dirty="0" err="1"/>
              <a:t>ovakvim</a:t>
            </a:r>
            <a:r>
              <a:rPr lang="en-US" dirty="0"/>
              <a:t> </a:t>
            </a:r>
            <a:r>
              <a:rPr lang="en-US" dirty="0" err="1"/>
              <a:t>trendom</a:t>
            </a:r>
            <a:r>
              <a:rPr lang="en-US" dirty="0"/>
              <a:t> </a:t>
            </a:r>
            <a:r>
              <a:rPr lang="en-US" dirty="0" err="1"/>
              <a:t>Srbiji</a:t>
            </a:r>
            <a:r>
              <a:rPr lang="en-US" dirty="0"/>
              <a:t> bi </a:t>
            </a:r>
            <a:r>
              <a:rPr lang="en-US" dirty="0" err="1"/>
              <a:t>trebalo</a:t>
            </a:r>
            <a:r>
              <a:rPr lang="en-US" dirty="0"/>
              <a:t> </a:t>
            </a:r>
            <a:r>
              <a:rPr lang="en-US" dirty="0" err="1"/>
              <a:t>oko</a:t>
            </a:r>
            <a:r>
              <a:rPr lang="en-US" dirty="0"/>
              <a:t> 25 </a:t>
            </a:r>
            <a:r>
              <a:rPr lang="en-US" dirty="0" err="1"/>
              <a:t>godina</a:t>
            </a:r>
            <a:r>
              <a:rPr lang="en-US" dirty="0"/>
              <a:t> da </a:t>
            </a:r>
            <a:r>
              <a:rPr lang="en-US" dirty="0" err="1"/>
              <a:t>dostigne</a:t>
            </a:r>
            <a:r>
              <a:rPr lang="en-US" dirty="0"/>
              <a:t> </a:t>
            </a:r>
            <a:r>
              <a:rPr lang="en-US" dirty="0" err="1"/>
              <a:t>prosečno</a:t>
            </a:r>
            <a:r>
              <a:rPr lang="en-US" dirty="0"/>
              <a:t> </a:t>
            </a:r>
            <a:r>
              <a:rPr lang="en-US" dirty="0" err="1"/>
              <a:t>postignuće</a:t>
            </a:r>
            <a:r>
              <a:rPr lang="en-US" dirty="0"/>
              <a:t> </a:t>
            </a:r>
            <a:r>
              <a:rPr lang="en-US" dirty="0" err="1"/>
              <a:t>koje</a:t>
            </a:r>
            <a:r>
              <a:rPr lang="en-US" dirty="0"/>
              <a:t> </a:t>
            </a:r>
            <a:r>
              <a:rPr lang="en-US" dirty="0" err="1"/>
              <a:t>ostvaruju</a:t>
            </a:r>
            <a:r>
              <a:rPr lang="en-US" dirty="0"/>
              <a:t> </a:t>
            </a:r>
            <a:r>
              <a:rPr lang="en-US" dirty="0" err="1"/>
              <a:t>učenici</a:t>
            </a:r>
            <a:r>
              <a:rPr lang="en-US" dirty="0"/>
              <a:t> </a:t>
            </a:r>
            <a:r>
              <a:rPr lang="en-US" dirty="0" err="1"/>
              <a:t>iz</a:t>
            </a:r>
            <a:r>
              <a:rPr lang="en-US" dirty="0"/>
              <a:t> OECD </a:t>
            </a:r>
            <a:r>
              <a:rPr lang="en-US" dirty="0" err="1"/>
              <a:t>zemalja</a:t>
            </a:r>
            <a:r>
              <a:rPr lang="en-US" dirty="0"/>
              <a:t> 2012. </a:t>
            </a:r>
            <a:r>
              <a:rPr lang="en-US" dirty="0" err="1"/>
              <a:t>godine</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Učenici</a:t>
            </a:r>
            <a:r>
              <a:rPr lang="en-US" dirty="0"/>
              <a:t> </a:t>
            </a:r>
            <a:r>
              <a:rPr lang="sr-Latn-RS" dirty="0"/>
              <a:t>ispod nivoa 2, te predstavljaju osetljivu grupu u riziku da imaju </a:t>
            </a:r>
            <a:r>
              <a:rPr lang="en-US" dirty="0" err="1"/>
              <a:t>značajne</a:t>
            </a:r>
            <a:r>
              <a:rPr lang="en-US" dirty="0"/>
              <a:t> </a:t>
            </a:r>
            <a:r>
              <a:rPr lang="en-US" dirty="0" err="1"/>
              <a:t>teškoće</a:t>
            </a:r>
            <a:r>
              <a:rPr lang="en-US" dirty="0"/>
              <a:t> u </a:t>
            </a:r>
            <a:r>
              <a:rPr lang="en-US" dirty="0" err="1"/>
              <a:t>narednom</a:t>
            </a:r>
            <a:r>
              <a:rPr lang="en-US" dirty="0"/>
              <a:t> </a:t>
            </a:r>
            <a:r>
              <a:rPr lang="en-US" dirty="0" err="1"/>
              <a:t>obrazovanju</a:t>
            </a:r>
            <a:r>
              <a:rPr lang="en-US" dirty="0"/>
              <a:t> </a:t>
            </a:r>
            <a:r>
              <a:rPr lang="en-US" dirty="0" err="1"/>
              <a:t>i</a:t>
            </a:r>
            <a:r>
              <a:rPr lang="en-US" dirty="0"/>
              <a:t> </a:t>
            </a:r>
            <a:r>
              <a:rPr lang="en-US" dirty="0" err="1"/>
              <a:t>smanjene</a:t>
            </a:r>
            <a:r>
              <a:rPr lang="en-US" dirty="0"/>
              <a:t> </a:t>
            </a:r>
            <a:r>
              <a:rPr lang="en-US" dirty="0" err="1"/>
              <a:t>mogućnosti</a:t>
            </a:r>
            <a:r>
              <a:rPr lang="en-US" dirty="0"/>
              <a:t> </a:t>
            </a:r>
            <a:r>
              <a:rPr lang="en-US" dirty="0" err="1"/>
              <a:t>za</a:t>
            </a:r>
            <a:r>
              <a:rPr lang="en-US" dirty="0"/>
              <a:t> </a:t>
            </a:r>
            <a:r>
              <a:rPr lang="en-US" dirty="0" err="1"/>
              <a:t>zapošljavanje</a:t>
            </a:r>
            <a:r>
              <a:rPr lang="en-US" dirty="0"/>
              <a:t>. </a:t>
            </a:r>
            <a:r>
              <a:rPr lang="en-US" dirty="0" err="1"/>
              <a:t>Ovi</a:t>
            </a:r>
            <a:r>
              <a:rPr lang="en-US" dirty="0"/>
              <a:t> </a:t>
            </a:r>
            <a:r>
              <a:rPr lang="en-US" dirty="0" err="1"/>
              <a:t>učenici</a:t>
            </a:r>
            <a:r>
              <a:rPr lang="en-US" dirty="0"/>
              <a:t> </a:t>
            </a:r>
            <a:r>
              <a:rPr lang="en-US" dirty="0" err="1"/>
              <a:t>mogu</a:t>
            </a:r>
            <a:r>
              <a:rPr lang="en-US" dirty="0"/>
              <a:t> da </a:t>
            </a:r>
            <a:r>
              <a:rPr lang="en-US" dirty="0" err="1"/>
              <a:t>koriste</a:t>
            </a:r>
            <a:r>
              <a:rPr lang="en-US" dirty="0"/>
              <a:t> </a:t>
            </a:r>
            <a:r>
              <a:rPr lang="en-US" dirty="0" err="1"/>
              <a:t>matematičko</a:t>
            </a:r>
            <a:r>
              <a:rPr lang="en-US" dirty="0"/>
              <a:t> </a:t>
            </a:r>
            <a:r>
              <a:rPr lang="en-US" dirty="0" err="1"/>
              <a:t>znanje</a:t>
            </a:r>
            <a:r>
              <a:rPr lang="en-US" dirty="0"/>
              <a:t> </a:t>
            </a:r>
            <a:r>
              <a:rPr lang="en-US" dirty="0" err="1"/>
              <a:t>i</a:t>
            </a:r>
            <a:r>
              <a:rPr lang="en-US" dirty="0"/>
              <a:t> </a:t>
            </a:r>
            <a:r>
              <a:rPr lang="en-US" dirty="0" err="1"/>
              <a:t>veštine</a:t>
            </a:r>
            <a:r>
              <a:rPr lang="en-US" dirty="0"/>
              <a:t> </a:t>
            </a:r>
            <a:r>
              <a:rPr lang="en-US" dirty="0" err="1"/>
              <a:t>samo</a:t>
            </a:r>
            <a:r>
              <a:rPr lang="en-US" dirty="0"/>
              <a:t> u </a:t>
            </a:r>
            <a:r>
              <a:rPr lang="en-US" dirty="0" err="1"/>
              <a:t>poznatom</a:t>
            </a:r>
            <a:r>
              <a:rPr lang="en-US" dirty="0"/>
              <a:t> </a:t>
            </a:r>
            <a:r>
              <a:rPr lang="en-US" dirty="0" err="1"/>
              <a:t>kontekstu</a:t>
            </a:r>
            <a:r>
              <a:rPr lang="en-US" dirty="0"/>
              <a:t> u </a:t>
            </a:r>
            <a:r>
              <a:rPr lang="en-US" dirty="0" err="1"/>
              <a:t>kojem</a:t>
            </a:r>
            <a:r>
              <a:rPr lang="en-US" dirty="0"/>
              <a:t> </a:t>
            </a:r>
            <a:r>
              <a:rPr lang="en-US" dirty="0" err="1"/>
              <a:t>su</a:t>
            </a:r>
            <a:r>
              <a:rPr lang="en-US" dirty="0"/>
              <a:t> </a:t>
            </a:r>
            <a:r>
              <a:rPr lang="en-US" dirty="0" err="1"/>
              <a:t>sve</a:t>
            </a:r>
            <a:r>
              <a:rPr lang="en-US" dirty="0"/>
              <a:t> </a:t>
            </a:r>
            <a:r>
              <a:rPr lang="en-US" dirty="0" err="1"/>
              <a:t>relevantne</a:t>
            </a:r>
            <a:r>
              <a:rPr lang="en-US" dirty="0"/>
              <a:t> </a:t>
            </a:r>
            <a:r>
              <a:rPr lang="en-US" dirty="0" err="1"/>
              <a:t>informacije</a:t>
            </a:r>
            <a:r>
              <a:rPr lang="en-US" dirty="0"/>
              <a:t> </a:t>
            </a:r>
            <a:r>
              <a:rPr lang="en-US" dirty="0" err="1"/>
              <a:t>eksplicitno</a:t>
            </a:r>
            <a:r>
              <a:rPr lang="en-US" dirty="0"/>
              <a:t> date. Oni </a:t>
            </a:r>
            <a:r>
              <a:rPr lang="en-US" dirty="0" err="1"/>
              <a:t>mogu</a:t>
            </a:r>
            <a:r>
              <a:rPr lang="en-US" dirty="0"/>
              <a:t> da </a:t>
            </a:r>
            <a:r>
              <a:rPr lang="en-US" dirty="0" err="1"/>
              <a:t>identifikuju</a:t>
            </a:r>
            <a:r>
              <a:rPr lang="en-US" dirty="0"/>
              <a:t> </a:t>
            </a:r>
            <a:r>
              <a:rPr lang="en-US" dirty="0" err="1"/>
              <a:t>relevantne</a:t>
            </a:r>
            <a:r>
              <a:rPr lang="en-US" dirty="0"/>
              <a:t> </a:t>
            </a:r>
            <a:r>
              <a:rPr lang="en-US" dirty="0" err="1"/>
              <a:t>informacije</a:t>
            </a:r>
            <a:r>
              <a:rPr lang="en-US" dirty="0"/>
              <a:t> u </a:t>
            </a:r>
            <a:r>
              <a:rPr lang="en-US" dirty="0" err="1"/>
              <a:t>takvom</a:t>
            </a:r>
            <a:r>
              <a:rPr lang="en-US" dirty="0"/>
              <a:t> </a:t>
            </a:r>
            <a:r>
              <a:rPr lang="en-US" dirty="0" err="1"/>
              <a:t>poznatom</a:t>
            </a:r>
            <a:r>
              <a:rPr lang="en-US" dirty="0"/>
              <a:t> </a:t>
            </a:r>
            <a:r>
              <a:rPr lang="en-US" dirty="0" err="1"/>
              <a:t>kontekstu</a:t>
            </a:r>
            <a:r>
              <a:rPr lang="en-US" dirty="0"/>
              <a:t> </a:t>
            </a:r>
            <a:r>
              <a:rPr lang="en-US" dirty="0" err="1"/>
              <a:t>i</a:t>
            </a:r>
            <a:r>
              <a:rPr lang="en-US" dirty="0"/>
              <a:t> da </a:t>
            </a:r>
            <a:r>
              <a:rPr lang="en-US" dirty="0" err="1"/>
              <a:t>primene</a:t>
            </a:r>
            <a:r>
              <a:rPr lang="en-US" dirty="0"/>
              <a:t> </a:t>
            </a:r>
            <a:r>
              <a:rPr lang="en-US" dirty="0" err="1"/>
              <a:t>rutinske</a:t>
            </a:r>
            <a:r>
              <a:rPr lang="en-US" dirty="0"/>
              <a:t> procedure. </a:t>
            </a:r>
            <a:r>
              <a:rPr lang="en-US" dirty="0" err="1"/>
              <a:t>Svaka</a:t>
            </a:r>
            <a:r>
              <a:rPr lang="en-US" dirty="0"/>
              <a:t> </a:t>
            </a:r>
            <a:r>
              <a:rPr lang="en-US" dirty="0" err="1"/>
              <a:t>situacija</a:t>
            </a:r>
            <a:r>
              <a:rPr lang="en-US" dirty="0"/>
              <a:t> </a:t>
            </a:r>
            <a:r>
              <a:rPr lang="en-US" dirty="0" err="1"/>
              <a:t>koja</a:t>
            </a:r>
            <a:r>
              <a:rPr lang="en-US" dirty="0"/>
              <a:t> bi </a:t>
            </a:r>
            <a:r>
              <a:rPr lang="en-US" dirty="0" err="1"/>
              <a:t>bila</a:t>
            </a:r>
            <a:r>
              <a:rPr lang="en-US" dirty="0"/>
              <a:t> </a:t>
            </a:r>
            <a:r>
              <a:rPr lang="en-US" dirty="0" err="1"/>
              <a:t>složenija</a:t>
            </a:r>
            <a:r>
              <a:rPr lang="en-US" dirty="0"/>
              <a:t> od </a:t>
            </a:r>
            <a:r>
              <a:rPr lang="en-US" dirty="0" err="1"/>
              <a:t>rešavanja</a:t>
            </a:r>
            <a:r>
              <a:rPr lang="en-US" dirty="0"/>
              <a:t> </a:t>
            </a:r>
            <a:r>
              <a:rPr lang="en-US" dirty="0" err="1"/>
              <a:t>bazičnih</a:t>
            </a:r>
            <a:r>
              <a:rPr lang="en-US" dirty="0"/>
              <a:t> </a:t>
            </a:r>
            <a:r>
              <a:rPr lang="en-US" dirty="0" err="1"/>
              <a:t>i</a:t>
            </a:r>
            <a:r>
              <a:rPr lang="en-US" dirty="0"/>
              <a:t> </a:t>
            </a:r>
            <a:r>
              <a:rPr lang="en-US" dirty="0" err="1"/>
              <a:t>relativno</a:t>
            </a:r>
            <a:r>
              <a:rPr lang="en-US" dirty="0"/>
              <a:t> </a:t>
            </a:r>
            <a:r>
              <a:rPr lang="en-US" dirty="0" err="1"/>
              <a:t>poznatih</a:t>
            </a:r>
            <a:r>
              <a:rPr lang="en-US" dirty="0"/>
              <a:t> </a:t>
            </a:r>
            <a:r>
              <a:rPr lang="en-US" dirty="0" err="1"/>
              <a:t>matematičkih</a:t>
            </a:r>
            <a:r>
              <a:rPr lang="en-US" dirty="0"/>
              <a:t> </a:t>
            </a:r>
            <a:r>
              <a:rPr lang="en-US" dirty="0" err="1"/>
              <a:t>zadataka</a:t>
            </a:r>
            <a:r>
              <a:rPr lang="en-US" dirty="0"/>
              <a:t> </a:t>
            </a:r>
            <a:r>
              <a:rPr lang="en-US" dirty="0" err="1"/>
              <a:t>za</a:t>
            </a:r>
            <a:r>
              <a:rPr lang="en-US" dirty="0"/>
              <a:t> </a:t>
            </a:r>
            <a:r>
              <a:rPr lang="en-US" dirty="0" err="1"/>
              <a:t>ove</a:t>
            </a:r>
            <a:r>
              <a:rPr lang="en-US" dirty="0"/>
              <a:t> </a:t>
            </a:r>
            <a:r>
              <a:rPr lang="en-US" dirty="0" err="1"/>
              <a:t>učenike</a:t>
            </a:r>
            <a:r>
              <a:rPr lang="en-US" dirty="0"/>
              <a:t> bi </a:t>
            </a:r>
            <a:r>
              <a:rPr lang="en-US" dirty="0" err="1"/>
              <a:t>predstavljala</a:t>
            </a:r>
            <a:r>
              <a:rPr lang="en-US" dirty="0"/>
              <a:t> </a:t>
            </a:r>
            <a:r>
              <a:rPr lang="en-US" dirty="0" err="1"/>
              <a:t>značajan</a:t>
            </a:r>
            <a:r>
              <a:rPr lang="en-US" dirty="0"/>
              <a:t> problem.</a:t>
            </a:r>
          </a:p>
          <a:p>
            <a:pPr marL="0" marR="0" lvl="0" indent="0" algn="l" defTabSz="914400" rtl="0" eaLnBrk="1" fontAlgn="auto" latinLnBrk="0" hangingPunct="1">
              <a:lnSpc>
                <a:spcPct val="100000"/>
              </a:lnSpc>
              <a:spcBef>
                <a:spcPts val="0"/>
              </a:spcBef>
              <a:spcAft>
                <a:spcPts val="0"/>
              </a:spcAft>
              <a:buClrTx/>
              <a:buSzTx/>
              <a:buFontTx/>
              <a:buNone/>
              <a:tabLst/>
              <a:defRPr/>
            </a:pPr>
            <a:r>
              <a:rPr lang="sr-Latn-RS" dirty="0"/>
              <a:t>učenici na 5 i 6 nivou postignuća, što znači da mogu da </a:t>
            </a:r>
            <a:r>
              <a:rPr lang="en-US" dirty="0" err="1"/>
              <a:t>kritički</a:t>
            </a:r>
            <a:r>
              <a:rPr lang="en-US" dirty="0"/>
              <a:t> </a:t>
            </a:r>
            <a:r>
              <a:rPr lang="en-US" dirty="0" err="1"/>
              <a:t>primenjuju</a:t>
            </a:r>
            <a:r>
              <a:rPr lang="en-US" dirty="0"/>
              <a:t> </a:t>
            </a:r>
            <a:r>
              <a:rPr lang="en-US" dirty="0" err="1"/>
              <a:t>matematička</a:t>
            </a:r>
            <a:r>
              <a:rPr lang="en-US" dirty="0"/>
              <a:t> </a:t>
            </a:r>
            <a:r>
              <a:rPr lang="en-US" dirty="0" err="1"/>
              <a:t>znanja</a:t>
            </a:r>
            <a:r>
              <a:rPr lang="en-US" dirty="0"/>
              <a:t> </a:t>
            </a:r>
            <a:r>
              <a:rPr lang="en-US" dirty="0" err="1"/>
              <a:t>i</a:t>
            </a:r>
            <a:r>
              <a:rPr lang="en-US" dirty="0"/>
              <a:t> </a:t>
            </a:r>
            <a:r>
              <a:rPr lang="en-US" dirty="0" err="1"/>
              <a:t>veštine</a:t>
            </a:r>
            <a:r>
              <a:rPr lang="en-US" dirty="0"/>
              <a:t> u u </a:t>
            </a:r>
            <a:r>
              <a:rPr lang="en-US" dirty="0" err="1"/>
              <a:t>složenim</a:t>
            </a:r>
            <a:r>
              <a:rPr lang="en-US" dirty="0"/>
              <a:t> </a:t>
            </a:r>
            <a:r>
              <a:rPr lang="en-US" dirty="0" err="1"/>
              <a:t>situacijama</a:t>
            </a:r>
            <a:r>
              <a:rPr lang="en-US" dirty="0"/>
              <a:t>.</a:t>
            </a:r>
          </a:p>
          <a:p>
            <a:endParaRPr lang="en-GB" dirty="0"/>
          </a:p>
        </p:txBody>
      </p:sp>
      <p:sp>
        <p:nvSpPr>
          <p:cNvPr id="4" name="Slide Number Placeholder 3"/>
          <p:cNvSpPr>
            <a:spLocks noGrp="1"/>
          </p:cNvSpPr>
          <p:nvPr>
            <p:ph type="sldNum" sz="quarter" idx="10"/>
          </p:nvPr>
        </p:nvSpPr>
        <p:spPr/>
        <p:txBody>
          <a:bodyPr/>
          <a:lstStyle/>
          <a:p>
            <a:fld id="{C83BB788-DC0A-D545-9C0A-110F4954D5E4}" type="slidenum">
              <a:rPr lang="sr-Latn-RS" smtClean="0"/>
              <a:t>2</a:t>
            </a:fld>
            <a:endParaRPr lang="sr-Latn-RS"/>
          </a:p>
        </p:txBody>
      </p:sp>
    </p:spTree>
    <p:extLst>
      <p:ext uri="{BB962C8B-B14F-4D97-AF65-F5344CB8AC3E}">
        <p14:creationId xmlns:p14="http://schemas.microsoft.com/office/powerpoint/2010/main" val="30995764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Pismenosti</a:t>
            </a:r>
            <a:r>
              <a:rPr lang="en-US" dirty="0"/>
              <a:t> </a:t>
            </a:r>
            <a:r>
              <a:rPr lang="en-US" dirty="0" err="1"/>
              <a:t>kao</a:t>
            </a:r>
            <a:r>
              <a:rPr lang="en-US" dirty="0"/>
              <a:t> </a:t>
            </a:r>
            <a:r>
              <a:rPr lang="en-US" dirty="0" err="1"/>
              <a:t>kompetencija</a:t>
            </a:r>
            <a:r>
              <a:rPr lang="en-US" dirty="0"/>
              <a:t> </a:t>
            </a:r>
            <a:r>
              <a:rPr lang="en-US" dirty="0" err="1"/>
              <a:t>za</a:t>
            </a:r>
            <a:r>
              <a:rPr lang="en-US" dirty="0"/>
              <a:t> </a:t>
            </a:r>
            <a:r>
              <a:rPr lang="en-US" dirty="0" err="1"/>
              <a:t>analizu</a:t>
            </a:r>
            <a:r>
              <a:rPr lang="en-US" dirty="0"/>
              <a:t>, </a:t>
            </a:r>
            <a:r>
              <a:rPr lang="en-US" dirty="0" err="1"/>
              <a:t>razumevanje</a:t>
            </a:r>
            <a:r>
              <a:rPr lang="en-US" dirty="0"/>
              <a:t> </a:t>
            </a:r>
            <a:r>
              <a:rPr lang="en-US" dirty="0" err="1"/>
              <a:t>i</a:t>
            </a:r>
            <a:r>
              <a:rPr lang="en-US" dirty="0"/>
              <a:t> </a:t>
            </a:r>
            <a:r>
              <a:rPr lang="en-US" dirty="0" err="1"/>
              <a:t>efikasno</a:t>
            </a:r>
            <a:r>
              <a:rPr lang="en-US" dirty="0"/>
              <a:t> </a:t>
            </a:r>
            <a:r>
              <a:rPr lang="en-US" dirty="0" err="1"/>
              <a:t>komuniciranje</a:t>
            </a:r>
            <a:r>
              <a:rPr lang="en-US" dirty="0"/>
              <a:t> </a:t>
            </a:r>
            <a:r>
              <a:rPr lang="en-US" dirty="0" err="1"/>
              <a:t>koja</a:t>
            </a:r>
            <a:r>
              <a:rPr lang="en-US" dirty="0"/>
              <a:t> se </a:t>
            </a:r>
            <a:r>
              <a:rPr lang="en-US" dirty="0" err="1"/>
              <a:t>iskazuje</a:t>
            </a:r>
            <a:r>
              <a:rPr lang="en-US" dirty="0"/>
              <a:t> </a:t>
            </a:r>
            <a:r>
              <a:rPr lang="en-US" dirty="0" err="1"/>
              <a:t>razumevanjem</a:t>
            </a:r>
            <a:r>
              <a:rPr lang="en-US" dirty="0"/>
              <a:t>, </a:t>
            </a:r>
            <a:r>
              <a:rPr lang="en-US" dirty="0" err="1"/>
              <a:t>rešavanjem</a:t>
            </a:r>
            <a:r>
              <a:rPr lang="en-US" dirty="0"/>
              <a:t> </a:t>
            </a:r>
            <a:r>
              <a:rPr lang="en-US" dirty="0" err="1"/>
              <a:t>i</a:t>
            </a:r>
            <a:r>
              <a:rPr lang="en-US" dirty="0"/>
              <a:t> </a:t>
            </a:r>
            <a:r>
              <a:rPr lang="en-US" dirty="0" err="1"/>
              <a:t>interpretacijom</a:t>
            </a:r>
            <a:r>
              <a:rPr lang="en-US" dirty="0"/>
              <a:t> </a:t>
            </a:r>
            <a:r>
              <a:rPr lang="en-US" dirty="0" err="1"/>
              <a:t>pitanja</a:t>
            </a:r>
            <a:r>
              <a:rPr lang="en-US" dirty="0"/>
              <a:t> </a:t>
            </a:r>
            <a:r>
              <a:rPr lang="en-US" dirty="0" err="1"/>
              <a:t>iz</a:t>
            </a:r>
            <a:r>
              <a:rPr lang="en-US" dirty="0"/>
              <a:t> </a:t>
            </a:r>
            <a:r>
              <a:rPr lang="en-US" dirty="0" err="1"/>
              <a:t>različitih</a:t>
            </a:r>
            <a:r>
              <a:rPr lang="en-US" dirty="0"/>
              <a:t> </a:t>
            </a:r>
            <a:r>
              <a:rPr lang="en-US" dirty="0" err="1"/>
              <a:t>tematskih</a:t>
            </a:r>
            <a:r>
              <a:rPr lang="en-US" dirty="0"/>
              <a:t> </a:t>
            </a:r>
            <a:r>
              <a:rPr lang="en-US" dirty="0" err="1"/>
              <a:t>oblasti</a:t>
            </a:r>
            <a:endParaRPr lang="en-US" dirty="0"/>
          </a:p>
          <a:p>
            <a:r>
              <a:rPr lang="en-US" dirty="0" err="1"/>
              <a:t>Sama</a:t>
            </a:r>
            <a:r>
              <a:rPr lang="en-US" dirty="0"/>
              <a:t> </a:t>
            </a:r>
            <a:r>
              <a:rPr lang="en-US" dirty="0" err="1"/>
              <a:t>kompetencija</a:t>
            </a:r>
            <a:r>
              <a:rPr lang="en-US" dirty="0"/>
              <a:t> </a:t>
            </a:r>
            <a:r>
              <a:rPr lang="en-US" dirty="0" err="1"/>
              <a:t>obuhvata</a:t>
            </a:r>
            <a:r>
              <a:rPr lang="en-US" dirty="0"/>
              <a:t> </a:t>
            </a:r>
            <a:r>
              <a:rPr lang="en-US" dirty="0" err="1"/>
              <a:t>sposobnost</a:t>
            </a:r>
            <a:r>
              <a:rPr lang="en-US" dirty="0"/>
              <a:t> </a:t>
            </a:r>
            <a:r>
              <a:rPr lang="en-US" dirty="0" err="1"/>
              <a:t>odgovaranja</a:t>
            </a:r>
            <a:r>
              <a:rPr lang="en-US" dirty="0"/>
              <a:t> </a:t>
            </a:r>
            <a:r>
              <a:rPr lang="en-US" dirty="0" err="1"/>
              <a:t>na</a:t>
            </a:r>
            <a:r>
              <a:rPr lang="en-US" dirty="0"/>
              <a:t> </a:t>
            </a:r>
            <a:r>
              <a:rPr lang="en-US" dirty="0" err="1"/>
              <a:t>kompleksne</a:t>
            </a:r>
            <a:r>
              <a:rPr lang="en-US" dirty="0"/>
              <a:t> </a:t>
            </a:r>
            <a:r>
              <a:rPr lang="en-US" dirty="0" err="1"/>
              <a:t>zahteve</a:t>
            </a:r>
            <a:r>
              <a:rPr lang="en-US" dirty="0"/>
              <a:t> </a:t>
            </a:r>
            <a:r>
              <a:rPr lang="en-US" dirty="0" err="1"/>
              <a:t>mobilisanjem</a:t>
            </a:r>
            <a:r>
              <a:rPr lang="en-US" dirty="0"/>
              <a:t> </a:t>
            </a:r>
            <a:r>
              <a:rPr lang="en-US" dirty="0" err="1"/>
              <a:t>psihosocijalnih</a:t>
            </a:r>
            <a:r>
              <a:rPr lang="en-US" dirty="0"/>
              <a:t> </a:t>
            </a:r>
            <a:r>
              <a:rPr lang="en-US" dirty="0" err="1"/>
              <a:t>resursa</a:t>
            </a:r>
            <a:r>
              <a:rPr lang="en-US" dirty="0"/>
              <a:t> (</a:t>
            </a:r>
            <a:r>
              <a:rPr lang="en-US" dirty="0" err="1"/>
              <a:t>uključujući</a:t>
            </a:r>
            <a:r>
              <a:rPr lang="en-US" dirty="0"/>
              <a:t> </a:t>
            </a:r>
            <a:r>
              <a:rPr lang="en-US" dirty="0" err="1"/>
              <a:t>veštine</a:t>
            </a:r>
            <a:r>
              <a:rPr lang="en-US" dirty="0"/>
              <a:t> </a:t>
            </a:r>
            <a:r>
              <a:rPr lang="en-US" dirty="0" err="1"/>
              <a:t>i</a:t>
            </a:r>
            <a:r>
              <a:rPr lang="en-US" dirty="0"/>
              <a:t> </a:t>
            </a:r>
            <a:r>
              <a:rPr lang="en-US" dirty="0" err="1"/>
              <a:t>stavove</a:t>
            </a:r>
            <a:r>
              <a:rPr lang="en-US" dirty="0"/>
              <a:t>) u </a:t>
            </a:r>
            <a:r>
              <a:rPr lang="en-US" dirty="0" err="1"/>
              <a:t>konkretnom</a:t>
            </a:r>
            <a:r>
              <a:rPr lang="en-US" dirty="0"/>
              <a:t> </a:t>
            </a:r>
            <a:r>
              <a:rPr lang="en-US" dirty="0" err="1"/>
              <a:t>kontekstu</a:t>
            </a:r>
            <a:r>
              <a:rPr lang="en-US" dirty="0"/>
              <a:t> </a:t>
            </a:r>
            <a:endParaRPr lang="en-GB" dirty="0"/>
          </a:p>
        </p:txBody>
      </p:sp>
      <p:sp>
        <p:nvSpPr>
          <p:cNvPr id="4" name="Slide Number Placeholder 3"/>
          <p:cNvSpPr>
            <a:spLocks noGrp="1"/>
          </p:cNvSpPr>
          <p:nvPr>
            <p:ph type="sldNum" sz="quarter" idx="10"/>
          </p:nvPr>
        </p:nvSpPr>
        <p:spPr/>
        <p:txBody>
          <a:bodyPr/>
          <a:lstStyle/>
          <a:p>
            <a:fld id="{C83BB788-DC0A-D545-9C0A-110F4954D5E4}" type="slidenum">
              <a:rPr lang="sr-Latn-RS" smtClean="0"/>
              <a:t>3</a:t>
            </a:fld>
            <a:endParaRPr lang="sr-Latn-RS"/>
          </a:p>
        </p:txBody>
      </p:sp>
    </p:spTree>
    <p:extLst>
      <p:ext uri="{BB962C8B-B14F-4D97-AF65-F5344CB8AC3E}">
        <p14:creationId xmlns:p14="http://schemas.microsoft.com/office/powerpoint/2010/main" val="41971691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highlight>
                  <a:srgbClr val="FFFF00"/>
                </a:highlight>
              </a:rPr>
              <a:t>Ovakvo</a:t>
            </a:r>
            <a:r>
              <a:rPr lang="en-US" dirty="0">
                <a:highlight>
                  <a:srgbClr val="FFFF00"/>
                </a:highlight>
              </a:rPr>
              <a:t> </a:t>
            </a:r>
            <a:r>
              <a:rPr lang="en-US" dirty="0" err="1">
                <a:highlight>
                  <a:srgbClr val="FFFF00"/>
                </a:highlight>
              </a:rPr>
              <a:t>određenje</a:t>
            </a:r>
            <a:r>
              <a:rPr lang="en-US" dirty="0">
                <a:highlight>
                  <a:srgbClr val="FFFF00"/>
                </a:highlight>
              </a:rPr>
              <a:t> </a:t>
            </a:r>
            <a:r>
              <a:rPr lang="en-US" dirty="0" err="1">
                <a:highlight>
                  <a:srgbClr val="FFFF00"/>
                </a:highlight>
              </a:rPr>
              <a:t>matematike</a:t>
            </a:r>
            <a:r>
              <a:rPr lang="en-US" dirty="0">
                <a:highlight>
                  <a:srgbClr val="FFFF00"/>
                </a:highlight>
              </a:rPr>
              <a:t> </a:t>
            </a:r>
            <a:r>
              <a:rPr lang="en-US" dirty="0" err="1">
                <a:highlight>
                  <a:srgbClr val="FFFF00"/>
                </a:highlight>
              </a:rPr>
              <a:t>kao</a:t>
            </a:r>
            <a:r>
              <a:rPr lang="en-US" dirty="0">
                <a:highlight>
                  <a:srgbClr val="FFFF00"/>
                </a:highlight>
              </a:rPr>
              <a:t> discipline </a:t>
            </a:r>
            <a:r>
              <a:rPr lang="en-US" dirty="0" err="1">
                <a:highlight>
                  <a:srgbClr val="FFFF00"/>
                </a:highlight>
              </a:rPr>
              <a:t>dominiralo</a:t>
            </a:r>
            <a:r>
              <a:rPr lang="en-US" dirty="0">
                <a:highlight>
                  <a:srgbClr val="FFFF00"/>
                </a:highlight>
              </a:rPr>
              <a:t> je </a:t>
            </a:r>
            <a:r>
              <a:rPr lang="en-US" dirty="0" err="1">
                <a:highlight>
                  <a:srgbClr val="FFFF00"/>
                </a:highlight>
              </a:rPr>
              <a:t>nacionalnim</a:t>
            </a:r>
            <a:r>
              <a:rPr lang="en-US" dirty="0">
                <a:highlight>
                  <a:srgbClr val="FFFF00"/>
                </a:highlight>
              </a:rPr>
              <a:t> </a:t>
            </a:r>
            <a:r>
              <a:rPr lang="en-US" dirty="0" err="1">
                <a:highlight>
                  <a:srgbClr val="FFFF00"/>
                </a:highlight>
              </a:rPr>
              <a:t>kurikulumima</a:t>
            </a:r>
            <a:r>
              <a:rPr lang="en-US" dirty="0">
                <a:highlight>
                  <a:srgbClr val="FFFF00"/>
                </a:highlight>
              </a:rPr>
              <a:t> </a:t>
            </a:r>
            <a:r>
              <a:rPr lang="en-US" dirty="0" err="1">
                <a:highlight>
                  <a:srgbClr val="FFFF00"/>
                </a:highlight>
              </a:rPr>
              <a:t>sve</a:t>
            </a:r>
            <a:r>
              <a:rPr lang="en-US" dirty="0">
                <a:highlight>
                  <a:srgbClr val="FFFF00"/>
                </a:highlight>
              </a:rPr>
              <a:t> do </a:t>
            </a:r>
            <a:r>
              <a:rPr lang="en-US" dirty="0" err="1">
                <a:highlight>
                  <a:srgbClr val="FFFF00"/>
                </a:highlight>
              </a:rPr>
              <a:t>pred</a:t>
            </a:r>
            <a:r>
              <a:rPr lang="en-US" dirty="0">
                <a:highlight>
                  <a:srgbClr val="FFFF00"/>
                </a:highlight>
              </a:rPr>
              <a:t> </a:t>
            </a:r>
            <a:r>
              <a:rPr lang="en-US" dirty="0" err="1">
                <a:highlight>
                  <a:srgbClr val="FFFF00"/>
                </a:highlight>
              </a:rPr>
              <a:t>kraj</a:t>
            </a:r>
            <a:r>
              <a:rPr lang="en-US" dirty="0">
                <a:highlight>
                  <a:srgbClr val="FFFF00"/>
                </a:highlight>
              </a:rPr>
              <a:t> XX </a:t>
            </a:r>
            <a:r>
              <a:rPr lang="en-US" dirty="0" err="1">
                <a:highlight>
                  <a:srgbClr val="FFFF00"/>
                </a:highlight>
              </a:rPr>
              <a:t>veka</a:t>
            </a:r>
            <a:r>
              <a:rPr lang="en-US" dirty="0">
                <a:highlight>
                  <a:srgbClr val="FFFF00"/>
                </a:highlight>
              </a:rPr>
              <a:t> </a:t>
            </a:r>
            <a:r>
              <a:rPr lang="en-US" dirty="0" err="1">
                <a:highlight>
                  <a:srgbClr val="FFFF00"/>
                </a:highlight>
              </a:rPr>
              <a:t>i</a:t>
            </a:r>
            <a:r>
              <a:rPr lang="en-US" dirty="0">
                <a:highlight>
                  <a:srgbClr val="FFFF00"/>
                </a:highlight>
              </a:rPr>
              <a:t> u </a:t>
            </a:r>
            <a:r>
              <a:rPr lang="en-US" dirty="0" err="1">
                <a:highlight>
                  <a:srgbClr val="FFFF00"/>
                </a:highlight>
              </a:rPr>
              <a:t>velikoj</a:t>
            </a:r>
            <a:r>
              <a:rPr lang="en-US" dirty="0">
                <a:highlight>
                  <a:srgbClr val="FFFF00"/>
                </a:highlight>
              </a:rPr>
              <a:t> </a:t>
            </a:r>
            <a:r>
              <a:rPr lang="en-US" dirty="0" err="1">
                <a:highlight>
                  <a:srgbClr val="FFFF00"/>
                </a:highlight>
              </a:rPr>
              <a:t>meri</a:t>
            </a:r>
            <a:r>
              <a:rPr lang="en-US" dirty="0">
                <a:highlight>
                  <a:srgbClr val="FFFF00"/>
                </a:highlight>
              </a:rPr>
              <a:t> </a:t>
            </a:r>
            <a:r>
              <a:rPr lang="en-US" dirty="0" err="1">
                <a:highlight>
                  <a:srgbClr val="FFFF00"/>
                </a:highlight>
              </a:rPr>
              <a:t>određivalo</a:t>
            </a:r>
            <a:r>
              <a:rPr lang="en-US" dirty="0">
                <a:highlight>
                  <a:srgbClr val="FFFF00"/>
                </a:highlight>
              </a:rPr>
              <a:t> </a:t>
            </a:r>
            <a:r>
              <a:rPr lang="en-US" dirty="0" err="1">
                <a:highlight>
                  <a:srgbClr val="FFFF00"/>
                </a:highlight>
              </a:rPr>
              <a:t>prirodu</a:t>
            </a:r>
            <a:r>
              <a:rPr lang="en-US" dirty="0">
                <a:highlight>
                  <a:srgbClr val="FFFF00"/>
                </a:highlight>
              </a:rPr>
              <a:t> </a:t>
            </a:r>
            <a:r>
              <a:rPr lang="en-US" dirty="0" err="1">
                <a:highlight>
                  <a:srgbClr val="FFFF00"/>
                </a:highlight>
              </a:rPr>
              <a:t>matematike</a:t>
            </a:r>
            <a:r>
              <a:rPr lang="en-US" dirty="0">
                <a:highlight>
                  <a:srgbClr val="FFFF00"/>
                </a:highlight>
              </a:rPr>
              <a:t> </a:t>
            </a:r>
            <a:r>
              <a:rPr lang="en-US" dirty="0" err="1">
                <a:highlight>
                  <a:srgbClr val="FFFF00"/>
                </a:highlight>
              </a:rPr>
              <a:t>kao</a:t>
            </a:r>
            <a:r>
              <a:rPr lang="en-US" dirty="0">
                <a:highlight>
                  <a:srgbClr val="FFFF00"/>
                </a:highlight>
              </a:rPr>
              <a:t> </a:t>
            </a:r>
            <a:r>
              <a:rPr lang="en-US" dirty="0" err="1">
                <a:highlight>
                  <a:srgbClr val="FFFF00"/>
                </a:highlight>
              </a:rPr>
              <a:t>školskog</a:t>
            </a:r>
            <a:r>
              <a:rPr lang="en-US" dirty="0">
                <a:highlight>
                  <a:srgbClr val="FFFF00"/>
                </a:highlight>
              </a:rPr>
              <a:t> </a:t>
            </a:r>
            <a:r>
              <a:rPr lang="en-US" dirty="0" err="1">
                <a:highlight>
                  <a:srgbClr val="FFFF00"/>
                </a:highlight>
              </a:rPr>
              <a:t>predmeta</a:t>
            </a:r>
            <a:r>
              <a:rPr lang="en-US" dirty="0">
                <a:highlight>
                  <a:srgbClr val="FFFF00"/>
                </a:highlight>
              </a:rPr>
              <a:t> (</a:t>
            </a:r>
            <a:r>
              <a:rPr lang="en-US" dirty="0" err="1">
                <a:highlight>
                  <a:srgbClr val="FFFF00"/>
                </a:highlight>
              </a:rPr>
              <a:t>izbor</a:t>
            </a:r>
            <a:r>
              <a:rPr lang="en-US" dirty="0">
                <a:highlight>
                  <a:srgbClr val="FFFF00"/>
                </a:highlight>
              </a:rPr>
              <a:t> </a:t>
            </a:r>
            <a:r>
              <a:rPr lang="en-US" dirty="0" err="1">
                <a:highlight>
                  <a:srgbClr val="FFFF00"/>
                </a:highlight>
              </a:rPr>
              <a:t>sadržaja</a:t>
            </a:r>
            <a:r>
              <a:rPr lang="en-US" dirty="0">
                <a:highlight>
                  <a:srgbClr val="FFFF00"/>
                </a:highlight>
              </a:rPr>
              <a:t>, </a:t>
            </a:r>
            <a:r>
              <a:rPr lang="en-US" dirty="0" err="1">
                <a:highlight>
                  <a:srgbClr val="FFFF00"/>
                </a:highlight>
              </a:rPr>
              <a:t>način</a:t>
            </a:r>
            <a:r>
              <a:rPr lang="en-US" dirty="0">
                <a:highlight>
                  <a:srgbClr val="FFFF00"/>
                </a:highlight>
              </a:rPr>
              <a:t> </a:t>
            </a:r>
            <a:r>
              <a:rPr lang="en-US" dirty="0" err="1">
                <a:highlight>
                  <a:srgbClr val="FFFF00"/>
                </a:highlight>
              </a:rPr>
              <a:t>rada</a:t>
            </a:r>
            <a:r>
              <a:rPr lang="en-US" dirty="0">
                <a:highlight>
                  <a:srgbClr val="FFFF00"/>
                </a:highlight>
              </a:rPr>
              <a:t>, </a:t>
            </a:r>
            <a:r>
              <a:rPr lang="en-US" dirty="0" err="1">
                <a:highlight>
                  <a:srgbClr val="FFFF00"/>
                </a:highlight>
              </a:rPr>
              <a:t>ciljevi</a:t>
            </a:r>
            <a:r>
              <a:rPr lang="en-US" dirty="0">
                <a:highlight>
                  <a:srgbClr val="FFFF00"/>
                </a:highlight>
              </a:rPr>
              <a:t> </a:t>
            </a:r>
            <a:r>
              <a:rPr lang="en-US" dirty="0" err="1">
                <a:highlight>
                  <a:srgbClr val="FFFF00"/>
                </a:highlight>
              </a:rPr>
              <a:t>nastave</a:t>
            </a:r>
            <a:r>
              <a:rPr lang="en-US" dirty="0">
                <a:highlight>
                  <a:srgbClr val="FFFF00"/>
                </a:highlight>
              </a:rPr>
              <a:t>, </a:t>
            </a:r>
            <a:r>
              <a:rPr lang="en-US" dirty="0" err="1">
                <a:highlight>
                  <a:srgbClr val="FFFF00"/>
                </a:highlight>
              </a:rPr>
              <a:t>procena</a:t>
            </a:r>
            <a:r>
              <a:rPr lang="en-US" dirty="0">
                <a:highlight>
                  <a:srgbClr val="FFFF00"/>
                </a:highlight>
              </a:rPr>
              <a:t> </a:t>
            </a:r>
            <a:r>
              <a:rPr lang="en-US" dirty="0" err="1">
                <a:highlight>
                  <a:srgbClr val="FFFF00"/>
                </a:highlight>
              </a:rPr>
              <a:t>postignuća</a:t>
            </a:r>
            <a:r>
              <a:rPr lang="en-US" dirty="0">
                <a:highlight>
                  <a:srgbClr val="FFFF00"/>
                </a:highlight>
              </a:rPr>
              <a:t> ...). </a:t>
            </a:r>
            <a:r>
              <a:rPr lang="en-US" dirty="0" err="1">
                <a:highlight>
                  <a:srgbClr val="FFFF00"/>
                </a:highlight>
              </a:rPr>
              <a:t>Tradicionalna</a:t>
            </a:r>
            <a:r>
              <a:rPr lang="en-US" dirty="0">
                <a:highlight>
                  <a:srgbClr val="FFFF00"/>
                </a:highlight>
              </a:rPr>
              <a:t> </a:t>
            </a:r>
            <a:r>
              <a:rPr lang="en-US" dirty="0" err="1">
                <a:highlight>
                  <a:srgbClr val="FFFF00"/>
                </a:highlight>
              </a:rPr>
              <a:t>nastava</a:t>
            </a:r>
            <a:r>
              <a:rPr lang="en-US" dirty="0">
                <a:highlight>
                  <a:srgbClr val="FFFF00"/>
                </a:highlight>
              </a:rPr>
              <a:t> </a:t>
            </a:r>
            <a:r>
              <a:rPr lang="en-US" dirty="0" err="1">
                <a:highlight>
                  <a:srgbClr val="FFFF00"/>
                </a:highlight>
              </a:rPr>
              <a:t>matematike</a:t>
            </a:r>
            <a:r>
              <a:rPr lang="en-US" dirty="0">
                <a:highlight>
                  <a:srgbClr val="FFFF00"/>
                </a:highlight>
              </a:rPr>
              <a:t>, </a:t>
            </a:r>
            <a:r>
              <a:rPr lang="en-US" dirty="0" err="1">
                <a:highlight>
                  <a:srgbClr val="FFFF00"/>
                </a:highlight>
              </a:rPr>
              <a:t>oslonjena</a:t>
            </a:r>
            <a:r>
              <a:rPr lang="en-US" dirty="0">
                <a:highlight>
                  <a:srgbClr val="FFFF00"/>
                </a:highlight>
              </a:rPr>
              <a:t> </a:t>
            </a:r>
            <a:r>
              <a:rPr lang="en-US" dirty="0" err="1">
                <a:highlight>
                  <a:srgbClr val="FFFF00"/>
                </a:highlight>
              </a:rPr>
              <a:t>na</a:t>
            </a:r>
            <a:r>
              <a:rPr lang="en-US" dirty="0">
                <a:highlight>
                  <a:srgbClr val="FFFF00"/>
                </a:highlight>
              </a:rPr>
              <a:t> </a:t>
            </a:r>
            <a:r>
              <a:rPr lang="en-US" dirty="0" err="1">
                <a:highlight>
                  <a:srgbClr val="FFFF00"/>
                </a:highlight>
              </a:rPr>
              <a:t>ovakvo</a:t>
            </a:r>
            <a:r>
              <a:rPr lang="en-US" dirty="0">
                <a:highlight>
                  <a:srgbClr val="FFFF00"/>
                </a:highlight>
              </a:rPr>
              <a:t> </a:t>
            </a:r>
            <a:r>
              <a:rPr lang="en-US" dirty="0" err="1">
                <a:highlight>
                  <a:srgbClr val="FFFF00"/>
                </a:highlight>
              </a:rPr>
              <a:t>određenje</a:t>
            </a:r>
            <a:r>
              <a:rPr lang="en-US" dirty="0">
                <a:highlight>
                  <a:srgbClr val="FFFF00"/>
                </a:highlight>
              </a:rPr>
              <a:t>, </a:t>
            </a:r>
            <a:r>
              <a:rPr lang="en-US" dirty="0" err="1">
                <a:highlight>
                  <a:srgbClr val="FFFF00"/>
                </a:highlight>
              </a:rPr>
              <a:t>počiva</a:t>
            </a:r>
            <a:r>
              <a:rPr lang="en-US" dirty="0">
                <a:highlight>
                  <a:srgbClr val="FFFF00"/>
                </a:highlight>
              </a:rPr>
              <a:t> </a:t>
            </a:r>
            <a:r>
              <a:rPr lang="en-US" dirty="0" err="1">
                <a:highlight>
                  <a:srgbClr val="FFFF00"/>
                </a:highlight>
              </a:rPr>
              <a:t>na</a:t>
            </a:r>
            <a:r>
              <a:rPr lang="en-US" dirty="0">
                <a:highlight>
                  <a:srgbClr val="FFFF00"/>
                </a:highlight>
              </a:rPr>
              <a:t> </a:t>
            </a:r>
            <a:r>
              <a:rPr lang="en-US" dirty="0" err="1">
                <a:highlight>
                  <a:srgbClr val="FFFF00"/>
                </a:highlight>
              </a:rPr>
              <a:t>selekcionisanom</a:t>
            </a:r>
            <a:r>
              <a:rPr lang="en-US" dirty="0">
                <a:highlight>
                  <a:srgbClr val="FFFF00"/>
                </a:highlight>
              </a:rPr>
              <a:t> </a:t>
            </a:r>
            <a:r>
              <a:rPr lang="en-US" dirty="0" err="1">
                <a:highlight>
                  <a:srgbClr val="FFFF00"/>
                </a:highlight>
              </a:rPr>
              <a:t>setu</a:t>
            </a:r>
            <a:r>
              <a:rPr lang="en-US" dirty="0">
                <a:highlight>
                  <a:srgbClr val="FFFF00"/>
                </a:highlight>
              </a:rPr>
              <a:t> </a:t>
            </a:r>
            <a:r>
              <a:rPr lang="en-US" dirty="0" err="1">
                <a:highlight>
                  <a:srgbClr val="FFFF00"/>
                </a:highlight>
              </a:rPr>
              <a:t>diskretnih</a:t>
            </a:r>
            <a:r>
              <a:rPr lang="en-US" dirty="0">
                <a:highlight>
                  <a:srgbClr val="FFFF00"/>
                </a:highlight>
              </a:rPr>
              <a:t> </a:t>
            </a:r>
            <a:r>
              <a:rPr lang="en-US" dirty="0" err="1">
                <a:highlight>
                  <a:srgbClr val="FFFF00"/>
                </a:highlight>
              </a:rPr>
              <a:t>tematskih</a:t>
            </a:r>
            <a:r>
              <a:rPr lang="en-US" dirty="0">
                <a:highlight>
                  <a:srgbClr val="FFFF00"/>
                </a:highlight>
              </a:rPr>
              <a:t> </a:t>
            </a:r>
            <a:r>
              <a:rPr lang="en-US" dirty="0" err="1">
                <a:highlight>
                  <a:srgbClr val="FFFF00"/>
                </a:highlight>
              </a:rPr>
              <a:t>celina</a:t>
            </a:r>
            <a:r>
              <a:rPr lang="en-US" dirty="0">
                <a:highlight>
                  <a:srgbClr val="FFFF00"/>
                </a:highlight>
              </a:rPr>
              <a:t> (</a:t>
            </a:r>
            <a:r>
              <a:rPr lang="en-US" dirty="0" err="1">
                <a:highlight>
                  <a:srgbClr val="FFFF00"/>
                </a:highlight>
              </a:rPr>
              <a:t>sadržaja</a:t>
            </a:r>
            <a:r>
              <a:rPr lang="en-US" dirty="0">
                <a:highlight>
                  <a:srgbClr val="FFFF00"/>
                </a:highlight>
              </a:rPr>
              <a:t>) </a:t>
            </a:r>
            <a:r>
              <a:rPr lang="en-US" dirty="0" err="1">
                <a:highlight>
                  <a:srgbClr val="FFFF00"/>
                </a:highlight>
              </a:rPr>
              <a:t>među</a:t>
            </a:r>
            <a:r>
              <a:rPr lang="en-US" dirty="0">
                <a:highlight>
                  <a:srgbClr val="FFFF00"/>
                </a:highlight>
              </a:rPr>
              <a:t> </a:t>
            </a:r>
            <a:r>
              <a:rPr lang="en-US" dirty="0" err="1">
                <a:highlight>
                  <a:srgbClr val="FFFF00"/>
                </a:highlight>
              </a:rPr>
              <a:t>kojima</a:t>
            </a:r>
            <a:r>
              <a:rPr lang="en-US" dirty="0">
                <a:highlight>
                  <a:srgbClr val="FFFF00"/>
                </a:highlight>
              </a:rPr>
              <a:t> je </a:t>
            </a:r>
            <a:r>
              <a:rPr lang="en-US" dirty="0" err="1">
                <a:highlight>
                  <a:srgbClr val="FFFF00"/>
                </a:highlight>
              </a:rPr>
              <a:t>odnos</a:t>
            </a:r>
            <a:r>
              <a:rPr lang="en-US" dirty="0">
                <a:highlight>
                  <a:srgbClr val="FFFF00"/>
                </a:highlight>
              </a:rPr>
              <a:t> </a:t>
            </a:r>
            <a:r>
              <a:rPr lang="en-US" dirty="0" err="1">
                <a:highlight>
                  <a:srgbClr val="FFFF00"/>
                </a:highlight>
              </a:rPr>
              <a:t>najčešće</a:t>
            </a:r>
            <a:r>
              <a:rPr lang="en-US" dirty="0">
                <a:highlight>
                  <a:srgbClr val="FFFF00"/>
                </a:highlight>
              </a:rPr>
              <a:t> </a:t>
            </a:r>
            <a:r>
              <a:rPr lang="en-US" dirty="0" err="1">
                <a:highlight>
                  <a:srgbClr val="FFFF00"/>
                </a:highlight>
              </a:rPr>
              <a:t>linearan</a:t>
            </a:r>
            <a:endParaRPr lang="en-GB" dirty="0"/>
          </a:p>
        </p:txBody>
      </p:sp>
      <p:sp>
        <p:nvSpPr>
          <p:cNvPr id="4" name="Slide Number Placeholder 3"/>
          <p:cNvSpPr>
            <a:spLocks noGrp="1"/>
          </p:cNvSpPr>
          <p:nvPr>
            <p:ph type="sldNum" sz="quarter" idx="10"/>
          </p:nvPr>
        </p:nvSpPr>
        <p:spPr/>
        <p:txBody>
          <a:bodyPr/>
          <a:lstStyle/>
          <a:p>
            <a:fld id="{C83BB788-DC0A-D545-9C0A-110F4954D5E4}" type="slidenum">
              <a:rPr lang="sr-Latn-RS" smtClean="0"/>
              <a:t>5</a:t>
            </a:fld>
            <a:endParaRPr lang="sr-Latn-RS"/>
          </a:p>
        </p:txBody>
      </p:sp>
    </p:spTree>
    <p:extLst>
      <p:ext uri="{BB962C8B-B14F-4D97-AF65-F5344CB8AC3E}">
        <p14:creationId xmlns:p14="http://schemas.microsoft.com/office/powerpoint/2010/main" val="2549889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D19BB-FF0B-4C43-A033-EEF0A588CF7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r-Latn-RS"/>
          </a:p>
        </p:txBody>
      </p:sp>
      <p:sp>
        <p:nvSpPr>
          <p:cNvPr id="3" name="Subtitle 2">
            <a:extLst>
              <a:ext uri="{FF2B5EF4-FFF2-40B4-BE49-F238E27FC236}">
                <a16:creationId xmlns:a16="http://schemas.microsoft.com/office/drawing/2014/main" id="{283DDA0F-F3F2-C04C-AAA0-AE4F8AB39D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r-Latn-RS"/>
          </a:p>
        </p:txBody>
      </p:sp>
      <p:sp>
        <p:nvSpPr>
          <p:cNvPr id="4" name="Date Placeholder 3">
            <a:extLst>
              <a:ext uri="{FF2B5EF4-FFF2-40B4-BE49-F238E27FC236}">
                <a16:creationId xmlns:a16="http://schemas.microsoft.com/office/drawing/2014/main" id="{821D615C-CDD7-1C48-997F-EF24C3215B7D}"/>
              </a:ext>
            </a:extLst>
          </p:cNvPr>
          <p:cNvSpPr>
            <a:spLocks noGrp="1"/>
          </p:cNvSpPr>
          <p:nvPr>
            <p:ph type="dt" sz="half" idx="10"/>
          </p:nvPr>
        </p:nvSpPr>
        <p:spPr/>
        <p:txBody>
          <a:bodyPr/>
          <a:lstStyle/>
          <a:p>
            <a:r>
              <a:rPr lang="en-US"/>
              <a:t>18. mart 2018.</a:t>
            </a:r>
            <a:endParaRPr lang="sr-Latn-RS"/>
          </a:p>
        </p:txBody>
      </p:sp>
      <p:sp>
        <p:nvSpPr>
          <p:cNvPr id="5" name="Footer Placeholder 4">
            <a:extLst>
              <a:ext uri="{FF2B5EF4-FFF2-40B4-BE49-F238E27FC236}">
                <a16:creationId xmlns:a16="http://schemas.microsoft.com/office/drawing/2014/main" id="{F335B6AF-FDCC-0E48-BC4C-67305D9FAD2F}"/>
              </a:ext>
            </a:extLst>
          </p:cNvPr>
          <p:cNvSpPr>
            <a:spLocks noGrp="1"/>
          </p:cNvSpPr>
          <p:nvPr>
            <p:ph type="ftr" sz="quarter" idx="11"/>
          </p:nvPr>
        </p:nvSpPr>
        <p:spPr/>
        <p:txBody>
          <a:bodyPr/>
          <a:lstStyle/>
          <a:p>
            <a:r>
              <a:rPr lang="sr-Latn-RS"/>
              <a:t>Dijalozi u obrazovanju</a:t>
            </a:r>
          </a:p>
        </p:txBody>
      </p:sp>
      <p:sp>
        <p:nvSpPr>
          <p:cNvPr id="6" name="Slide Number Placeholder 5">
            <a:extLst>
              <a:ext uri="{FF2B5EF4-FFF2-40B4-BE49-F238E27FC236}">
                <a16:creationId xmlns:a16="http://schemas.microsoft.com/office/drawing/2014/main" id="{4A73ED3F-8A73-754F-A86B-263DE4A7AE60}"/>
              </a:ext>
            </a:extLst>
          </p:cNvPr>
          <p:cNvSpPr>
            <a:spLocks noGrp="1"/>
          </p:cNvSpPr>
          <p:nvPr>
            <p:ph type="sldNum" sz="quarter" idx="12"/>
          </p:nvPr>
        </p:nvSpPr>
        <p:spPr/>
        <p:txBody>
          <a:bodyPr/>
          <a:lstStyle/>
          <a:p>
            <a:fld id="{B0A7353E-4396-E54C-9C95-989D46165596}" type="slidenum">
              <a:rPr lang="sr-Latn-RS" smtClean="0"/>
              <a:t>‹#›</a:t>
            </a:fld>
            <a:endParaRPr lang="sr-Latn-RS"/>
          </a:p>
        </p:txBody>
      </p:sp>
    </p:spTree>
    <p:extLst>
      <p:ext uri="{BB962C8B-B14F-4D97-AF65-F5344CB8AC3E}">
        <p14:creationId xmlns:p14="http://schemas.microsoft.com/office/powerpoint/2010/main" val="2432290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99D19-265A-354A-A9EA-48BB3BBA4A43}"/>
              </a:ext>
            </a:extLst>
          </p:cNvPr>
          <p:cNvSpPr>
            <a:spLocks noGrp="1"/>
          </p:cNvSpPr>
          <p:nvPr>
            <p:ph type="title"/>
          </p:nvPr>
        </p:nvSpPr>
        <p:spPr/>
        <p:txBody>
          <a:bodyPr/>
          <a:lstStyle/>
          <a:p>
            <a:r>
              <a:rPr lang="en-US"/>
              <a:t>Click to edit Master title style</a:t>
            </a:r>
            <a:endParaRPr lang="sr-Latn-RS"/>
          </a:p>
        </p:txBody>
      </p:sp>
      <p:sp>
        <p:nvSpPr>
          <p:cNvPr id="3" name="Vertical Text Placeholder 2">
            <a:extLst>
              <a:ext uri="{FF2B5EF4-FFF2-40B4-BE49-F238E27FC236}">
                <a16:creationId xmlns:a16="http://schemas.microsoft.com/office/drawing/2014/main" id="{C3D91034-283C-4348-B5BA-322C0D614C0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Date Placeholder 3">
            <a:extLst>
              <a:ext uri="{FF2B5EF4-FFF2-40B4-BE49-F238E27FC236}">
                <a16:creationId xmlns:a16="http://schemas.microsoft.com/office/drawing/2014/main" id="{83E8F1B7-5BD6-F944-A502-31C00EE66B17}"/>
              </a:ext>
            </a:extLst>
          </p:cNvPr>
          <p:cNvSpPr>
            <a:spLocks noGrp="1"/>
          </p:cNvSpPr>
          <p:nvPr>
            <p:ph type="dt" sz="half" idx="10"/>
          </p:nvPr>
        </p:nvSpPr>
        <p:spPr/>
        <p:txBody>
          <a:bodyPr/>
          <a:lstStyle/>
          <a:p>
            <a:r>
              <a:rPr lang="en-US"/>
              <a:t>18. mart 2018.</a:t>
            </a:r>
            <a:endParaRPr lang="sr-Latn-RS"/>
          </a:p>
        </p:txBody>
      </p:sp>
      <p:sp>
        <p:nvSpPr>
          <p:cNvPr id="5" name="Footer Placeholder 4">
            <a:extLst>
              <a:ext uri="{FF2B5EF4-FFF2-40B4-BE49-F238E27FC236}">
                <a16:creationId xmlns:a16="http://schemas.microsoft.com/office/drawing/2014/main" id="{C20B258E-544E-7346-B67A-9A18E01D2D35}"/>
              </a:ext>
            </a:extLst>
          </p:cNvPr>
          <p:cNvSpPr>
            <a:spLocks noGrp="1"/>
          </p:cNvSpPr>
          <p:nvPr>
            <p:ph type="ftr" sz="quarter" idx="11"/>
          </p:nvPr>
        </p:nvSpPr>
        <p:spPr/>
        <p:txBody>
          <a:bodyPr/>
          <a:lstStyle/>
          <a:p>
            <a:r>
              <a:rPr lang="sr-Latn-RS"/>
              <a:t>Dijalozi u obrazovanju</a:t>
            </a:r>
          </a:p>
        </p:txBody>
      </p:sp>
      <p:sp>
        <p:nvSpPr>
          <p:cNvPr id="6" name="Slide Number Placeholder 5">
            <a:extLst>
              <a:ext uri="{FF2B5EF4-FFF2-40B4-BE49-F238E27FC236}">
                <a16:creationId xmlns:a16="http://schemas.microsoft.com/office/drawing/2014/main" id="{420DECD6-6A8C-F943-9EB6-8732393D31EA}"/>
              </a:ext>
            </a:extLst>
          </p:cNvPr>
          <p:cNvSpPr>
            <a:spLocks noGrp="1"/>
          </p:cNvSpPr>
          <p:nvPr>
            <p:ph type="sldNum" sz="quarter" idx="12"/>
          </p:nvPr>
        </p:nvSpPr>
        <p:spPr/>
        <p:txBody>
          <a:bodyPr/>
          <a:lstStyle/>
          <a:p>
            <a:fld id="{B0A7353E-4396-E54C-9C95-989D46165596}" type="slidenum">
              <a:rPr lang="sr-Latn-RS" smtClean="0"/>
              <a:t>‹#›</a:t>
            </a:fld>
            <a:endParaRPr lang="sr-Latn-RS"/>
          </a:p>
        </p:txBody>
      </p:sp>
    </p:spTree>
    <p:extLst>
      <p:ext uri="{BB962C8B-B14F-4D97-AF65-F5344CB8AC3E}">
        <p14:creationId xmlns:p14="http://schemas.microsoft.com/office/powerpoint/2010/main" val="18105506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849CD14-A20D-AD47-BC0A-B90C1BFC597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sr-Latn-RS"/>
          </a:p>
        </p:txBody>
      </p:sp>
      <p:sp>
        <p:nvSpPr>
          <p:cNvPr id="3" name="Vertical Text Placeholder 2">
            <a:extLst>
              <a:ext uri="{FF2B5EF4-FFF2-40B4-BE49-F238E27FC236}">
                <a16:creationId xmlns:a16="http://schemas.microsoft.com/office/drawing/2014/main" id="{A3F1A756-DC40-5849-BF87-908FEA8B6BE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Date Placeholder 3">
            <a:extLst>
              <a:ext uri="{FF2B5EF4-FFF2-40B4-BE49-F238E27FC236}">
                <a16:creationId xmlns:a16="http://schemas.microsoft.com/office/drawing/2014/main" id="{672592E8-6A34-7142-BBCB-9C73423B9848}"/>
              </a:ext>
            </a:extLst>
          </p:cNvPr>
          <p:cNvSpPr>
            <a:spLocks noGrp="1"/>
          </p:cNvSpPr>
          <p:nvPr>
            <p:ph type="dt" sz="half" idx="10"/>
          </p:nvPr>
        </p:nvSpPr>
        <p:spPr/>
        <p:txBody>
          <a:bodyPr/>
          <a:lstStyle/>
          <a:p>
            <a:r>
              <a:rPr lang="en-US"/>
              <a:t>18. mart 2018.</a:t>
            </a:r>
            <a:endParaRPr lang="sr-Latn-RS"/>
          </a:p>
        </p:txBody>
      </p:sp>
      <p:sp>
        <p:nvSpPr>
          <p:cNvPr id="5" name="Footer Placeholder 4">
            <a:extLst>
              <a:ext uri="{FF2B5EF4-FFF2-40B4-BE49-F238E27FC236}">
                <a16:creationId xmlns:a16="http://schemas.microsoft.com/office/drawing/2014/main" id="{CD1A4659-6F77-1246-A86F-E9FBD3BDCEFB}"/>
              </a:ext>
            </a:extLst>
          </p:cNvPr>
          <p:cNvSpPr>
            <a:spLocks noGrp="1"/>
          </p:cNvSpPr>
          <p:nvPr>
            <p:ph type="ftr" sz="quarter" idx="11"/>
          </p:nvPr>
        </p:nvSpPr>
        <p:spPr/>
        <p:txBody>
          <a:bodyPr/>
          <a:lstStyle/>
          <a:p>
            <a:r>
              <a:rPr lang="sr-Latn-RS"/>
              <a:t>Dijalozi u obrazovanju</a:t>
            </a:r>
          </a:p>
        </p:txBody>
      </p:sp>
      <p:sp>
        <p:nvSpPr>
          <p:cNvPr id="6" name="Slide Number Placeholder 5">
            <a:extLst>
              <a:ext uri="{FF2B5EF4-FFF2-40B4-BE49-F238E27FC236}">
                <a16:creationId xmlns:a16="http://schemas.microsoft.com/office/drawing/2014/main" id="{18D8E869-008E-2D44-8189-7DD40FDB156B}"/>
              </a:ext>
            </a:extLst>
          </p:cNvPr>
          <p:cNvSpPr>
            <a:spLocks noGrp="1"/>
          </p:cNvSpPr>
          <p:nvPr>
            <p:ph type="sldNum" sz="quarter" idx="12"/>
          </p:nvPr>
        </p:nvSpPr>
        <p:spPr/>
        <p:txBody>
          <a:bodyPr/>
          <a:lstStyle/>
          <a:p>
            <a:fld id="{B0A7353E-4396-E54C-9C95-989D46165596}" type="slidenum">
              <a:rPr lang="sr-Latn-RS" smtClean="0"/>
              <a:t>‹#›</a:t>
            </a:fld>
            <a:endParaRPr lang="sr-Latn-RS"/>
          </a:p>
        </p:txBody>
      </p:sp>
    </p:spTree>
    <p:extLst>
      <p:ext uri="{BB962C8B-B14F-4D97-AF65-F5344CB8AC3E}">
        <p14:creationId xmlns:p14="http://schemas.microsoft.com/office/powerpoint/2010/main" val="4290450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8A6461-7DF1-9543-A703-9739EB1E8099}"/>
              </a:ext>
            </a:extLst>
          </p:cNvPr>
          <p:cNvSpPr>
            <a:spLocks noGrp="1"/>
          </p:cNvSpPr>
          <p:nvPr>
            <p:ph type="title"/>
          </p:nvPr>
        </p:nvSpPr>
        <p:spPr/>
        <p:txBody>
          <a:bodyPr/>
          <a:lstStyle/>
          <a:p>
            <a:r>
              <a:rPr lang="en-US"/>
              <a:t>Click to edit Master title style</a:t>
            </a:r>
            <a:endParaRPr lang="sr-Latn-RS"/>
          </a:p>
        </p:txBody>
      </p:sp>
      <p:sp>
        <p:nvSpPr>
          <p:cNvPr id="3" name="Content Placeholder 2">
            <a:extLst>
              <a:ext uri="{FF2B5EF4-FFF2-40B4-BE49-F238E27FC236}">
                <a16:creationId xmlns:a16="http://schemas.microsoft.com/office/drawing/2014/main" id="{89DDA95A-C1A8-6544-A0A6-BEBD38DA24F6}"/>
              </a:ext>
            </a:extLst>
          </p:cNvPr>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r-Latn-RS" dirty="0"/>
          </a:p>
        </p:txBody>
      </p:sp>
      <p:sp>
        <p:nvSpPr>
          <p:cNvPr id="4" name="Date Placeholder 3">
            <a:extLst>
              <a:ext uri="{FF2B5EF4-FFF2-40B4-BE49-F238E27FC236}">
                <a16:creationId xmlns:a16="http://schemas.microsoft.com/office/drawing/2014/main" id="{1274AE9E-2BD4-3949-889B-C5EF641DD373}"/>
              </a:ext>
            </a:extLst>
          </p:cNvPr>
          <p:cNvSpPr>
            <a:spLocks noGrp="1"/>
          </p:cNvSpPr>
          <p:nvPr>
            <p:ph type="dt" sz="half" idx="10"/>
          </p:nvPr>
        </p:nvSpPr>
        <p:spPr/>
        <p:txBody>
          <a:bodyPr/>
          <a:lstStyle>
            <a:lvl1pPr>
              <a:defRPr sz="1400" i="1"/>
            </a:lvl1pPr>
          </a:lstStyle>
          <a:p>
            <a:r>
              <a:rPr lang="en-US" dirty="0"/>
              <a:t>18. mart 2018.</a:t>
            </a:r>
            <a:endParaRPr lang="sr-Latn-RS" dirty="0"/>
          </a:p>
        </p:txBody>
      </p:sp>
      <p:sp>
        <p:nvSpPr>
          <p:cNvPr id="5" name="Footer Placeholder 4">
            <a:extLst>
              <a:ext uri="{FF2B5EF4-FFF2-40B4-BE49-F238E27FC236}">
                <a16:creationId xmlns:a16="http://schemas.microsoft.com/office/drawing/2014/main" id="{977AF501-A1B6-7D40-93A7-EFBA385CE499}"/>
              </a:ext>
            </a:extLst>
          </p:cNvPr>
          <p:cNvSpPr>
            <a:spLocks noGrp="1"/>
          </p:cNvSpPr>
          <p:nvPr>
            <p:ph type="ftr" sz="quarter" idx="11"/>
          </p:nvPr>
        </p:nvSpPr>
        <p:spPr/>
        <p:txBody>
          <a:bodyPr/>
          <a:lstStyle>
            <a:lvl1pPr>
              <a:defRPr sz="1800" i="1">
                <a:solidFill>
                  <a:schemeClr val="accent2"/>
                </a:solidFill>
              </a:defRPr>
            </a:lvl1pPr>
          </a:lstStyle>
          <a:p>
            <a:r>
              <a:rPr lang="sr-Latn-RS" dirty="0"/>
              <a:t>Dijalozi u obrazovanju</a:t>
            </a:r>
          </a:p>
        </p:txBody>
      </p:sp>
      <p:sp>
        <p:nvSpPr>
          <p:cNvPr id="6" name="Slide Number Placeholder 5">
            <a:extLst>
              <a:ext uri="{FF2B5EF4-FFF2-40B4-BE49-F238E27FC236}">
                <a16:creationId xmlns:a16="http://schemas.microsoft.com/office/drawing/2014/main" id="{CB8D94A1-4EA5-B64C-B79F-A0FFC0A6EC04}"/>
              </a:ext>
            </a:extLst>
          </p:cNvPr>
          <p:cNvSpPr>
            <a:spLocks noGrp="1"/>
          </p:cNvSpPr>
          <p:nvPr>
            <p:ph type="sldNum" sz="quarter" idx="12"/>
          </p:nvPr>
        </p:nvSpPr>
        <p:spPr/>
        <p:txBody>
          <a:bodyPr/>
          <a:lstStyle>
            <a:lvl1pPr>
              <a:defRPr sz="1400" b="1"/>
            </a:lvl1pPr>
          </a:lstStyle>
          <a:p>
            <a:fld id="{B0A7353E-4396-E54C-9C95-989D46165596}" type="slidenum">
              <a:rPr lang="sr-Latn-RS" smtClean="0"/>
              <a:pPr/>
              <a:t>‹#›</a:t>
            </a:fld>
            <a:endParaRPr lang="sr-Latn-RS" dirty="0"/>
          </a:p>
        </p:txBody>
      </p:sp>
    </p:spTree>
    <p:extLst>
      <p:ext uri="{BB962C8B-B14F-4D97-AF65-F5344CB8AC3E}">
        <p14:creationId xmlns:p14="http://schemas.microsoft.com/office/powerpoint/2010/main" val="1547277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76CD19-CC0F-AD4F-8811-C2537543A00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r-Latn-RS"/>
          </a:p>
        </p:txBody>
      </p:sp>
      <p:sp>
        <p:nvSpPr>
          <p:cNvPr id="3" name="Text Placeholder 2">
            <a:extLst>
              <a:ext uri="{FF2B5EF4-FFF2-40B4-BE49-F238E27FC236}">
                <a16:creationId xmlns:a16="http://schemas.microsoft.com/office/drawing/2014/main" id="{68C0F971-DF45-B242-9D82-1476C6F60DB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D3B4B2B-C5F3-7E47-88CF-0C9B0BEFAD9F}"/>
              </a:ext>
            </a:extLst>
          </p:cNvPr>
          <p:cNvSpPr>
            <a:spLocks noGrp="1"/>
          </p:cNvSpPr>
          <p:nvPr>
            <p:ph type="dt" sz="half" idx="10"/>
          </p:nvPr>
        </p:nvSpPr>
        <p:spPr/>
        <p:txBody>
          <a:bodyPr/>
          <a:lstStyle/>
          <a:p>
            <a:r>
              <a:rPr lang="en-US"/>
              <a:t>18. mart 2018.</a:t>
            </a:r>
            <a:endParaRPr lang="sr-Latn-RS"/>
          </a:p>
        </p:txBody>
      </p:sp>
      <p:sp>
        <p:nvSpPr>
          <p:cNvPr id="5" name="Footer Placeholder 4">
            <a:extLst>
              <a:ext uri="{FF2B5EF4-FFF2-40B4-BE49-F238E27FC236}">
                <a16:creationId xmlns:a16="http://schemas.microsoft.com/office/drawing/2014/main" id="{A4939135-8CD6-B54B-AC39-6F4B72915BC5}"/>
              </a:ext>
            </a:extLst>
          </p:cNvPr>
          <p:cNvSpPr>
            <a:spLocks noGrp="1"/>
          </p:cNvSpPr>
          <p:nvPr>
            <p:ph type="ftr" sz="quarter" idx="11"/>
          </p:nvPr>
        </p:nvSpPr>
        <p:spPr/>
        <p:txBody>
          <a:bodyPr/>
          <a:lstStyle/>
          <a:p>
            <a:r>
              <a:rPr lang="sr-Latn-RS"/>
              <a:t>Dijalozi u obrazovanju</a:t>
            </a:r>
          </a:p>
        </p:txBody>
      </p:sp>
      <p:sp>
        <p:nvSpPr>
          <p:cNvPr id="6" name="Slide Number Placeholder 5">
            <a:extLst>
              <a:ext uri="{FF2B5EF4-FFF2-40B4-BE49-F238E27FC236}">
                <a16:creationId xmlns:a16="http://schemas.microsoft.com/office/drawing/2014/main" id="{202CAEAE-8C02-F243-982A-5574586323B2}"/>
              </a:ext>
            </a:extLst>
          </p:cNvPr>
          <p:cNvSpPr>
            <a:spLocks noGrp="1"/>
          </p:cNvSpPr>
          <p:nvPr>
            <p:ph type="sldNum" sz="quarter" idx="12"/>
          </p:nvPr>
        </p:nvSpPr>
        <p:spPr/>
        <p:txBody>
          <a:bodyPr/>
          <a:lstStyle/>
          <a:p>
            <a:fld id="{B0A7353E-4396-E54C-9C95-989D46165596}" type="slidenum">
              <a:rPr lang="sr-Latn-RS" smtClean="0"/>
              <a:t>‹#›</a:t>
            </a:fld>
            <a:endParaRPr lang="sr-Latn-RS"/>
          </a:p>
        </p:txBody>
      </p:sp>
    </p:spTree>
    <p:extLst>
      <p:ext uri="{BB962C8B-B14F-4D97-AF65-F5344CB8AC3E}">
        <p14:creationId xmlns:p14="http://schemas.microsoft.com/office/powerpoint/2010/main" val="3769686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D4D69-78C0-A64F-8339-4781B1EBB5CB}"/>
              </a:ext>
            </a:extLst>
          </p:cNvPr>
          <p:cNvSpPr>
            <a:spLocks noGrp="1"/>
          </p:cNvSpPr>
          <p:nvPr>
            <p:ph type="title"/>
          </p:nvPr>
        </p:nvSpPr>
        <p:spPr/>
        <p:txBody>
          <a:bodyPr/>
          <a:lstStyle/>
          <a:p>
            <a:r>
              <a:rPr lang="en-US"/>
              <a:t>Click to edit Master title style</a:t>
            </a:r>
            <a:endParaRPr lang="sr-Latn-RS"/>
          </a:p>
        </p:txBody>
      </p:sp>
      <p:sp>
        <p:nvSpPr>
          <p:cNvPr id="3" name="Content Placeholder 2">
            <a:extLst>
              <a:ext uri="{FF2B5EF4-FFF2-40B4-BE49-F238E27FC236}">
                <a16:creationId xmlns:a16="http://schemas.microsoft.com/office/drawing/2014/main" id="{0E791572-6C4F-D24B-AABC-B92DE456DE3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Content Placeholder 3">
            <a:extLst>
              <a:ext uri="{FF2B5EF4-FFF2-40B4-BE49-F238E27FC236}">
                <a16:creationId xmlns:a16="http://schemas.microsoft.com/office/drawing/2014/main" id="{2C8B383B-2016-4448-A4C8-20F2FF5548B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5" name="Date Placeholder 4">
            <a:extLst>
              <a:ext uri="{FF2B5EF4-FFF2-40B4-BE49-F238E27FC236}">
                <a16:creationId xmlns:a16="http://schemas.microsoft.com/office/drawing/2014/main" id="{D404EED2-E18B-DA4E-BA40-DDD677DE6FBE}"/>
              </a:ext>
            </a:extLst>
          </p:cNvPr>
          <p:cNvSpPr>
            <a:spLocks noGrp="1"/>
          </p:cNvSpPr>
          <p:nvPr>
            <p:ph type="dt" sz="half" idx="10"/>
          </p:nvPr>
        </p:nvSpPr>
        <p:spPr/>
        <p:txBody>
          <a:bodyPr/>
          <a:lstStyle/>
          <a:p>
            <a:r>
              <a:rPr lang="en-US"/>
              <a:t>18. mart 2018.</a:t>
            </a:r>
            <a:endParaRPr lang="sr-Latn-RS"/>
          </a:p>
        </p:txBody>
      </p:sp>
      <p:sp>
        <p:nvSpPr>
          <p:cNvPr id="6" name="Footer Placeholder 5">
            <a:extLst>
              <a:ext uri="{FF2B5EF4-FFF2-40B4-BE49-F238E27FC236}">
                <a16:creationId xmlns:a16="http://schemas.microsoft.com/office/drawing/2014/main" id="{0E8FC5CC-524F-534E-9844-183838BCA68E}"/>
              </a:ext>
            </a:extLst>
          </p:cNvPr>
          <p:cNvSpPr>
            <a:spLocks noGrp="1"/>
          </p:cNvSpPr>
          <p:nvPr>
            <p:ph type="ftr" sz="quarter" idx="11"/>
          </p:nvPr>
        </p:nvSpPr>
        <p:spPr/>
        <p:txBody>
          <a:bodyPr/>
          <a:lstStyle/>
          <a:p>
            <a:r>
              <a:rPr lang="sr-Latn-RS"/>
              <a:t>Dijalozi u obrazovanju</a:t>
            </a:r>
          </a:p>
        </p:txBody>
      </p:sp>
      <p:sp>
        <p:nvSpPr>
          <p:cNvPr id="7" name="Slide Number Placeholder 6">
            <a:extLst>
              <a:ext uri="{FF2B5EF4-FFF2-40B4-BE49-F238E27FC236}">
                <a16:creationId xmlns:a16="http://schemas.microsoft.com/office/drawing/2014/main" id="{8B73F357-E832-5440-898D-65F208A8F6F1}"/>
              </a:ext>
            </a:extLst>
          </p:cNvPr>
          <p:cNvSpPr>
            <a:spLocks noGrp="1"/>
          </p:cNvSpPr>
          <p:nvPr>
            <p:ph type="sldNum" sz="quarter" idx="12"/>
          </p:nvPr>
        </p:nvSpPr>
        <p:spPr/>
        <p:txBody>
          <a:bodyPr/>
          <a:lstStyle/>
          <a:p>
            <a:fld id="{B0A7353E-4396-E54C-9C95-989D46165596}" type="slidenum">
              <a:rPr lang="sr-Latn-RS" smtClean="0"/>
              <a:t>‹#›</a:t>
            </a:fld>
            <a:endParaRPr lang="sr-Latn-RS"/>
          </a:p>
        </p:txBody>
      </p:sp>
    </p:spTree>
    <p:extLst>
      <p:ext uri="{BB962C8B-B14F-4D97-AF65-F5344CB8AC3E}">
        <p14:creationId xmlns:p14="http://schemas.microsoft.com/office/powerpoint/2010/main" val="546876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6B9FA-085A-4F44-A692-96A01EB7E992}"/>
              </a:ext>
            </a:extLst>
          </p:cNvPr>
          <p:cNvSpPr>
            <a:spLocks noGrp="1"/>
          </p:cNvSpPr>
          <p:nvPr>
            <p:ph type="title"/>
          </p:nvPr>
        </p:nvSpPr>
        <p:spPr>
          <a:xfrm>
            <a:off x="839788" y="365125"/>
            <a:ext cx="10515600" cy="1325563"/>
          </a:xfrm>
        </p:spPr>
        <p:txBody>
          <a:bodyPr/>
          <a:lstStyle/>
          <a:p>
            <a:r>
              <a:rPr lang="en-US"/>
              <a:t>Click to edit Master title style</a:t>
            </a:r>
            <a:endParaRPr lang="sr-Latn-RS"/>
          </a:p>
        </p:txBody>
      </p:sp>
      <p:sp>
        <p:nvSpPr>
          <p:cNvPr id="3" name="Text Placeholder 2">
            <a:extLst>
              <a:ext uri="{FF2B5EF4-FFF2-40B4-BE49-F238E27FC236}">
                <a16:creationId xmlns:a16="http://schemas.microsoft.com/office/drawing/2014/main" id="{12CC35AF-84B6-F445-A338-5542ED565F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4EB6785-AB8F-354D-819B-BE94999AA8D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5" name="Text Placeholder 4">
            <a:extLst>
              <a:ext uri="{FF2B5EF4-FFF2-40B4-BE49-F238E27FC236}">
                <a16:creationId xmlns:a16="http://schemas.microsoft.com/office/drawing/2014/main" id="{A9C238F6-52BF-A846-A89F-1DC01C35BC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8E213C1-B5E7-2741-AC96-E7219510377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7" name="Date Placeholder 6">
            <a:extLst>
              <a:ext uri="{FF2B5EF4-FFF2-40B4-BE49-F238E27FC236}">
                <a16:creationId xmlns:a16="http://schemas.microsoft.com/office/drawing/2014/main" id="{B902FF44-435C-0A47-966A-5C52DA13CAE3}"/>
              </a:ext>
            </a:extLst>
          </p:cNvPr>
          <p:cNvSpPr>
            <a:spLocks noGrp="1"/>
          </p:cNvSpPr>
          <p:nvPr>
            <p:ph type="dt" sz="half" idx="10"/>
          </p:nvPr>
        </p:nvSpPr>
        <p:spPr/>
        <p:txBody>
          <a:bodyPr/>
          <a:lstStyle/>
          <a:p>
            <a:r>
              <a:rPr lang="en-US"/>
              <a:t>18. mart 2018.</a:t>
            </a:r>
            <a:endParaRPr lang="sr-Latn-RS"/>
          </a:p>
        </p:txBody>
      </p:sp>
      <p:sp>
        <p:nvSpPr>
          <p:cNvPr id="8" name="Footer Placeholder 7">
            <a:extLst>
              <a:ext uri="{FF2B5EF4-FFF2-40B4-BE49-F238E27FC236}">
                <a16:creationId xmlns:a16="http://schemas.microsoft.com/office/drawing/2014/main" id="{4EC8DC86-6317-A345-BC71-1A0E029D876E}"/>
              </a:ext>
            </a:extLst>
          </p:cNvPr>
          <p:cNvSpPr>
            <a:spLocks noGrp="1"/>
          </p:cNvSpPr>
          <p:nvPr>
            <p:ph type="ftr" sz="quarter" idx="11"/>
          </p:nvPr>
        </p:nvSpPr>
        <p:spPr/>
        <p:txBody>
          <a:bodyPr/>
          <a:lstStyle/>
          <a:p>
            <a:r>
              <a:rPr lang="sr-Latn-RS"/>
              <a:t>Dijalozi u obrazovanju</a:t>
            </a:r>
          </a:p>
        </p:txBody>
      </p:sp>
      <p:sp>
        <p:nvSpPr>
          <p:cNvPr id="9" name="Slide Number Placeholder 8">
            <a:extLst>
              <a:ext uri="{FF2B5EF4-FFF2-40B4-BE49-F238E27FC236}">
                <a16:creationId xmlns:a16="http://schemas.microsoft.com/office/drawing/2014/main" id="{B2A8DC13-431E-864F-9986-6EE940FE6884}"/>
              </a:ext>
            </a:extLst>
          </p:cNvPr>
          <p:cNvSpPr>
            <a:spLocks noGrp="1"/>
          </p:cNvSpPr>
          <p:nvPr>
            <p:ph type="sldNum" sz="quarter" idx="12"/>
          </p:nvPr>
        </p:nvSpPr>
        <p:spPr/>
        <p:txBody>
          <a:bodyPr/>
          <a:lstStyle/>
          <a:p>
            <a:fld id="{B0A7353E-4396-E54C-9C95-989D46165596}" type="slidenum">
              <a:rPr lang="sr-Latn-RS" smtClean="0"/>
              <a:t>‹#›</a:t>
            </a:fld>
            <a:endParaRPr lang="sr-Latn-RS"/>
          </a:p>
        </p:txBody>
      </p:sp>
    </p:spTree>
    <p:extLst>
      <p:ext uri="{BB962C8B-B14F-4D97-AF65-F5344CB8AC3E}">
        <p14:creationId xmlns:p14="http://schemas.microsoft.com/office/powerpoint/2010/main" val="35268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D2A12-C808-674A-90D0-39C12B0E516D}"/>
              </a:ext>
            </a:extLst>
          </p:cNvPr>
          <p:cNvSpPr>
            <a:spLocks noGrp="1"/>
          </p:cNvSpPr>
          <p:nvPr>
            <p:ph type="title"/>
          </p:nvPr>
        </p:nvSpPr>
        <p:spPr/>
        <p:txBody>
          <a:bodyPr/>
          <a:lstStyle/>
          <a:p>
            <a:r>
              <a:rPr lang="en-US"/>
              <a:t>Click to edit Master title style</a:t>
            </a:r>
            <a:endParaRPr lang="sr-Latn-RS"/>
          </a:p>
        </p:txBody>
      </p:sp>
      <p:sp>
        <p:nvSpPr>
          <p:cNvPr id="3" name="Date Placeholder 2">
            <a:extLst>
              <a:ext uri="{FF2B5EF4-FFF2-40B4-BE49-F238E27FC236}">
                <a16:creationId xmlns:a16="http://schemas.microsoft.com/office/drawing/2014/main" id="{5BA4AE12-8D0E-684D-A72A-255A124EC85B}"/>
              </a:ext>
            </a:extLst>
          </p:cNvPr>
          <p:cNvSpPr>
            <a:spLocks noGrp="1"/>
          </p:cNvSpPr>
          <p:nvPr>
            <p:ph type="dt" sz="half" idx="10"/>
          </p:nvPr>
        </p:nvSpPr>
        <p:spPr/>
        <p:txBody>
          <a:bodyPr/>
          <a:lstStyle/>
          <a:p>
            <a:r>
              <a:rPr lang="en-US"/>
              <a:t>18. mart 2018.</a:t>
            </a:r>
            <a:endParaRPr lang="sr-Latn-RS"/>
          </a:p>
        </p:txBody>
      </p:sp>
      <p:sp>
        <p:nvSpPr>
          <p:cNvPr id="4" name="Footer Placeholder 3">
            <a:extLst>
              <a:ext uri="{FF2B5EF4-FFF2-40B4-BE49-F238E27FC236}">
                <a16:creationId xmlns:a16="http://schemas.microsoft.com/office/drawing/2014/main" id="{7DC9A3EF-7977-E04A-B9BB-DE07046686A9}"/>
              </a:ext>
            </a:extLst>
          </p:cNvPr>
          <p:cNvSpPr>
            <a:spLocks noGrp="1"/>
          </p:cNvSpPr>
          <p:nvPr>
            <p:ph type="ftr" sz="quarter" idx="11"/>
          </p:nvPr>
        </p:nvSpPr>
        <p:spPr/>
        <p:txBody>
          <a:bodyPr/>
          <a:lstStyle/>
          <a:p>
            <a:r>
              <a:rPr lang="sr-Latn-RS"/>
              <a:t>Dijalozi u obrazovanju</a:t>
            </a:r>
          </a:p>
        </p:txBody>
      </p:sp>
      <p:sp>
        <p:nvSpPr>
          <p:cNvPr id="5" name="Slide Number Placeholder 4">
            <a:extLst>
              <a:ext uri="{FF2B5EF4-FFF2-40B4-BE49-F238E27FC236}">
                <a16:creationId xmlns:a16="http://schemas.microsoft.com/office/drawing/2014/main" id="{63E4AA82-A6D4-C54F-ABA4-2EFF743EC19B}"/>
              </a:ext>
            </a:extLst>
          </p:cNvPr>
          <p:cNvSpPr>
            <a:spLocks noGrp="1"/>
          </p:cNvSpPr>
          <p:nvPr>
            <p:ph type="sldNum" sz="quarter" idx="12"/>
          </p:nvPr>
        </p:nvSpPr>
        <p:spPr/>
        <p:txBody>
          <a:bodyPr/>
          <a:lstStyle/>
          <a:p>
            <a:fld id="{B0A7353E-4396-E54C-9C95-989D46165596}" type="slidenum">
              <a:rPr lang="sr-Latn-RS" smtClean="0"/>
              <a:t>‹#›</a:t>
            </a:fld>
            <a:endParaRPr lang="sr-Latn-RS"/>
          </a:p>
        </p:txBody>
      </p:sp>
    </p:spTree>
    <p:extLst>
      <p:ext uri="{BB962C8B-B14F-4D97-AF65-F5344CB8AC3E}">
        <p14:creationId xmlns:p14="http://schemas.microsoft.com/office/powerpoint/2010/main" val="3635892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CC8BCA-F549-9E4A-9292-1A9A862C87C9}"/>
              </a:ext>
            </a:extLst>
          </p:cNvPr>
          <p:cNvSpPr>
            <a:spLocks noGrp="1"/>
          </p:cNvSpPr>
          <p:nvPr>
            <p:ph type="dt" sz="half" idx="10"/>
          </p:nvPr>
        </p:nvSpPr>
        <p:spPr/>
        <p:txBody>
          <a:bodyPr/>
          <a:lstStyle/>
          <a:p>
            <a:r>
              <a:rPr lang="en-US"/>
              <a:t>18. mart 2018.</a:t>
            </a:r>
            <a:endParaRPr lang="sr-Latn-RS"/>
          </a:p>
        </p:txBody>
      </p:sp>
      <p:sp>
        <p:nvSpPr>
          <p:cNvPr id="3" name="Footer Placeholder 2">
            <a:extLst>
              <a:ext uri="{FF2B5EF4-FFF2-40B4-BE49-F238E27FC236}">
                <a16:creationId xmlns:a16="http://schemas.microsoft.com/office/drawing/2014/main" id="{947F0A1B-748A-EC49-A981-D179B85DBE12}"/>
              </a:ext>
            </a:extLst>
          </p:cNvPr>
          <p:cNvSpPr>
            <a:spLocks noGrp="1"/>
          </p:cNvSpPr>
          <p:nvPr>
            <p:ph type="ftr" sz="quarter" idx="11"/>
          </p:nvPr>
        </p:nvSpPr>
        <p:spPr/>
        <p:txBody>
          <a:bodyPr/>
          <a:lstStyle/>
          <a:p>
            <a:r>
              <a:rPr lang="sr-Latn-RS"/>
              <a:t>Dijalozi u obrazovanju</a:t>
            </a:r>
          </a:p>
        </p:txBody>
      </p:sp>
      <p:sp>
        <p:nvSpPr>
          <p:cNvPr id="4" name="Slide Number Placeholder 3">
            <a:extLst>
              <a:ext uri="{FF2B5EF4-FFF2-40B4-BE49-F238E27FC236}">
                <a16:creationId xmlns:a16="http://schemas.microsoft.com/office/drawing/2014/main" id="{768569C1-2C4B-094B-B025-4E36B2691120}"/>
              </a:ext>
            </a:extLst>
          </p:cNvPr>
          <p:cNvSpPr>
            <a:spLocks noGrp="1"/>
          </p:cNvSpPr>
          <p:nvPr>
            <p:ph type="sldNum" sz="quarter" idx="12"/>
          </p:nvPr>
        </p:nvSpPr>
        <p:spPr/>
        <p:txBody>
          <a:bodyPr/>
          <a:lstStyle/>
          <a:p>
            <a:fld id="{B0A7353E-4396-E54C-9C95-989D46165596}" type="slidenum">
              <a:rPr lang="sr-Latn-RS" smtClean="0"/>
              <a:t>‹#›</a:t>
            </a:fld>
            <a:endParaRPr lang="sr-Latn-RS"/>
          </a:p>
        </p:txBody>
      </p:sp>
    </p:spTree>
    <p:extLst>
      <p:ext uri="{BB962C8B-B14F-4D97-AF65-F5344CB8AC3E}">
        <p14:creationId xmlns:p14="http://schemas.microsoft.com/office/powerpoint/2010/main" val="3165350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2C6E4-DF37-F345-B427-DA17FE0915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r-Latn-RS"/>
          </a:p>
        </p:txBody>
      </p:sp>
      <p:sp>
        <p:nvSpPr>
          <p:cNvPr id="3" name="Content Placeholder 2">
            <a:extLst>
              <a:ext uri="{FF2B5EF4-FFF2-40B4-BE49-F238E27FC236}">
                <a16:creationId xmlns:a16="http://schemas.microsoft.com/office/drawing/2014/main" id="{708FE0C6-1D3A-8F4A-AD1D-00DFC5E236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Text Placeholder 3">
            <a:extLst>
              <a:ext uri="{FF2B5EF4-FFF2-40B4-BE49-F238E27FC236}">
                <a16:creationId xmlns:a16="http://schemas.microsoft.com/office/drawing/2014/main" id="{DE43C6F7-5463-E44B-AAAB-9D5001E5EE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4D2B38F-804A-C447-B791-828F9925D4E6}"/>
              </a:ext>
            </a:extLst>
          </p:cNvPr>
          <p:cNvSpPr>
            <a:spLocks noGrp="1"/>
          </p:cNvSpPr>
          <p:nvPr>
            <p:ph type="dt" sz="half" idx="10"/>
          </p:nvPr>
        </p:nvSpPr>
        <p:spPr/>
        <p:txBody>
          <a:bodyPr/>
          <a:lstStyle/>
          <a:p>
            <a:r>
              <a:rPr lang="en-US"/>
              <a:t>18. mart 2018.</a:t>
            </a:r>
            <a:endParaRPr lang="sr-Latn-RS"/>
          </a:p>
        </p:txBody>
      </p:sp>
      <p:sp>
        <p:nvSpPr>
          <p:cNvPr id="6" name="Footer Placeholder 5">
            <a:extLst>
              <a:ext uri="{FF2B5EF4-FFF2-40B4-BE49-F238E27FC236}">
                <a16:creationId xmlns:a16="http://schemas.microsoft.com/office/drawing/2014/main" id="{1175CCEE-4E5B-0445-9C0D-6ABF8F211CDF}"/>
              </a:ext>
            </a:extLst>
          </p:cNvPr>
          <p:cNvSpPr>
            <a:spLocks noGrp="1"/>
          </p:cNvSpPr>
          <p:nvPr>
            <p:ph type="ftr" sz="quarter" idx="11"/>
          </p:nvPr>
        </p:nvSpPr>
        <p:spPr/>
        <p:txBody>
          <a:bodyPr/>
          <a:lstStyle/>
          <a:p>
            <a:r>
              <a:rPr lang="sr-Latn-RS"/>
              <a:t>Dijalozi u obrazovanju</a:t>
            </a:r>
          </a:p>
        </p:txBody>
      </p:sp>
      <p:sp>
        <p:nvSpPr>
          <p:cNvPr id="7" name="Slide Number Placeholder 6">
            <a:extLst>
              <a:ext uri="{FF2B5EF4-FFF2-40B4-BE49-F238E27FC236}">
                <a16:creationId xmlns:a16="http://schemas.microsoft.com/office/drawing/2014/main" id="{50928130-A16E-A44A-A4B4-C6BCF7ACF224}"/>
              </a:ext>
            </a:extLst>
          </p:cNvPr>
          <p:cNvSpPr>
            <a:spLocks noGrp="1"/>
          </p:cNvSpPr>
          <p:nvPr>
            <p:ph type="sldNum" sz="quarter" idx="12"/>
          </p:nvPr>
        </p:nvSpPr>
        <p:spPr/>
        <p:txBody>
          <a:bodyPr/>
          <a:lstStyle/>
          <a:p>
            <a:fld id="{B0A7353E-4396-E54C-9C95-989D46165596}" type="slidenum">
              <a:rPr lang="sr-Latn-RS" smtClean="0"/>
              <a:t>‹#›</a:t>
            </a:fld>
            <a:endParaRPr lang="sr-Latn-RS"/>
          </a:p>
        </p:txBody>
      </p:sp>
    </p:spTree>
    <p:extLst>
      <p:ext uri="{BB962C8B-B14F-4D97-AF65-F5344CB8AC3E}">
        <p14:creationId xmlns:p14="http://schemas.microsoft.com/office/powerpoint/2010/main" val="1679301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30A2C3-E8B7-2C41-A3E2-EE7DB272F5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r-Latn-RS"/>
          </a:p>
        </p:txBody>
      </p:sp>
      <p:sp>
        <p:nvSpPr>
          <p:cNvPr id="3" name="Picture Placeholder 2">
            <a:extLst>
              <a:ext uri="{FF2B5EF4-FFF2-40B4-BE49-F238E27FC236}">
                <a16:creationId xmlns:a16="http://schemas.microsoft.com/office/drawing/2014/main" id="{8DE46857-0A61-D449-B47E-DB9D5C39B70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Text Placeholder 3">
            <a:extLst>
              <a:ext uri="{FF2B5EF4-FFF2-40B4-BE49-F238E27FC236}">
                <a16:creationId xmlns:a16="http://schemas.microsoft.com/office/drawing/2014/main" id="{6EF07866-D6C7-9C41-9898-B4A746A5FA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EAB9854-F9D2-C443-86E5-0622B15AB617}"/>
              </a:ext>
            </a:extLst>
          </p:cNvPr>
          <p:cNvSpPr>
            <a:spLocks noGrp="1"/>
          </p:cNvSpPr>
          <p:nvPr>
            <p:ph type="dt" sz="half" idx="10"/>
          </p:nvPr>
        </p:nvSpPr>
        <p:spPr/>
        <p:txBody>
          <a:bodyPr/>
          <a:lstStyle/>
          <a:p>
            <a:r>
              <a:rPr lang="en-US"/>
              <a:t>18. mart 2018.</a:t>
            </a:r>
            <a:endParaRPr lang="sr-Latn-RS"/>
          </a:p>
        </p:txBody>
      </p:sp>
      <p:sp>
        <p:nvSpPr>
          <p:cNvPr id="6" name="Footer Placeholder 5">
            <a:extLst>
              <a:ext uri="{FF2B5EF4-FFF2-40B4-BE49-F238E27FC236}">
                <a16:creationId xmlns:a16="http://schemas.microsoft.com/office/drawing/2014/main" id="{F71BA7D6-7CF5-7942-8B28-C4126C4F5E39}"/>
              </a:ext>
            </a:extLst>
          </p:cNvPr>
          <p:cNvSpPr>
            <a:spLocks noGrp="1"/>
          </p:cNvSpPr>
          <p:nvPr>
            <p:ph type="ftr" sz="quarter" idx="11"/>
          </p:nvPr>
        </p:nvSpPr>
        <p:spPr/>
        <p:txBody>
          <a:bodyPr/>
          <a:lstStyle/>
          <a:p>
            <a:r>
              <a:rPr lang="sr-Latn-RS"/>
              <a:t>Dijalozi u obrazovanju</a:t>
            </a:r>
          </a:p>
        </p:txBody>
      </p:sp>
      <p:sp>
        <p:nvSpPr>
          <p:cNvPr id="7" name="Slide Number Placeholder 6">
            <a:extLst>
              <a:ext uri="{FF2B5EF4-FFF2-40B4-BE49-F238E27FC236}">
                <a16:creationId xmlns:a16="http://schemas.microsoft.com/office/drawing/2014/main" id="{95ACCA76-14AE-9C4A-ACDE-A846EF0DCDA0}"/>
              </a:ext>
            </a:extLst>
          </p:cNvPr>
          <p:cNvSpPr>
            <a:spLocks noGrp="1"/>
          </p:cNvSpPr>
          <p:nvPr>
            <p:ph type="sldNum" sz="quarter" idx="12"/>
          </p:nvPr>
        </p:nvSpPr>
        <p:spPr/>
        <p:txBody>
          <a:bodyPr/>
          <a:lstStyle/>
          <a:p>
            <a:fld id="{B0A7353E-4396-E54C-9C95-989D46165596}" type="slidenum">
              <a:rPr lang="sr-Latn-RS" smtClean="0"/>
              <a:t>‹#›</a:t>
            </a:fld>
            <a:endParaRPr lang="sr-Latn-RS"/>
          </a:p>
        </p:txBody>
      </p:sp>
    </p:spTree>
    <p:extLst>
      <p:ext uri="{BB962C8B-B14F-4D97-AF65-F5344CB8AC3E}">
        <p14:creationId xmlns:p14="http://schemas.microsoft.com/office/powerpoint/2010/main" val="1283642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6724952-0B9F-5542-BF5C-AABEE3FD1FC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r-Latn-RS"/>
          </a:p>
        </p:txBody>
      </p:sp>
      <p:sp>
        <p:nvSpPr>
          <p:cNvPr id="3" name="Text Placeholder 2">
            <a:extLst>
              <a:ext uri="{FF2B5EF4-FFF2-40B4-BE49-F238E27FC236}">
                <a16:creationId xmlns:a16="http://schemas.microsoft.com/office/drawing/2014/main" id="{67C1092F-F45D-674D-83E4-B4A8B9A6DB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Date Placeholder 3">
            <a:extLst>
              <a:ext uri="{FF2B5EF4-FFF2-40B4-BE49-F238E27FC236}">
                <a16:creationId xmlns:a16="http://schemas.microsoft.com/office/drawing/2014/main" id="{F1041D14-B870-AB44-824E-648AAF7158A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18. mart 2018.</a:t>
            </a:r>
            <a:endParaRPr lang="sr-Latn-RS"/>
          </a:p>
        </p:txBody>
      </p:sp>
      <p:sp>
        <p:nvSpPr>
          <p:cNvPr id="5" name="Footer Placeholder 4">
            <a:extLst>
              <a:ext uri="{FF2B5EF4-FFF2-40B4-BE49-F238E27FC236}">
                <a16:creationId xmlns:a16="http://schemas.microsoft.com/office/drawing/2014/main" id="{03D9D63B-1656-7F44-88F4-4169986710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sr-Latn-RS"/>
              <a:t>Dijalozi u obrazovanju</a:t>
            </a:r>
          </a:p>
        </p:txBody>
      </p:sp>
      <p:sp>
        <p:nvSpPr>
          <p:cNvPr id="6" name="Slide Number Placeholder 5">
            <a:extLst>
              <a:ext uri="{FF2B5EF4-FFF2-40B4-BE49-F238E27FC236}">
                <a16:creationId xmlns:a16="http://schemas.microsoft.com/office/drawing/2014/main" id="{F6846CFC-705B-B540-86FB-38E05071AE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A7353E-4396-E54C-9C95-989D46165596}" type="slidenum">
              <a:rPr lang="sr-Latn-RS" smtClean="0"/>
              <a:t>‹#›</a:t>
            </a:fld>
            <a:endParaRPr lang="sr-Latn-RS"/>
          </a:p>
        </p:txBody>
      </p:sp>
    </p:spTree>
    <p:extLst>
      <p:ext uri="{BB962C8B-B14F-4D97-AF65-F5344CB8AC3E}">
        <p14:creationId xmlns:p14="http://schemas.microsoft.com/office/powerpoint/2010/main" val="6791577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5.xml"/><Relationship Id="rId1" Type="http://schemas.openxmlformats.org/officeDocument/2006/relationships/vmlDrawing" Target="../drawings/vmlDrawing1.vml"/><Relationship Id="rId6" Type="http://schemas.openxmlformats.org/officeDocument/2006/relationships/image" Target="../media/image2.png"/><Relationship Id="rId5" Type="http://schemas.openxmlformats.org/officeDocument/2006/relationships/oleObject" Target="../embeddings/oleObject2.bin"/><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5.xml"/><Relationship Id="rId1" Type="http://schemas.openxmlformats.org/officeDocument/2006/relationships/vmlDrawing" Target="../drawings/vmlDrawing2.v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80CC2-08CD-E441-90BB-4FB699CF30DD}"/>
              </a:ext>
            </a:extLst>
          </p:cNvPr>
          <p:cNvSpPr>
            <a:spLocks noGrp="1"/>
          </p:cNvSpPr>
          <p:nvPr>
            <p:ph type="ctrTitle"/>
          </p:nvPr>
        </p:nvSpPr>
        <p:spPr>
          <a:xfrm>
            <a:off x="1524000" y="1665288"/>
            <a:ext cx="9144000" cy="2387600"/>
          </a:xfrm>
        </p:spPr>
        <p:txBody>
          <a:bodyPr>
            <a:noAutofit/>
          </a:bodyPr>
          <a:lstStyle/>
          <a:p>
            <a:r>
              <a:rPr lang="sr-Latn-RS" sz="4400" b="1" dirty="0"/>
              <a:t>Nastavničke koncepcije matematičke pismenosti i ocenjivanja matematičkog znanja</a:t>
            </a:r>
            <a:br>
              <a:rPr lang="sr-Latn-RS" sz="4400" b="1" dirty="0"/>
            </a:br>
            <a:r>
              <a:rPr lang="en-GB" sz="3600" b="1" dirty="0"/>
              <a:t>Teachers’ conceptions of math literacy and assessment of mathematical knowledge</a:t>
            </a:r>
            <a:endParaRPr lang="en-GB" sz="3600" dirty="0"/>
          </a:p>
        </p:txBody>
      </p:sp>
      <p:sp>
        <p:nvSpPr>
          <p:cNvPr id="3" name="Subtitle 2">
            <a:extLst>
              <a:ext uri="{FF2B5EF4-FFF2-40B4-BE49-F238E27FC236}">
                <a16:creationId xmlns:a16="http://schemas.microsoft.com/office/drawing/2014/main" id="{05D43360-0339-4D4E-A8DB-EF2B33654453}"/>
              </a:ext>
            </a:extLst>
          </p:cNvPr>
          <p:cNvSpPr>
            <a:spLocks noGrp="1"/>
          </p:cNvSpPr>
          <p:nvPr>
            <p:ph type="subTitle" idx="1"/>
          </p:nvPr>
        </p:nvSpPr>
        <p:spPr>
          <a:xfrm>
            <a:off x="1524000" y="4816475"/>
            <a:ext cx="9144000" cy="1655762"/>
          </a:xfrm>
        </p:spPr>
        <p:txBody>
          <a:bodyPr>
            <a:normAutofit fontScale="77500" lnSpcReduction="20000"/>
          </a:bodyPr>
          <a:lstStyle/>
          <a:p>
            <a:pPr algn="r"/>
            <a:r>
              <a:rPr lang="sr-Latn-RS" dirty="0"/>
              <a:t>Ivana Vulić</a:t>
            </a:r>
          </a:p>
          <a:p>
            <a:pPr algn="r"/>
            <a:r>
              <a:rPr lang="sr-Latn-RS" dirty="0"/>
              <a:t>Marina </a:t>
            </a:r>
            <a:r>
              <a:rPr lang="sr-Latn-RS" dirty="0" err="1"/>
              <a:t>Videnović</a:t>
            </a:r>
            <a:endParaRPr lang="sr-Latn-RS" dirty="0"/>
          </a:p>
          <a:p>
            <a:pPr algn="r"/>
            <a:r>
              <a:rPr lang="sr-Latn-RS" dirty="0"/>
              <a:t>Milana Dabić </a:t>
            </a:r>
            <a:r>
              <a:rPr lang="sr-Latn-RS" dirty="0" err="1"/>
              <a:t>Boričić</a:t>
            </a:r>
            <a:endParaRPr lang="sr-Latn-RS" dirty="0"/>
          </a:p>
          <a:p>
            <a:r>
              <a:rPr lang="sr-Latn-RS" i="1" dirty="0"/>
              <a:t>Dijalozi u obrazovanju 2018</a:t>
            </a:r>
          </a:p>
          <a:p>
            <a:r>
              <a:rPr lang="sr-Latn-RS" dirty="0"/>
              <a:t>21. mart 2018. godine, Filozofski fakultet</a:t>
            </a:r>
          </a:p>
          <a:p>
            <a:endParaRPr lang="sr-Latn-RS" dirty="0"/>
          </a:p>
        </p:txBody>
      </p:sp>
    </p:spTree>
    <p:extLst>
      <p:ext uri="{BB962C8B-B14F-4D97-AF65-F5344CB8AC3E}">
        <p14:creationId xmlns:p14="http://schemas.microsoft.com/office/powerpoint/2010/main" val="8660523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4F9C2-ACBC-894F-AFF0-BCA104BBAE23}"/>
              </a:ext>
            </a:extLst>
          </p:cNvPr>
          <p:cNvSpPr>
            <a:spLocks noGrp="1"/>
          </p:cNvSpPr>
          <p:nvPr>
            <p:ph type="title"/>
          </p:nvPr>
        </p:nvSpPr>
        <p:spPr/>
        <p:txBody>
          <a:bodyPr/>
          <a:lstStyle/>
          <a:p>
            <a:r>
              <a:rPr lang="en-GB" dirty="0"/>
              <a:t>Results – altitudes towards assessment</a:t>
            </a:r>
          </a:p>
        </p:txBody>
      </p:sp>
      <p:sp>
        <p:nvSpPr>
          <p:cNvPr id="3" name="Content Placeholder 2">
            <a:extLst>
              <a:ext uri="{FF2B5EF4-FFF2-40B4-BE49-F238E27FC236}">
                <a16:creationId xmlns:a16="http://schemas.microsoft.com/office/drawing/2014/main" id="{CD8C42FE-1467-E145-BD4F-737CD9EAD795}"/>
              </a:ext>
            </a:extLst>
          </p:cNvPr>
          <p:cNvSpPr>
            <a:spLocks noGrp="1"/>
          </p:cNvSpPr>
          <p:nvPr>
            <p:ph idx="1"/>
          </p:nvPr>
        </p:nvSpPr>
        <p:spPr/>
        <p:txBody>
          <a:bodyPr>
            <a:normAutofit fontScale="92500" lnSpcReduction="20000"/>
          </a:bodyPr>
          <a:lstStyle/>
          <a:p>
            <a:r>
              <a:rPr lang="en-GB" dirty="0"/>
              <a:t>University teachers emphasize that when evaluating, students way of thinking has a key role, not the extent of the content reproduced by students </a:t>
            </a:r>
          </a:p>
          <a:p>
            <a:pPr lvl="1"/>
            <a:r>
              <a:rPr lang="en-GB" dirty="0"/>
              <a:t>„</a:t>
            </a:r>
            <a:r>
              <a:rPr lang="en-GB" dirty="0" err="1"/>
              <a:t>Za</a:t>
            </a:r>
            <a:r>
              <a:rPr lang="en-GB" dirty="0"/>
              <a:t> 2 </a:t>
            </a:r>
            <a:r>
              <a:rPr lang="en-GB" dirty="0" err="1"/>
              <a:t>sada</a:t>
            </a:r>
            <a:r>
              <a:rPr lang="en-GB" dirty="0"/>
              <a:t> </a:t>
            </a:r>
            <a:r>
              <a:rPr lang="en-GB" dirty="0" err="1"/>
              <a:t>treba</a:t>
            </a:r>
            <a:r>
              <a:rPr lang="en-GB" dirty="0"/>
              <a:t> </a:t>
            </a:r>
            <a:r>
              <a:rPr lang="en-GB" dirty="0" err="1"/>
              <a:t>samo</a:t>
            </a:r>
            <a:r>
              <a:rPr lang="en-GB" dirty="0"/>
              <a:t> da se </a:t>
            </a:r>
            <a:r>
              <a:rPr lang="en-GB" dirty="0" err="1"/>
              <a:t>prepoznaje</a:t>
            </a:r>
            <a:r>
              <a:rPr lang="en-GB" dirty="0"/>
              <a:t> </a:t>
            </a:r>
            <a:r>
              <a:rPr lang="en-GB" dirty="0" err="1"/>
              <a:t>i</a:t>
            </a:r>
            <a:r>
              <a:rPr lang="en-GB" dirty="0"/>
              <a:t> </a:t>
            </a:r>
            <a:r>
              <a:rPr lang="en-GB" dirty="0" err="1"/>
              <a:t>taj</a:t>
            </a:r>
            <a:r>
              <a:rPr lang="en-GB" dirty="0"/>
              <a:t> </a:t>
            </a:r>
            <a:r>
              <a:rPr lang="en-GB" dirty="0" err="1"/>
              <a:t>nivo</a:t>
            </a:r>
            <a:r>
              <a:rPr lang="en-GB" dirty="0"/>
              <a:t> je </a:t>
            </a:r>
            <a:r>
              <a:rPr lang="en-GB" dirty="0" err="1"/>
              <a:t>potcenjen</a:t>
            </a:r>
            <a:r>
              <a:rPr lang="en-GB" dirty="0"/>
              <a:t>. </a:t>
            </a:r>
            <a:r>
              <a:rPr lang="en-GB" dirty="0" err="1"/>
              <a:t>Za</a:t>
            </a:r>
            <a:r>
              <a:rPr lang="en-GB" dirty="0"/>
              <a:t> </a:t>
            </a:r>
            <a:r>
              <a:rPr lang="en-GB" dirty="0" err="1"/>
              <a:t>ostale</a:t>
            </a:r>
            <a:r>
              <a:rPr lang="en-GB" dirty="0"/>
              <a:t> tri </a:t>
            </a:r>
            <a:r>
              <a:rPr lang="en-GB" dirty="0" err="1"/>
              <a:t>ocene</a:t>
            </a:r>
            <a:r>
              <a:rPr lang="en-GB" dirty="0"/>
              <a:t> se </a:t>
            </a:r>
            <a:r>
              <a:rPr lang="en-GB" dirty="0" err="1"/>
              <a:t>traži</a:t>
            </a:r>
            <a:r>
              <a:rPr lang="en-GB" dirty="0"/>
              <a:t> </a:t>
            </a:r>
            <a:r>
              <a:rPr lang="en-GB" dirty="0" err="1"/>
              <a:t>reprodukcija</a:t>
            </a:r>
            <a:r>
              <a:rPr lang="en-GB" dirty="0"/>
              <a:t>, </a:t>
            </a:r>
            <a:r>
              <a:rPr lang="en-GB" dirty="0" err="1"/>
              <a:t>ali</a:t>
            </a:r>
            <a:r>
              <a:rPr lang="en-GB" dirty="0"/>
              <a:t> </a:t>
            </a:r>
            <a:r>
              <a:rPr lang="en-GB" dirty="0" err="1"/>
              <a:t>su</a:t>
            </a:r>
            <a:r>
              <a:rPr lang="en-GB" dirty="0"/>
              <a:t> u </a:t>
            </a:r>
            <a:r>
              <a:rPr lang="en-GB" dirty="0" err="1"/>
              <a:t>pitanju</a:t>
            </a:r>
            <a:r>
              <a:rPr lang="en-GB" dirty="0"/>
              <a:t> </a:t>
            </a:r>
            <a:r>
              <a:rPr lang="en-GB" dirty="0" err="1"/>
              <a:t>nijanse</a:t>
            </a:r>
            <a:r>
              <a:rPr lang="en-GB" dirty="0"/>
              <a:t>, </a:t>
            </a:r>
            <a:r>
              <a:rPr lang="en-GB" dirty="0" err="1"/>
              <a:t>ko</a:t>
            </a:r>
            <a:r>
              <a:rPr lang="en-GB" dirty="0"/>
              <a:t> </a:t>
            </a:r>
            <a:r>
              <a:rPr lang="en-GB" dirty="0" err="1"/>
              <a:t>će</a:t>
            </a:r>
            <a:r>
              <a:rPr lang="en-GB" dirty="0"/>
              <a:t> </a:t>
            </a:r>
            <a:r>
              <a:rPr lang="en-GB" dirty="0" err="1"/>
              <a:t>veštije</a:t>
            </a:r>
            <a:r>
              <a:rPr lang="en-GB" dirty="0"/>
              <a:t> to da </a:t>
            </a:r>
            <a:r>
              <a:rPr lang="en-GB" dirty="0" err="1"/>
              <a:t>uradi</a:t>
            </a:r>
            <a:r>
              <a:rPr lang="en-GB" dirty="0"/>
              <a:t>. Po </a:t>
            </a:r>
            <a:r>
              <a:rPr lang="en-GB" dirty="0" err="1"/>
              <a:t>meni</a:t>
            </a:r>
            <a:r>
              <a:rPr lang="en-GB" dirty="0"/>
              <a:t> je to </a:t>
            </a:r>
            <a:r>
              <a:rPr lang="en-GB" dirty="0" err="1"/>
              <a:t>sve</a:t>
            </a:r>
            <a:r>
              <a:rPr lang="en-GB" dirty="0"/>
              <a:t> </a:t>
            </a:r>
            <a:r>
              <a:rPr lang="en-GB" dirty="0" err="1"/>
              <a:t>samo</a:t>
            </a:r>
            <a:r>
              <a:rPr lang="en-GB" dirty="0"/>
              <a:t> </a:t>
            </a:r>
            <a:r>
              <a:rPr lang="en-GB" dirty="0" err="1"/>
              <a:t>nivo</a:t>
            </a:r>
            <a:r>
              <a:rPr lang="en-GB" dirty="0"/>
              <a:t> </a:t>
            </a:r>
            <a:r>
              <a:rPr lang="en-GB" dirty="0" err="1"/>
              <a:t>ocene</a:t>
            </a:r>
            <a:r>
              <a:rPr lang="en-GB" dirty="0"/>
              <a:t> 3, </a:t>
            </a:r>
            <a:r>
              <a:rPr lang="en-GB" dirty="0" err="1"/>
              <a:t>dok</a:t>
            </a:r>
            <a:r>
              <a:rPr lang="en-GB" dirty="0"/>
              <a:t> </a:t>
            </a:r>
            <a:r>
              <a:rPr lang="en-GB" dirty="0" err="1"/>
              <a:t>za</a:t>
            </a:r>
            <a:r>
              <a:rPr lang="en-GB" dirty="0"/>
              <a:t> 4 </a:t>
            </a:r>
            <a:r>
              <a:rPr lang="en-GB" dirty="0" err="1"/>
              <a:t>i</a:t>
            </a:r>
            <a:r>
              <a:rPr lang="en-GB" dirty="0"/>
              <a:t> 5 </a:t>
            </a:r>
            <a:r>
              <a:rPr lang="en-GB" dirty="0" err="1"/>
              <a:t>treba</a:t>
            </a:r>
            <a:r>
              <a:rPr lang="en-GB" dirty="0"/>
              <a:t> da se </a:t>
            </a:r>
            <a:r>
              <a:rPr lang="en-GB" dirty="0" err="1"/>
              <a:t>traži</a:t>
            </a:r>
            <a:r>
              <a:rPr lang="en-GB" dirty="0"/>
              <a:t> </a:t>
            </a:r>
            <a:r>
              <a:rPr lang="en-GB" dirty="0" err="1"/>
              <a:t>neko</a:t>
            </a:r>
            <a:r>
              <a:rPr lang="en-GB" dirty="0"/>
              <a:t> </a:t>
            </a:r>
            <a:r>
              <a:rPr lang="en-GB" dirty="0" err="1"/>
              <a:t>snalaženje</a:t>
            </a:r>
            <a:r>
              <a:rPr lang="en-GB" dirty="0"/>
              <a:t> u </a:t>
            </a:r>
            <a:r>
              <a:rPr lang="en-GB" dirty="0" err="1"/>
              <a:t>novoj</a:t>
            </a:r>
            <a:r>
              <a:rPr lang="en-GB" dirty="0"/>
              <a:t> </a:t>
            </a:r>
            <a:r>
              <a:rPr lang="en-GB" dirty="0" err="1"/>
              <a:t>nestandardnoj</a:t>
            </a:r>
            <a:r>
              <a:rPr lang="en-GB" dirty="0"/>
              <a:t> </a:t>
            </a:r>
            <a:r>
              <a:rPr lang="en-GB" dirty="0" err="1"/>
              <a:t>situaciji</a:t>
            </a:r>
            <a:r>
              <a:rPr lang="en-GB" dirty="0"/>
              <a:t>, </a:t>
            </a:r>
            <a:r>
              <a:rPr lang="en-GB" dirty="0" err="1"/>
              <a:t>primena</a:t>
            </a:r>
            <a:r>
              <a:rPr lang="en-GB" dirty="0"/>
              <a:t> </a:t>
            </a:r>
            <a:r>
              <a:rPr lang="en-GB" dirty="0" err="1"/>
              <a:t>na</a:t>
            </a:r>
            <a:r>
              <a:rPr lang="en-GB" dirty="0"/>
              <a:t> </a:t>
            </a:r>
            <a:r>
              <a:rPr lang="en-GB" dirty="0" err="1"/>
              <a:t>novom</a:t>
            </a:r>
            <a:r>
              <a:rPr lang="en-GB" dirty="0"/>
              <a:t> </a:t>
            </a:r>
            <a:r>
              <a:rPr lang="en-GB" dirty="0" err="1"/>
              <a:t>nivou</a:t>
            </a:r>
            <a:r>
              <a:rPr lang="en-GB" dirty="0"/>
              <a:t>.“ </a:t>
            </a:r>
          </a:p>
          <a:p>
            <a:r>
              <a:rPr lang="en-GB" dirty="0"/>
              <a:t>Teachers in primary and secondary schools think that the basic level is recognition of basic concepts and implementation of basic procedures (8)</a:t>
            </a:r>
          </a:p>
          <a:p>
            <a:pPr lvl="1"/>
            <a:r>
              <a:rPr lang="en-GB" dirty="0"/>
              <a:t>Grade 3 implies the implementation of more complex procedures(6).</a:t>
            </a:r>
          </a:p>
          <a:p>
            <a:pPr lvl="1"/>
            <a:r>
              <a:rPr lang="en-GB" dirty="0"/>
              <a:t>Respondents made small differences between grades 4 and 5. They consider that on this level students should link knowledge (3). They need to know how to resolve “complex textual tasks" (1). Grade 4 requires application (2), and grade 5 "thinking" (2) and resolving non-standard tasks (1)</a:t>
            </a:r>
          </a:p>
        </p:txBody>
      </p:sp>
      <p:cxnSp>
        <p:nvCxnSpPr>
          <p:cNvPr id="4" name="Straight Connector 3">
            <a:extLst>
              <a:ext uri="{FF2B5EF4-FFF2-40B4-BE49-F238E27FC236}">
                <a16:creationId xmlns:a16="http://schemas.microsoft.com/office/drawing/2014/main" id="{694AB3E7-46EE-7C4C-BEE8-6B027EB603C0}"/>
              </a:ext>
            </a:extLst>
          </p:cNvPr>
          <p:cNvCxnSpPr/>
          <p:nvPr/>
        </p:nvCxnSpPr>
        <p:spPr>
          <a:xfrm>
            <a:off x="838200" y="1462088"/>
            <a:ext cx="10515600" cy="0"/>
          </a:xfrm>
          <a:prstGeom prst="line">
            <a:avLst/>
          </a:prstGeom>
          <a:ln/>
        </p:spPr>
        <p:style>
          <a:lnRef idx="2">
            <a:schemeClr val="accent2"/>
          </a:lnRef>
          <a:fillRef idx="0">
            <a:schemeClr val="accent2"/>
          </a:fillRef>
          <a:effectRef idx="1">
            <a:schemeClr val="accent2"/>
          </a:effectRef>
          <a:fontRef idx="minor">
            <a:schemeClr val="tx1"/>
          </a:fontRef>
        </p:style>
      </p:cxnSp>
      <p:sp>
        <p:nvSpPr>
          <p:cNvPr id="7" name="Date Placeholder 6">
            <a:extLst>
              <a:ext uri="{FF2B5EF4-FFF2-40B4-BE49-F238E27FC236}">
                <a16:creationId xmlns:a16="http://schemas.microsoft.com/office/drawing/2014/main" id="{A15910A8-1774-0D4E-8924-5B7417054950}"/>
              </a:ext>
            </a:extLst>
          </p:cNvPr>
          <p:cNvSpPr>
            <a:spLocks noGrp="1"/>
          </p:cNvSpPr>
          <p:nvPr>
            <p:ph type="dt" sz="half" idx="10"/>
          </p:nvPr>
        </p:nvSpPr>
        <p:spPr/>
        <p:txBody>
          <a:bodyPr/>
          <a:lstStyle/>
          <a:p>
            <a:r>
              <a:rPr lang="en-US" dirty="0"/>
              <a:t>21. mart 2018.</a:t>
            </a:r>
            <a:endParaRPr lang="sr-Latn-RS" dirty="0"/>
          </a:p>
        </p:txBody>
      </p:sp>
      <p:sp>
        <p:nvSpPr>
          <p:cNvPr id="8" name="Footer Placeholder 7">
            <a:extLst>
              <a:ext uri="{FF2B5EF4-FFF2-40B4-BE49-F238E27FC236}">
                <a16:creationId xmlns:a16="http://schemas.microsoft.com/office/drawing/2014/main" id="{2B0B6783-88CB-7740-B269-76D80DA2A5D6}"/>
              </a:ext>
            </a:extLst>
          </p:cNvPr>
          <p:cNvSpPr>
            <a:spLocks noGrp="1"/>
          </p:cNvSpPr>
          <p:nvPr>
            <p:ph type="ftr" sz="quarter" idx="11"/>
          </p:nvPr>
        </p:nvSpPr>
        <p:spPr/>
        <p:txBody>
          <a:bodyPr/>
          <a:lstStyle/>
          <a:p>
            <a:r>
              <a:rPr lang="sr-Latn-RS"/>
              <a:t>Dijalozi u obrazovanju</a:t>
            </a:r>
          </a:p>
        </p:txBody>
      </p:sp>
      <p:sp>
        <p:nvSpPr>
          <p:cNvPr id="9" name="Slide Number Placeholder 8">
            <a:extLst>
              <a:ext uri="{FF2B5EF4-FFF2-40B4-BE49-F238E27FC236}">
                <a16:creationId xmlns:a16="http://schemas.microsoft.com/office/drawing/2014/main" id="{DC9BF694-239E-7B43-9953-6460721A4D03}"/>
              </a:ext>
            </a:extLst>
          </p:cNvPr>
          <p:cNvSpPr>
            <a:spLocks noGrp="1"/>
          </p:cNvSpPr>
          <p:nvPr>
            <p:ph type="sldNum" sz="quarter" idx="12"/>
          </p:nvPr>
        </p:nvSpPr>
        <p:spPr/>
        <p:txBody>
          <a:bodyPr/>
          <a:lstStyle/>
          <a:p>
            <a:fld id="{B0A7353E-4396-E54C-9C95-989D46165596}" type="slidenum">
              <a:rPr lang="sr-Latn-RS" smtClean="0"/>
              <a:t>10</a:t>
            </a:fld>
            <a:endParaRPr lang="sr-Latn-RS"/>
          </a:p>
        </p:txBody>
      </p:sp>
    </p:spTree>
    <p:extLst>
      <p:ext uri="{BB962C8B-B14F-4D97-AF65-F5344CB8AC3E}">
        <p14:creationId xmlns:p14="http://schemas.microsoft.com/office/powerpoint/2010/main" val="2857569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16534-5E2C-D449-BC0B-687F221E4EB8}"/>
              </a:ext>
            </a:extLst>
          </p:cNvPr>
          <p:cNvSpPr>
            <a:spLocks noGrp="1"/>
          </p:cNvSpPr>
          <p:nvPr>
            <p:ph type="title"/>
          </p:nvPr>
        </p:nvSpPr>
        <p:spPr>
          <a:xfrm>
            <a:off x="839788" y="365125"/>
            <a:ext cx="11067732" cy="1325563"/>
          </a:xfrm>
        </p:spPr>
        <p:txBody>
          <a:bodyPr>
            <a:normAutofit/>
          </a:bodyPr>
          <a:lstStyle/>
          <a:p>
            <a:r>
              <a:rPr lang="sr-Latn-RS" sz="4000" dirty="0"/>
              <a:t>Selection of tasks (1) -</a:t>
            </a:r>
            <a:r>
              <a:rPr lang="en-US" sz="4000" dirty="0"/>
              <a:t> geometry, measurement </a:t>
            </a:r>
            <a:endParaRPr lang="sr-Latn-RS" sz="4000" dirty="0"/>
          </a:p>
        </p:txBody>
      </p:sp>
      <p:sp>
        <p:nvSpPr>
          <p:cNvPr id="3" name="Text Placeholder 2">
            <a:extLst>
              <a:ext uri="{FF2B5EF4-FFF2-40B4-BE49-F238E27FC236}">
                <a16:creationId xmlns:a16="http://schemas.microsoft.com/office/drawing/2014/main" id="{157D9C29-5152-CF4E-98E8-F5D38B2EA345}"/>
              </a:ext>
            </a:extLst>
          </p:cNvPr>
          <p:cNvSpPr>
            <a:spLocks noGrp="1"/>
          </p:cNvSpPr>
          <p:nvPr>
            <p:ph type="body" idx="1"/>
          </p:nvPr>
        </p:nvSpPr>
        <p:spPr>
          <a:xfrm>
            <a:off x="839788" y="1681163"/>
            <a:ext cx="5157787" cy="512764"/>
          </a:xfrm>
        </p:spPr>
        <p:txBody>
          <a:bodyPr>
            <a:noAutofit/>
          </a:bodyPr>
          <a:lstStyle/>
          <a:p>
            <a:r>
              <a:rPr lang="en-US" sz="1400" dirty="0" err="1"/>
              <a:t>Potrebn</a:t>
            </a:r>
            <a:r>
              <a:rPr lang="sr-Latn-RS" sz="1400" dirty="0"/>
              <a:t>i matematički pojmovi</a:t>
            </a:r>
            <a:r>
              <a:rPr lang="en-US" sz="1400" dirty="0"/>
              <a:t>: </a:t>
            </a:r>
            <a:r>
              <a:rPr lang="en-US" sz="1400" dirty="0" err="1"/>
              <a:t>osobine</a:t>
            </a:r>
            <a:r>
              <a:rPr lang="en-US" sz="1400" dirty="0"/>
              <a:t> </a:t>
            </a:r>
            <a:r>
              <a:rPr lang="sr-Latn-RS" sz="1400" dirty="0"/>
              <a:t>i površina </a:t>
            </a:r>
            <a:r>
              <a:rPr lang="en-US" sz="1400" dirty="0" err="1"/>
              <a:t>pravougaonika</a:t>
            </a:r>
            <a:r>
              <a:rPr lang="en-US" sz="1400" dirty="0"/>
              <a:t>, </a:t>
            </a:r>
            <a:r>
              <a:rPr lang="en-US" sz="1400" dirty="0" err="1"/>
              <a:t>način</a:t>
            </a:r>
            <a:r>
              <a:rPr lang="en-US" sz="1400" dirty="0"/>
              <a:t> </a:t>
            </a:r>
            <a:r>
              <a:rPr lang="en-US" sz="1400" dirty="0" err="1"/>
              <a:t>izračunavanja</a:t>
            </a:r>
            <a:r>
              <a:rPr lang="en-US" sz="1400" dirty="0"/>
              <a:t> </a:t>
            </a:r>
            <a:r>
              <a:rPr lang="en-US" sz="1400" dirty="0" err="1"/>
              <a:t>površine</a:t>
            </a:r>
            <a:r>
              <a:rPr lang="en-US" sz="1400" dirty="0"/>
              <a:t> </a:t>
            </a:r>
            <a:r>
              <a:rPr lang="en-US" sz="1400" dirty="0" err="1"/>
              <a:t>sliožene</a:t>
            </a:r>
            <a:r>
              <a:rPr lang="en-US" sz="1400" dirty="0"/>
              <a:t> figure</a:t>
            </a:r>
          </a:p>
          <a:p>
            <a:r>
              <a:rPr lang="en-US" sz="1400" dirty="0" err="1"/>
              <a:t>Nije</a:t>
            </a:r>
            <a:r>
              <a:rPr lang="en-US" sz="1400" dirty="0"/>
              <a:t> </a:t>
            </a:r>
            <a:r>
              <a:rPr lang="en-US" sz="1400" dirty="0" err="1"/>
              <a:t>zadavan</a:t>
            </a:r>
            <a:r>
              <a:rPr lang="en-US" sz="1400" dirty="0"/>
              <a:t> </a:t>
            </a:r>
            <a:r>
              <a:rPr lang="en-US" sz="1400" dirty="0" err="1"/>
              <a:t>kod</a:t>
            </a:r>
            <a:r>
              <a:rPr lang="en-US" sz="1400" dirty="0"/>
              <a:t> </a:t>
            </a:r>
            <a:r>
              <a:rPr lang="en-US" sz="1400" dirty="0" err="1"/>
              <a:t>nas</a:t>
            </a:r>
            <a:endParaRPr lang="en-US" sz="1400" dirty="0"/>
          </a:p>
        </p:txBody>
      </p:sp>
      <p:sp>
        <p:nvSpPr>
          <p:cNvPr id="5" name="Text Placeholder 4">
            <a:extLst>
              <a:ext uri="{FF2B5EF4-FFF2-40B4-BE49-F238E27FC236}">
                <a16:creationId xmlns:a16="http://schemas.microsoft.com/office/drawing/2014/main" id="{E7BE439C-78DB-7E4F-85A0-ECD7BCF3563D}"/>
              </a:ext>
            </a:extLst>
          </p:cNvPr>
          <p:cNvSpPr>
            <a:spLocks noGrp="1"/>
          </p:cNvSpPr>
          <p:nvPr>
            <p:ph type="body" sz="quarter" idx="3"/>
          </p:nvPr>
        </p:nvSpPr>
        <p:spPr>
          <a:xfrm>
            <a:off x="6172200" y="1691323"/>
            <a:ext cx="5183188" cy="512764"/>
          </a:xfrm>
        </p:spPr>
        <p:txBody>
          <a:bodyPr>
            <a:noAutofit/>
          </a:bodyPr>
          <a:lstStyle/>
          <a:p>
            <a:r>
              <a:rPr lang="en-US" sz="1400" dirty="0" err="1"/>
              <a:t>Potrebn</a:t>
            </a:r>
            <a:r>
              <a:rPr lang="sr-Latn-RS" sz="1400" dirty="0"/>
              <a:t>i matematički pojmovi</a:t>
            </a:r>
            <a:r>
              <a:rPr lang="en-US" sz="1400" dirty="0"/>
              <a:t>: </a:t>
            </a:r>
            <a:r>
              <a:rPr lang="sr-Latn-RS" sz="1400" dirty="0"/>
              <a:t>površina </a:t>
            </a:r>
            <a:r>
              <a:rPr lang="en-US" sz="1400" dirty="0" err="1"/>
              <a:t>trapeza</a:t>
            </a:r>
            <a:r>
              <a:rPr lang="sr-Latn-RS" sz="1400" dirty="0"/>
              <a:t> (pravougaonika i jednakostraničnog trougla), osobine jednakostraničnog trougla</a:t>
            </a:r>
            <a:br>
              <a:rPr lang="en-US" sz="1400" dirty="0"/>
            </a:br>
            <a:r>
              <a:rPr lang="sr-Latn-RS" sz="1400" dirty="0"/>
              <a:t>Nivo 2 z= 1,95</a:t>
            </a:r>
            <a:r>
              <a:rPr lang="en-US" sz="1400" dirty="0">
                <a:effectLst/>
              </a:rPr>
              <a:t> </a:t>
            </a:r>
            <a:endParaRPr lang="sr-Latn-RS" sz="1400" dirty="0"/>
          </a:p>
        </p:txBody>
      </p:sp>
      <p:sp>
        <p:nvSpPr>
          <p:cNvPr id="6" name="Content Placeholder 5">
            <a:extLst>
              <a:ext uri="{FF2B5EF4-FFF2-40B4-BE49-F238E27FC236}">
                <a16:creationId xmlns:a16="http://schemas.microsoft.com/office/drawing/2014/main" id="{1B0D1A10-9239-0140-AA25-49B0D0B087E3}"/>
              </a:ext>
            </a:extLst>
          </p:cNvPr>
          <p:cNvSpPr>
            <a:spLocks noGrp="1"/>
          </p:cNvSpPr>
          <p:nvPr>
            <p:ph sz="quarter" idx="4"/>
          </p:nvPr>
        </p:nvSpPr>
        <p:spPr>
          <a:xfrm>
            <a:off x="6172200" y="2193926"/>
            <a:ext cx="5183188" cy="4162423"/>
          </a:xfrm>
        </p:spPr>
        <p:txBody>
          <a:bodyPr>
            <a:normAutofit/>
          </a:bodyPr>
          <a:lstStyle/>
          <a:p>
            <a:pPr marL="0" indent="0">
              <a:buNone/>
            </a:pPr>
            <a:r>
              <a:rPr lang="en-US" sz="1200" dirty="0" err="1">
                <a:latin typeface="Times" pitchFamily="2" charset="0"/>
              </a:rPr>
              <a:t>Izračunaj</a:t>
            </a:r>
            <a:r>
              <a:rPr lang="en-US" sz="1200" dirty="0">
                <a:latin typeface="Times" pitchFamily="2" charset="0"/>
              </a:rPr>
              <a:t> </a:t>
            </a:r>
            <a:r>
              <a:rPr lang="en-US" sz="1200" dirty="0" err="1">
                <a:latin typeface="Times" pitchFamily="2" charset="0"/>
              </a:rPr>
              <a:t>obim</a:t>
            </a:r>
            <a:r>
              <a:rPr lang="en-US" sz="1200" dirty="0">
                <a:latin typeface="Times" pitchFamily="2" charset="0"/>
              </a:rPr>
              <a:t> </a:t>
            </a:r>
            <a:r>
              <a:rPr lang="en-US" sz="1200" dirty="0" err="1">
                <a:latin typeface="Times" pitchFamily="2" charset="0"/>
              </a:rPr>
              <a:t>i</a:t>
            </a:r>
            <a:r>
              <a:rPr lang="en-US" sz="1200" dirty="0">
                <a:latin typeface="Times" pitchFamily="2" charset="0"/>
              </a:rPr>
              <a:t> </a:t>
            </a:r>
            <a:r>
              <a:rPr lang="en-US" sz="1200" dirty="0" err="1">
                <a:latin typeface="Times" pitchFamily="2" charset="0"/>
              </a:rPr>
              <a:t>površinu</a:t>
            </a:r>
            <a:r>
              <a:rPr lang="en-US" sz="1200" dirty="0">
                <a:latin typeface="Times" pitchFamily="2" charset="0"/>
              </a:rPr>
              <a:t> </a:t>
            </a:r>
            <a:r>
              <a:rPr lang="en-US" sz="1200" dirty="0" err="1">
                <a:latin typeface="Times" pitchFamily="2" charset="0"/>
              </a:rPr>
              <a:t>trapeza</a:t>
            </a:r>
            <a:r>
              <a:rPr lang="en-US" sz="1200" dirty="0">
                <a:latin typeface="Times" pitchFamily="2" charset="0"/>
              </a:rPr>
              <a:t> </a:t>
            </a:r>
            <a:r>
              <a:rPr lang="en-US" sz="1200" dirty="0" err="1">
                <a:latin typeface="Times" pitchFamily="2" charset="0"/>
              </a:rPr>
              <a:t>prikazanog</a:t>
            </a:r>
            <a:r>
              <a:rPr lang="en-US" sz="1200" dirty="0">
                <a:latin typeface="Times" pitchFamily="2" charset="0"/>
              </a:rPr>
              <a:t> </a:t>
            </a:r>
            <a:r>
              <a:rPr lang="en-US" sz="1200" dirty="0" err="1">
                <a:latin typeface="Times" pitchFamily="2" charset="0"/>
              </a:rPr>
              <a:t>na</a:t>
            </a:r>
            <a:r>
              <a:rPr lang="en-US" sz="1200" dirty="0">
                <a:latin typeface="Times" pitchFamily="2" charset="0"/>
              </a:rPr>
              <a:t> </a:t>
            </a:r>
            <a:r>
              <a:rPr lang="en-US" sz="1200" dirty="0" err="1">
                <a:latin typeface="Times" pitchFamily="2" charset="0"/>
              </a:rPr>
              <a:t>slici</a:t>
            </a:r>
            <a:r>
              <a:rPr lang="en-US" sz="1200" dirty="0">
                <a:latin typeface="Times" pitchFamily="2" charset="0"/>
              </a:rPr>
              <a:t>. </a:t>
            </a:r>
          </a:p>
          <a:p>
            <a:pPr marL="0" indent="0">
              <a:buNone/>
            </a:pPr>
            <a:r>
              <a:rPr lang="en-US" sz="1200" dirty="0" err="1">
                <a:latin typeface="Times" pitchFamily="2" charset="0"/>
              </a:rPr>
              <a:t>Prikaži</a:t>
            </a:r>
            <a:r>
              <a:rPr lang="en-US" sz="1200" dirty="0">
                <a:latin typeface="Times" pitchFamily="2" charset="0"/>
              </a:rPr>
              <a:t> </a:t>
            </a:r>
            <a:r>
              <a:rPr lang="en-US" sz="1200" dirty="0" err="1">
                <a:latin typeface="Times" pitchFamily="2" charset="0"/>
              </a:rPr>
              <a:t>postupak</a:t>
            </a:r>
            <a:r>
              <a:rPr lang="en-US" sz="1200" dirty="0">
                <a:latin typeface="Times" pitchFamily="2" charset="0"/>
              </a:rPr>
              <a:t>.</a:t>
            </a:r>
          </a:p>
          <a:p>
            <a:pPr marL="0" indent="0">
              <a:buNone/>
            </a:pPr>
            <a:endParaRPr lang="en-US" dirty="0"/>
          </a:p>
        </p:txBody>
      </p:sp>
      <p:sp>
        <p:nvSpPr>
          <p:cNvPr id="7" name="Date Placeholder 6">
            <a:extLst>
              <a:ext uri="{FF2B5EF4-FFF2-40B4-BE49-F238E27FC236}">
                <a16:creationId xmlns:a16="http://schemas.microsoft.com/office/drawing/2014/main" id="{B6D40326-0F51-304B-A769-79587BFFADC4}"/>
              </a:ext>
            </a:extLst>
          </p:cNvPr>
          <p:cNvSpPr>
            <a:spLocks noGrp="1"/>
          </p:cNvSpPr>
          <p:nvPr>
            <p:ph type="dt" sz="half" idx="10"/>
          </p:nvPr>
        </p:nvSpPr>
        <p:spPr/>
        <p:txBody>
          <a:bodyPr/>
          <a:lstStyle/>
          <a:p>
            <a:r>
              <a:rPr lang="en-US" dirty="0"/>
              <a:t>21. mart 2018.</a:t>
            </a:r>
            <a:endParaRPr lang="sr-Latn-RS" dirty="0"/>
          </a:p>
        </p:txBody>
      </p:sp>
      <p:sp>
        <p:nvSpPr>
          <p:cNvPr id="8" name="Footer Placeholder 7">
            <a:extLst>
              <a:ext uri="{FF2B5EF4-FFF2-40B4-BE49-F238E27FC236}">
                <a16:creationId xmlns:a16="http://schemas.microsoft.com/office/drawing/2014/main" id="{4F6E42DA-1995-0F47-A7CC-DA2A066E32AF}"/>
              </a:ext>
            </a:extLst>
          </p:cNvPr>
          <p:cNvSpPr>
            <a:spLocks noGrp="1"/>
          </p:cNvSpPr>
          <p:nvPr>
            <p:ph type="ftr" sz="quarter" idx="11"/>
          </p:nvPr>
        </p:nvSpPr>
        <p:spPr/>
        <p:txBody>
          <a:bodyPr/>
          <a:lstStyle/>
          <a:p>
            <a:r>
              <a:rPr lang="sr-Latn-RS"/>
              <a:t>Dijalozi u obrazovanju</a:t>
            </a:r>
          </a:p>
        </p:txBody>
      </p:sp>
      <p:sp>
        <p:nvSpPr>
          <p:cNvPr id="9" name="Slide Number Placeholder 8">
            <a:extLst>
              <a:ext uri="{FF2B5EF4-FFF2-40B4-BE49-F238E27FC236}">
                <a16:creationId xmlns:a16="http://schemas.microsoft.com/office/drawing/2014/main" id="{47DDF9F3-570D-2C4D-ACE6-9B647CD426D2}"/>
              </a:ext>
            </a:extLst>
          </p:cNvPr>
          <p:cNvSpPr>
            <a:spLocks noGrp="1"/>
          </p:cNvSpPr>
          <p:nvPr>
            <p:ph type="sldNum" sz="quarter" idx="12"/>
          </p:nvPr>
        </p:nvSpPr>
        <p:spPr/>
        <p:txBody>
          <a:bodyPr/>
          <a:lstStyle/>
          <a:p>
            <a:fld id="{B0A7353E-4396-E54C-9C95-989D46165596}" type="slidenum">
              <a:rPr lang="sr-Latn-RS" smtClean="0"/>
              <a:t>11</a:t>
            </a:fld>
            <a:endParaRPr lang="sr-Latn-RS"/>
          </a:p>
        </p:txBody>
      </p:sp>
      <p:cxnSp>
        <p:nvCxnSpPr>
          <p:cNvPr id="10" name="Straight Connector 9">
            <a:extLst>
              <a:ext uri="{FF2B5EF4-FFF2-40B4-BE49-F238E27FC236}">
                <a16:creationId xmlns:a16="http://schemas.microsoft.com/office/drawing/2014/main" id="{739AEF11-6150-DA46-B785-1DCD04C5E95D}"/>
              </a:ext>
            </a:extLst>
          </p:cNvPr>
          <p:cNvCxnSpPr/>
          <p:nvPr/>
        </p:nvCxnSpPr>
        <p:spPr>
          <a:xfrm>
            <a:off x="838200" y="1462088"/>
            <a:ext cx="10515600" cy="0"/>
          </a:xfrm>
          <a:prstGeom prst="line">
            <a:avLst/>
          </a:prstGeom>
          <a:ln/>
        </p:spPr>
        <p:style>
          <a:lnRef idx="2">
            <a:schemeClr val="accent2"/>
          </a:lnRef>
          <a:fillRef idx="0">
            <a:schemeClr val="accent2"/>
          </a:fillRef>
          <a:effectRef idx="1">
            <a:schemeClr val="accent2"/>
          </a:effectRef>
          <a:fontRef idx="minor">
            <a:schemeClr val="tx1"/>
          </a:fontRef>
        </p:style>
      </p:cxnSp>
      <p:sp>
        <p:nvSpPr>
          <p:cNvPr id="15" name="Rectangle 8">
            <a:extLst>
              <a:ext uri="{FF2B5EF4-FFF2-40B4-BE49-F238E27FC236}">
                <a16:creationId xmlns:a16="http://schemas.microsoft.com/office/drawing/2014/main" id="{6D1F2AC7-ADD6-764C-ABC9-970F69C979E7}"/>
              </a:ext>
            </a:extLst>
          </p:cNvPr>
          <p:cNvSpPr>
            <a:spLocks noChangeArrowheads="1"/>
          </p:cNvSpPr>
          <p:nvPr/>
        </p:nvSpPr>
        <p:spPr bwMode="auto">
          <a:xfrm>
            <a:off x="811213" y="2559052"/>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r-Latn-RS"/>
          </a:p>
        </p:txBody>
      </p:sp>
      <p:graphicFrame>
        <p:nvGraphicFramePr>
          <p:cNvPr id="16" name="Object 15">
            <a:extLst>
              <a:ext uri="{FF2B5EF4-FFF2-40B4-BE49-F238E27FC236}">
                <a16:creationId xmlns:a16="http://schemas.microsoft.com/office/drawing/2014/main" id="{7D7BCBF3-C84E-2042-A745-011063ED068D}"/>
              </a:ext>
            </a:extLst>
          </p:cNvPr>
          <p:cNvGraphicFramePr>
            <a:graphicFrameLocks noChangeAspect="1"/>
          </p:cNvGraphicFramePr>
          <p:nvPr>
            <p:extLst>
              <p:ext uri="{D42A27DB-BD31-4B8C-83A1-F6EECF244321}">
                <p14:modId xmlns:p14="http://schemas.microsoft.com/office/powerpoint/2010/main" val="1135269770"/>
              </p:ext>
            </p:extLst>
          </p:nvPr>
        </p:nvGraphicFramePr>
        <p:xfrm>
          <a:off x="811213" y="2249807"/>
          <a:ext cx="4978400" cy="4162423"/>
        </p:xfrm>
        <a:graphic>
          <a:graphicData uri="http://schemas.openxmlformats.org/presentationml/2006/ole">
            <mc:AlternateContent xmlns:mc="http://schemas.openxmlformats.org/markup-compatibility/2006">
              <mc:Choice xmlns:v="urn:schemas-microsoft-com:vml" Requires="v">
                <p:oleObj spid="_x0000_s1105" r:id="rId3" imgW="7810500" imgH="8458200" progId="PBrush">
                  <p:embed/>
                </p:oleObj>
              </mc:Choice>
              <mc:Fallback>
                <p:oleObj r:id="rId3" imgW="7810500" imgH="8458200" progId="PBrush">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1213" y="2249807"/>
                        <a:ext cx="4978400" cy="4162423"/>
                      </a:xfrm>
                      <a:prstGeom prst="rect">
                        <a:avLst/>
                      </a:prstGeom>
                      <a:noFill/>
                    </p:spPr>
                  </p:pic>
                </p:oleObj>
              </mc:Fallback>
            </mc:AlternateContent>
          </a:graphicData>
        </a:graphic>
      </p:graphicFrame>
      <p:sp>
        <p:nvSpPr>
          <p:cNvPr id="17" name="Rectangle 10">
            <a:extLst>
              <a:ext uri="{FF2B5EF4-FFF2-40B4-BE49-F238E27FC236}">
                <a16:creationId xmlns:a16="http://schemas.microsoft.com/office/drawing/2014/main" id="{7BA946CF-389B-DA4E-9BD1-41B3F50A6CD1}"/>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r-Latn-RS"/>
          </a:p>
        </p:txBody>
      </p:sp>
      <p:graphicFrame>
        <p:nvGraphicFramePr>
          <p:cNvPr id="18" name="Object 17">
            <a:extLst>
              <a:ext uri="{FF2B5EF4-FFF2-40B4-BE49-F238E27FC236}">
                <a16:creationId xmlns:a16="http://schemas.microsoft.com/office/drawing/2014/main" id="{9610F624-6EB2-D54B-A266-D64F8DB6B640}"/>
              </a:ext>
            </a:extLst>
          </p:cNvPr>
          <p:cNvGraphicFramePr>
            <a:graphicFrameLocks noChangeAspect="1"/>
          </p:cNvGraphicFramePr>
          <p:nvPr>
            <p:extLst>
              <p:ext uri="{D42A27DB-BD31-4B8C-83A1-F6EECF244321}">
                <p14:modId xmlns:p14="http://schemas.microsoft.com/office/powerpoint/2010/main" val="764919664"/>
              </p:ext>
            </p:extLst>
          </p:nvPr>
        </p:nvGraphicFramePr>
        <p:xfrm>
          <a:off x="7843044" y="3431699"/>
          <a:ext cx="1841500" cy="1993900"/>
        </p:xfrm>
        <a:graphic>
          <a:graphicData uri="http://schemas.openxmlformats.org/presentationml/2006/ole">
            <mc:AlternateContent xmlns:mc="http://schemas.openxmlformats.org/markup-compatibility/2006">
              <mc:Choice xmlns:v="urn:schemas-microsoft-com:vml" Requires="v">
                <p:oleObj spid="_x0000_s1106" r:id="rId5" imgW="2921000" imgH="3162300" progId="PBrush">
                  <p:embed/>
                </p:oleObj>
              </mc:Choice>
              <mc:Fallback>
                <p:oleObj r:id="rId5" imgW="2921000" imgH="3162300" progId="PBrush">
                  <p:embed/>
                  <p:pic>
                    <p:nvPicPr>
                      <p:cNvPr id="0"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43044" y="3431699"/>
                        <a:ext cx="1841500" cy="1993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0" name="Straight Connector 19">
            <a:extLst>
              <a:ext uri="{FF2B5EF4-FFF2-40B4-BE49-F238E27FC236}">
                <a16:creationId xmlns:a16="http://schemas.microsoft.com/office/drawing/2014/main" id="{CC2773F5-AD3C-244E-9BF5-F229A537980F}"/>
              </a:ext>
            </a:extLst>
          </p:cNvPr>
          <p:cNvCxnSpPr/>
          <p:nvPr/>
        </p:nvCxnSpPr>
        <p:spPr>
          <a:xfrm>
            <a:off x="6172200" y="2193926"/>
            <a:ext cx="5181600"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6031825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16534-5E2C-D449-BC0B-687F221E4EB8}"/>
              </a:ext>
            </a:extLst>
          </p:cNvPr>
          <p:cNvSpPr>
            <a:spLocks noGrp="1"/>
          </p:cNvSpPr>
          <p:nvPr>
            <p:ph type="title"/>
          </p:nvPr>
        </p:nvSpPr>
        <p:spPr/>
        <p:txBody>
          <a:bodyPr/>
          <a:lstStyle/>
          <a:p>
            <a:r>
              <a:rPr lang="sr-Latn-RS" dirty="0"/>
              <a:t>Selection of tasks (2) –</a:t>
            </a:r>
            <a:r>
              <a:rPr lang="en-US" dirty="0"/>
              <a:t> data processing</a:t>
            </a:r>
            <a:endParaRPr lang="sr-Latn-RS" dirty="0"/>
          </a:p>
        </p:txBody>
      </p:sp>
      <p:sp>
        <p:nvSpPr>
          <p:cNvPr id="3" name="Text Placeholder 2">
            <a:extLst>
              <a:ext uri="{FF2B5EF4-FFF2-40B4-BE49-F238E27FC236}">
                <a16:creationId xmlns:a16="http://schemas.microsoft.com/office/drawing/2014/main" id="{157D9C29-5152-CF4E-98E8-F5D38B2EA345}"/>
              </a:ext>
            </a:extLst>
          </p:cNvPr>
          <p:cNvSpPr>
            <a:spLocks noGrp="1"/>
          </p:cNvSpPr>
          <p:nvPr>
            <p:ph type="body" idx="1"/>
          </p:nvPr>
        </p:nvSpPr>
        <p:spPr>
          <a:xfrm>
            <a:off x="839788" y="1681163"/>
            <a:ext cx="5157787" cy="512764"/>
          </a:xfrm>
        </p:spPr>
        <p:txBody>
          <a:bodyPr>
            <a:noAutofit/>
          </a:bodyPr>
          <a:lstStyle/>
          <a:p>
            <a:r>
              <a:rPr lang="en-US" sz="1400" dirty="0" err="1">
                <a:latin typeface="Times New Roman" panose="02020603050405020304" pitchFamily="18" charset="0"/>
                <a:cs typeface="Times New Roman" panose="02020603050405020304" pitchFamily="18" charset="0"/>
              </a:rPr>
              <a:t>Potrebn</a:t>
            </a:r>
            <a:r>
              <a:rPr lang="sr-Latn-RS" sz="1400" dirty="0">
                <a:latin typeface="Times New Roman" panose="02020603050405020304" pitchFamily="18" charset="0"/>
                <a:cs typeface="Times New Roman" panose="02020603050405020304" pitchFamily="18" charset="0"/>
              </a:rPr>
              <a:t>i matematički pojmovi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procentni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račun</a:t>
            </a:r>
            <a:endParaRPr lang="en-US" sz="1400" dirty="0">
              <a:latin typeface="Times New Roman" panose="02020603050405020304" pitchFamily="18" charset="0"/>
              <a:cs typeface="Times New Roman" panose="02020603050405020304" pitchFamily="18" charset="0"/>
            </a:endParaRPr>
          </a:p>
          <a:p>
            <a:r>
              <a:rPr lang="en-US" sz="1400" dirty="0" err="1">
                <a:latin typeface="Times New Roman" panose="02020603050405020304" pitchFamily="18" charset="0"/>
                <a:cs typeface="Times New Roman" panose="02020603050405020304" pitchFamily="18" charset="0"/>
              </a:rPr>
              <a:t>Nije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zadavan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kod</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nas</a:t>
            </a:r>
            <a:endParaRPr lang="en-US" sz="1400" dirty="0">
              <a:latin typeface="Times New Roman" panose="02020603050405020304" pitchFamily="18" charset="0"/>
              <a:cs typeface="Times New Roman" panose="02020603050405020304" pitchFamily="18" charset="0"/>
            </a:endParaRPr>
          </a:p>
        </p:txBody>
      </p:sp>
      <p:sp>
        <p:nvSpPr>
          <p:cNvPr id="5" name="Text Placeholder 4">
            <a:extLst>
              <a:ext uri="{FF2B5EF4-FFF2-40B4-BE49-F238E27FC236}">
                <a16:creationId xmlns:a16="http://schemas.microsoft.com/office/drawing/2014/main" id="{E7BE439C-78DB-7E4F-85A0-ECD7BCF3563D}"/>
              </a:ext>
            </a:extLst>
          </p:cNvPr>
          <p:cNvSpPr>
            <a:spLocks noGrp="1"/>
          </p:cNvSpPr>
          <p:nvPr>
            <p:ph type="body" sz="quarter" idx="3"/>
          </p:nvPr>
        </p:nvSpPr>
        <p:spPr>
          <a:xfrm>
            <a:off x="6172200" y="1681163"/>
            <a:ext cx="5183188" cy="512764"/>
          </a:xfrm>
        </p:spPr>
        <p:txBody>
          <a:bodyPr>
            <a:noAutofit/>
          </a:bodyPr>
          <a:lstStyle/>
          <a:p>
            <a:r>
              <a:rPr lang="en-US" sz="1400" dirty="0" err="1">
                <a:latin typeface="Times New Roman" panose="02020603050405020304" pitchFamily="18" charset="0"/>
                <a:cs typeface="Times New Roman" panose="02020603050405020304" pitchFamily="18" charset="0"/>
              </a:rPr>
              <a:t>Potrebn</a:t>
            </a:r>
            <a:r>
              <a:rPr lang="sr-Latn-RS" sz="1400" dirty="0">
                <a:latin typeface="Times New Roman" panose="02020603050405020304" pitchFamily="18" charset="0"/>
                <a:cs typeface="Times New Roman" panose="02020603050405020304" pitchFamily="18" charset="0"/>
              </a:rPr>
              <a:t>i matematički pojmovi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procentni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račun</a:t>
            </a:r>
            <a:r>
              <a:rPr lang="sr-Latn-RS" sz="1400" dirty="0">
                <a:latin typeface="Times New Roman" panose="02020603050405020304" pitchFamily="18" charset="0"/>
                <a:cs typeface="Times New Roman" panose="02020603050405020304" pitchFamily="18" charset="0"/>
              </a:rPr>
              <a:t>, računske operacije u skupu prirodnih brojeva</a:t>
            </a:r>
            <a:br>
              <a:rPr lang="en-US" sz="1400" dirty="0">
                <a:latin typeface="Times New Roman" panose="02020603050405020304" pitchFamily="18" charset="0"/>
                <a:cs typeface="Times New Roman" panose="02020603050405020304" pitchFamily="18" charset="0"/>
              </a:rPr>
            </a:br>
            <a:r>
              <a:rPr lang="en-US" sz="1400" dirty="0" err="1">
                <a:latin typeface="Times New Roman" panose="02020603050405020304" pitchFamily="18" charset="0"/>
                <a:cs typeface="Times New Roman" panose="02020603050405020304" pitchFamily="18" charset="0"/>
              </a:rPr>
              <a:t>Nivo</a:t>
            </a:r>
            <a:r>
              <a:rPr lang="en-US" sz="1400" dirty="0">
                <a:latin typeface="Times New Roman" panose="02020603050405020304" pitchFamily="18" charset="0"/>
                <a:cs typeface="Times New Roman" panose="02020603050405020304" pitchFamily="18" charset="0"/>
              </a:rPr>
              <a:t> 2 z=-0,09</a:t>
            </a:r>
          </a:p>
        </p:txBody>
      </p:sp>
      <p:sp>
        <p:nvSpPr>
          <p:cNvPr id="6" name="Content Placeholder 5">
            <a:extLst>
              <a:ext uri="{FF2B5EF4-FFF2-40B4-BE49-F238E27FC236}">
                <a16:creationId xmlns:a16="http://schemas.microsoft.com/office/drawing/2014/main" id="{1B0D1A10-9239-0140-AA25-49B0D0B087E3}"/>
              </a:ext>
            </a:extLst>
          </p:cNvPr>
          <p:cNvSpPr>
            <a:spLocks noGrp="1"/>
          </p:cNvSpPr>
          <p:nvPr>
            <p:ph sz="quarter" idx="4"/>
          </p:nvPr>
        </p:nvSpPr>
        <p:spPr>
          <a:xfrm>
            <a:off x="6172200" y="2193926"/>
            <a:ext cx="5183188" cy="4162423"/>
          </a:xfrm>
        </p:spPr>
        <p:txBody>
          <a:bodyPr>
            <a:normAutofit/>
          </a:bodyPr>
          <a:lstStyle/>
          <a:p>
            <a:pPr marL="0" indent="0" algn="just">
              <a:buNone/>
            </a:pPr>
            <a:r>
              <a:rPr lang="en-US" sz="1600" dirty="0" err="1">
                <a:latin typeface="Times" pitchFamily="2" charset="0"/>
              </a:rPr>
              <a:t>Cena</a:t>
            </a:r>
            <a:r>
              <a:rPr lang="en-US" sz="1600" dirty="0">
                <a:latin typeface="Times" pitchFamily="2" charset="0"/>
              </a:rPr>
              <a:t> </a:t>
            </a:r>
            <a:r>
              <a:rPr lang="en-US" sz="1600" dirty="0" err="1">
                <a:latin typeface="Times" pitchFamily="2" charset="0"/>
              </a:rPr>
              <a:t>letovanja</a:t>
            </a:r>
            <a:r>
              <a:rPr lang="en-US" sz="1600" dirty="0">
                <a:latin typeface="Times" pitchFamily="2" charset="0"/>
              </a:rPr>
              <a:t> </a:t>
            </a:r>
            <a:r>
              <a:rPr lang="en-US" sz="1600" dirty="0" err="1">
                <a:latin typeface="Times" pitchFamily="2" charset="0"/>
              </a:rPr>
              <a:t>za</a:t>
            </a:r>
            <a:r>
              <a:rPr lang="en-US" sz="1600" dirty="0">
                <a:latin typeface="Times" pitchFamily="2" charset="0"/>
              </a:rPr>
              <a:t> </a:t>
            </a:r>
            <a:r>
              <a:rPr lang="en-US" sz="1600" dirty="0" err="1">
                <a:latin typeface="Times" pitchFamily="2" charset="0"/>
              </a:rPr>
              <a:t>četvoročlanu</a:t>
            </a:r>
            <a:r>
              <a:rPr lang="en-US" sz="1600" dirty="0">
                <a:latin typeface="Times" pitchFamily="2" charset="0"/>
              </a:rPr>
              <a:t> </a:t>
            </a:r>
            <a:r>
              <a:rPr lang="en-US" sz="1600" dirty="0" err="1">
                <a:latin typeface="Times" pitchFamily="2" charset="0"/>
              </a:rPr>
              <a:t>porodicu</a:t>
            </a:r>
            <a:r>
              <a:rPr lang="en-US" sz="1600" dirty="0">
                <a:latin typeface="Times" pitchFamily="2" charset="0"/>
              </a:rPr>
              <a:t> </a:t>
            </a:r>
            <a:r>
              <a:rPr lang="en-US" sz="1600" dirty="0" err="1">
                <a:latin typeface="Times" pitchFamily="2" charset="0"/>
              </a:rPr>
              <a:t>iznosi</a:t>
            </a:r>
            <a:r>
              <a:rPr lang="en-US" sz="1600" dirty="0">
                <a:latin typeface="Times" pitchFamily="2" charset="0"/>
              </a:rPr>
              <a:t> 80 000 </a:t>
            </a:r>
            <a:r>
              <a:rPr lang="en-US" sz="1600" dirty="0" err="1">
                <a:latin typeface="Times" pitchFamily="2" charset="0"/>
              </a:rPr>
              <a:t>dinara</a:t>
            </a:r>
            <a:r>
              <a:rPr lang="en-US" sz="1600" dirty="0">
                <a:latin typeface="Times" pitchFamily="2" charset="0"/>
              </a:rPr>
              <a:t>. </a:t>
            </a:r>
            <a:r>
              <a:rPr lang="en-US" sz="1600" dirty="0" err="1">
                <a:latin typeface="Times" pitchFamily="2" charset="0"/>
              </a:rPr>
              <a:t>Ako</a:t>
            </a:r>
            <a:r>
              <a:rPr lang="en-US" sz="1600" dirty="0">
                <a:latin typeface="Times" pitchFamily="2" charset="0"/>
              </a:rPr>
              <a:t> se </a:t>
            </a:r>
            <a:r>
              <a:rPr lang="en-US" sz="1600" dirty="0" err="1">
                <a:latin typeface="Times" pitchFamily="2" charset="0"/>
              </a:rPr>
              <a:t>uplati</a:t>
            </a:r>
            <a:r>
              <a:rPr lang="en-US" sz="1600" dirty="0">
                <a:latin typeface="Times" pitchFamily="2" charset="0"/>
              </a:rPr>
              <a:t> do 1. </a:t>
            </a:r>
            <a:r>
              <a:rPr lang="en-US" sz="1600" dirty="0" err="1">
                <a:latin typeface="Times" pitchFamily="2" charset="0"/>
              </a:rPr>
              <a:t>marta</a:t>
            </a:r>
            <a:r>
              <a:rPr lang="en-US" sz="1600" dirty="0">
                <a:latin typeface="Times" pitchFamily="2" charset="0"/>
              </a:rPr>
              <a:t> </a:t>
            </a:r>
            <a:r>
              <a:rPr lang="en-US" sz="1600" dirty="0" err="1">
                <a:latin typeface="Times" pitchFamily="2" charset="0"/>
              </a:rPr>
              <a:t>cena</a:t>
            </a:r>
            <a:r>
              <a:rPr lang="en-US" sz="1600" dirty="0">
                <a:latin typeface="Times" pitchFamily="2" charset="0"/>
              </a:rPr>
              <a:t> </a:t>
            </a:r>
            <a:r>
              <a:rPr lang="en-US" sz="1600" dirty="0" err="1">
                <a:latin typeface="Times" pitchFamily="2" charset="0"/>
              </a:rPr>
              <a:t>letovanja</a:t>
            </a:r>
            <a:r>
              <a:rPr lang="en-US" sz="1600" dirty="0">
                <a:latin typeface="Times" pitchFamily="2" charset="0"/>
              </a:rPr>
              <a:t> se </a:t>
            </a:r>
            <a:r>
              <a:rPr lang="en-US" sz="1600" dirty="0" err="1">
                <a:latin typeface="Times" pitchFamily="2" charset="0"/>
              </a:rPr>
              <a:t>umanjuje</a:t>
            </a:r>
            <a:r>
              <a:rPr lang="en-US" sz="1600" dirty="0">
                <a:latin typeface="Times" pitchFamily="2" charset="0"/>
              </a:rPr>
              <a:t> </a:t>
            </a:r>
            <a:r>
              <a:rPr lang="en-US" sz="1600" dirty="0" err="1">
                <a:latin typeface="Times" pitchFamily="2" charset="0"/>
              </a:rPr>
              <a:t>za</a:t>
            </a:r>
            <a:r>
              <a:rPr lang="en-US" sz="1600" dirty="0">
                <a:latin typeface="Times" pitchFamily="2" charset="0"/>
              </a:rPr>
              <a:t> 10%, a </a:t>
            </a:r>
            <a:r>
              <a:rPr lang="en-US" sz="1600" dirty="0" err="1">
                <a:latin typeface="Times" pitchFamily="2" charset="0"/>
              </a:rPr>
              <a:t>ako</a:t>
            </a:r>
            <a:r>
              <a:rPr lang="en-US" sz="1600" dirty="0">
                <a:latin typeface="Times" pitchFamily="2" charset="0"/>
              </a:rPr>
              <a:t> se </a:t>
            </a:r>
            <a:r>
              <a:rPr lang="en-US" sz="1600" dirty="0" err="1">
                <a:latin typeface="Times" pitchFamily="2" charset="0"/>
              </a:rPr>
              <a:t>uplati</a:t>
            </a:r>
            <a:r>
              <a:rPr lang="en-US" sz="1600" dirty="0">
                <a:latin typeface="Times" pitchFamily="2" charset="0"/>
              </a:rPr>
              <a:t> do 1. </a:t>
            </a:r>
            <a:r>
              <a:rPr lang="en-US" sz="1600" dirty="0" err="1">
                <a:latin typeface="Times" pitchFamily="2" charset="0"/>
              </a:rPr>
              <a:t>aprila</a:t>
            </a:r>
            <a:r>
              <a:rPr lang="en-US" sz="1600" dirty="0">
                <a:latin typeface="Times" pitchFamily="2" charset="0"/>
              </a:rPr>
              <a:t>, </a:t>
            </a:r>
            <a:r>
              <a:rPr lang="en-US" sz="1600" dirty="0" err="1">
                <a:latin typeface="Times" pitchFamily="2" charset="0"/>
              </a:rPr>
              <a:t>cena</a:t>
            </a:r>
            <a:r>
              <a:rPr lang="en-US" sz="1600" dirty="0">
                <a:latin typeface="Times" pitchFamily="2" charset="0"/>
              </a:rPr>
              <a:t> se </a:t>
            </a:r>
            <a:r>
              <a:rPr lang="en-US" sz="1600" dirty="0" err="1">
                <a:latin typeface="Times" pitchFamily="2" charset="0"/>
              </a:rPr>
              <a:t>umanjuje</a:t>
            </a:r>
            <a:r>
              <a:rPr lang="en-US" sz="1600" dirty="0">
                <a:latin typeface="Times" pitchFamily="2" charset="0"/>
              </a:rPr>
              <a:t> </a:t>
            </a:r>
            <a:r>
              <a:rPr lang="en-US" sz="1600" dirty="0" err="1">
                <a:latin typeface="Times" pitchFamily="2" charset="0"/>
              </a:rPr>
              <a:t>za</a:t>
            </a:r>
            <a:r>
              <a:rPr lang="en-US" sz="1600" dirty="0">
                <a:latin typeface="Times" pitchFamily="2" charset="0"/>
              </a:rPr>
              <a:t> 4%. </a:t>
            </a:r>
            <a:r>
              <a:rPr lang="en-US" sz="1600" dirty="0" err="1">
                <a:latin typeface="Times" pitchFamily="2" charset="0"/>
              </a:rPr>
              <a:t>Porodica</a:t>
            </a:r>
            <a:r>
              <a:rPr lang="en-US" sz="1600" dirty="0">
                <a:latin typeface="Times" pitchFamily="2" charset="0"/>
              </a:rPr>
              <a:t> </a:t>
            </a:r>
            <a:r>
              <a:rPr lang="en-US" sz="1600" dirty="0" err="1">
                <a:latin typeface="Times" pitchFamily="2" charset="0"/>
              </a:rPr>
              <a:t>Tišić</a:t>
            </a:r>
            <a:r>
              <a:rPr lang="en-US" sz="1600" dirty="0">
                <a:latin typeface="Times" pitchFamily="2" charset="0"/>
              </a:rPr>
              <a:t> je </a:t>
            </a:r>
            <a:r>
              <a:rPr lang="en-US" sz="1600" dirty="0" err="1">
                <a:latin typeface="Times" pitchFamily="2" charset="0"/>
              </a:rPr>
              <a:t>uplatila</a:t>
            </a:r>
            <a:r>
              <a:rPr lang="en-US" sz="1600" dirty="0">
                <a:latin typeface="Times" pitchFamily="2" charset="0"/>
              </a:rPr>
              <a:t> </a:t>
            </a:r>
            <a:r>
              <a:rPr lang="en-US" sz="1600" dirty="0" err="1">
                <a:latin typeface="Times" pitchFamily="2" charset="0"/>
              </a:rPr>
              <a:t>letovanje</a:t>
            </a:r>
            <a:r>
              <a:rPr lang="en-US" sz="1600" dirty="0">
                <a:latin typeface="Times" pitchFamily="2" charset="0"/>
              </a:rPr>
              <a:t> 25. </a:t>
            </a:r>
            <a:r>
              <a:rPr lang="en-US" sz="1600" dirty="0" err="1">
                <a:latin typeface="Times" pitchFamily="2" charset="0"/>
              </a:rPr>
              <a:t>februara</a:t>
            </a:r>
            <a:r>
              <a:rPr lang="en-US" sz="1600" dirty="0">
                <a:latin typeface="Times" pitchFamily="2" charset="0"/>
              </a:rPr>
              <a:t>, a </a:t>
            </a:r>
            <a:r>
              <a:rPr lang="en-US" sz="1600" dirty="0" err="1">
                <a:latin typeface="Times" pitchFamily="2" charset="0"/>
              </a:rPr>
              <a:t>porodica</a:t>
            </a:r>
            <a:r>
              <a:rPr lang="en-US" sz="1600" dirty="0">
                <a:latin typeface="Times" pitchFamily="2" charset="0"/>
              </a:rPr>
              <a:t> </a:t>
            </a:r>
            <a:r>
              <a:rPr lang="en-US" sz="1600" dirty="0" err="1">
                <a:latin typeface="Times" pitchFamily="2" charset="0"/>
              </a:rPr>
              <a:t>Mačkić</a:t>
            </a:r>
            <a:r>
              <a:rPr lang="en-US" sz="1600" dirty="0">
                <a:latin typeface="Times" pitchFamily="2" charset="0"/>
              </a:rPr>
              <a:t> 15. </a:t>
            </a:r>
            <a:r>
              <a:rPr lang="en-US" sz="1600" dirty="0" err="1">
                <a:latin typeface="Times" pitchFamily="2" charset="0"/>
              </a:rPr>
              <a:t>marta</a:t>
            </a:r>
            <a:r>
              <a:rPr lang="en-US" sz="1600" dirty="0">
                <a:latin typeface="Times" pitchFamily="2" charset="0"/>
              </a:rPr>
              <a:t>. </a:t>
            </a:r>
            <a:r>
              <a:rPr lang="en-US" sz="1600" dirty="0" err="1">
                <a:latin typeface="Times" pitchFamily="2" charset="0"/>
              </a:rPr>
              <a:t>Koliko</a:t>
            </a:r>
            <a:r>
              <a:rPr lang="en-US" sz="1600" dirty="0">
                <a:latin typeface="Times" pitchFamily="2" charset="0"/>
              </a:rPr>
              <a:t> je </a:t>
            </a:r>
            <a:r>
              <a:rPr lang="en-US" sz="1600" dirty="0" err="1">
                <a:latin typeface="Times" pitchFamily="2" charset="0"/>
              </a:rPr>
              <a:t>dinara</a:t>
            </a:r>
            <a:r>
              <a:rPr lang="en-US" sz="1600" dirty="0">
                <a:latin typeface="Times" pitchFamily="2" charset="0"/>
              </a:rPr>
              <a:t> </a:t>
            </a:r>
            <a:r>
              <a:rPr lang="en-US" sz="1600" dirty="0" err="1">
                <a:latin typeface="Times" pitchFamily="2" charset="0"/>
              </a:rPr>
              <a:t>porodica</a:t>
            </a:r>
            <a:r>
              <a:rPr lang="en-US" sz="1600" dirty="0">
                <a:latin typeface="Times" pitchFamily="2" charset="0"/>
              </a:rPr>
              <a:t> </a:t>
            </a:r>
            <a:r>
              <a:rPr lang="en-US" sz="1600" dirty="0" err="1">
                <a:latin typeface="Times" pitchFamily="2" charset="0"/>
              </a:rPr>
              <a:t>Mačkić</a:t>
            </a:r>
            <a:r>
              <a:rPr lang="en-US" sz="1600" dirty="0">
                <a:latin typeface="Times" pitchFamily="2" charset="0"/>
              </a:rPr>
              <a:t> </a:t>
            </a:r>
            <a:r>
              <a:rPr lang="en-US" sz="1600" dirty="0" err="1">
                <a:latin typeface="Times" pitchFamily="2" charset="0"/>
              </a:rPr>
              <a:t>više</a:t>
            </a:r>
            <a:r>
              <a:rPr lang="en-US" sz="1600" dirty="0">
                <a:latin typeface="Times" pitchFamily="2" charset="0"/>
              </a:rPr>
              <a:t> </a:t>
            </a:r>
            <a:r>
              <a:rPr lang="en-US" sz="1600" dirty="0" err="1">
                <a:latin typeface="Times" pitchFamily="2" charset="0"/>
              </a:rPr>
              <a:t>uplatila</a:t>
            </a:r>
            <a:r>
              <a:rPr lang="en-US" sz="1600" dirty="0">
                <a:latin typeface="Times" pitchFamily="2" charset="0"/>
              </a:rPr>
              <a:t> od </a:t>
            </a:r>
            <a:r>
              <a:rPr lang="en-US" sz="1600" dirty="0" err="1">
                <a:latin typeface="Times" pitchFamily="2" charset="0"/>
              </a:rPr>
              <a:t>porodice</a:t>
            </a:r>
            <a:r>
              <a:rPr lang="en-US" sz="1600" dirty="0">
                <a:latin typeface="Times" pitchFamily="2" charset="0"/>
              </a:rPr>
              <a:t> </a:t>
            </a:r>
            <a:r>
              <a:rPr lang="en-US" sz="1600" dirty="0" err="1">
                <a:latin typeface="Times" pitchFamily="2" charset="0"/>
              </a:rPr>
              <a:t>Tišić</a:t>
            </a:r>
            <a:r>
              <a:rPr lang="en-US" sz="1600" dirty="0">
                <a:latin typeface="Times" pitchFamily="2" charset="0"/>
              </a:rPr>
              <a:t>? </a:t>
            </a:r>
            <a:r>
              <a:rPr lang="en-US" sz="1600" dirty="0" err="1">
                <a:latin typeface="Times" pitchFamily="2" charset="0"/>
              </a:rPr>
              <a:t>Prikaži</a:t>
            </a:r>
            <a:r>
              <a:rPr lang="en-US" sz="1600" dirty="0">
                <a:latin typeface="Times" pitchFamily="2" charset="0"/>
              </a:rPr>
              <a:t> </a:t>
            </a:r>
            <a:r>
              <a:rPr lang="en-US" sz="1600" dirty="0" err="1">
                <a:latin typeface="Times" pitchFamily="2" charset="0"/>
              </a:rPr>
              <a:t>postupak</a:t>
            </a:r>
            <a:r>
              <a:rPr lang="en-US" sz="1600" dirty="0">
                <a:latin typeface="Times" pitchFamily="2" charset="0"/>
              </a:rPr>
              <a:t>.</a:t>
            </a:r>
          </a:p>
          <a:p>
            <a:pPr marL="0" indent="0">
              <a:buNone/>
            </a:pPr>
            <a:endParaRPr lang="en-US" sz="1200" dirty="0">
              <a:latin typeface="Times" pitchFamily="2" charset="0"/>
            </a:endParaRPr>
          </a:p>
          <a:p>
            <a:pPr marL="0" indent="0">
              <a:buNone/>
            </a:pPr>
            <a:endParaRPr lang="en-US" sz="1200" dirty="0">
              <a:latin typeface="Times" pitchFamily="2" charset="0"/>
            </a:endParaRPr>
          </a:p>
          <a:p>
            <a:pPr marL="0" indent="0">
              <a:buNone/>
            </a:pPr>
            <a:endParaRPr lang="en-US" sz="1200" dirty="0">
              <a:latin typeface="Times" pitchFamily="2" charset="0"/>
            </a:endParaRPr>
          </a:p>
          <a:p>
            <a:endParaRPr lang="en-US" dirty="0"/>
          </a:p>
        </p:txBody>
      </p:sp>
      <p:sp>
        <p:nvSpPr>
          <p:cNvPr id="7" name="Date Placeholder 6">
            <a:extLst>
              <a:ext uri="{FF2B5EF4-FFF2-40B4-BE49-F238E27FC236}">
                <a16:creationId xmlns:a16="http://schemas.microsoft.com/office/drawing/2014/main" id="{B6D40326-0F51-304B-A769-79587BFFADC4}"/>
              </a:ext>
            </a:extLst>
          </p:cNvPr>
          <p:cNvSpPr>
            <a:spLocks noGrp="1"/>
          </p:cNvSpPr>
          <p:nvPr>
            <p:ph type="dt" sz="half" idx="10"/>
          </p:nvPr>
        </p:nvSpPr>
        <p:spPr/>
        <p:txBody>
          <a:bodyPr/>
          <a:lstStyle/>
          <a:p>
            <a:r>
              <a:rPr lang="en-US" dirty="0"/>
              <a:t>21. mart 2018.</a:t>
            </a:r>
            <a:endParaRPr lang="sr-Latn-RS" dirty="0"/>
          </a:p>
        </p:txBody>
      </p:sp>
      <p:sp>
        <p:nvSpPr>
          <p:cNvPr id="8" name="Footer Placeholder 7">
            <a:extLst>
              <a:ext uri="{FF2B5EF4-FFF2-40B4-BE49-F238E27FC236}">
                <a16:creationId xmlns:a16="http://schemas.microsoft.com/office/drawing/2014/main" id="{4F6E42DA-1995-0F47-A7CC-DA2A066E32AF}"/>
              </a:ext>
            </a:extLst>
          </p:cNvPr>
          <p:cNvSpPr>
            <a:spLocks noGrp="1"/>
          </p:cNvSpPr>
          <p:nvPr>
            <p:ph type="ftr" sz="quarter" idx="11"/>
          </p:nvPr>
        </p:nvSpPr>
        <p:spPr/>
        <p:txBody>
          <a:bodyPr/>
          <a:lstStyle/>
          <a:p>
            <a:r>
              <a:rPr lang="sr-Latn-RS"/>
              <a:t>Dijalozi u obrazovanju</a:t>
            </a:r>
          </a:p>
        </p:txBody>
      </p:sp>
      <p:sp>
        <p:nvSpPr>
          <p:cNvPr id="9" name="Slide Number Placeholder 8">
            <a:extLst>
              <a:ext uri="{FF2B5EF4-FFF2-40B4-BE49-F238E27FC236}">
                <a16:creationId xmlns:a16="http://schemas.microsoft.com/office/drawing/2014/main" id="{47DDF9F3-570D-2C4D-ACE6-9B647CD426D2}"/>
              </a:ext>
            </a:extLst>
          </p:cNvPr>
          <p:cNvSpPr>
            <a:spLocks noGrp="1"/>
          </p:cNvSpPr>
          <p:nvPr>
            <p:ph type="sldNum" sz="quarter" idx="12"/>
          </p:nvPr>
        </p:nvSpPr>
        <p:spPr/>
        <p:txBody>
          <a:bodyPr/>
          <a:lstStyle/>
          <a:p>
            <a:fld id="{B0A7353E-4396-E54C-9C95-989D46165596}" type="slidenum">
              <a:rPr lang="sr-Latn-RS" smtClean="0"/>
              <a:t>12</a:t>
            </a:fld>
            <a:endParaRPr lang="sr-Latn-RS"/>
          </a:p>
        </p:txBody>
      </p:sp>
      <p:cxnSp>
        <p:nvCxnSpPr>
          <p:cNvPr id="10" name="Straight Connector 9">
            <a:extLst>
              <a:ext uri="{FF2B5EF4-FFF2-40B4-BE49-F238E27FC236}">
                <a16:creationId xmlns:a16="http://schemas.microsoft.com/office/drawing/2014/main" id="{739AEF11-6150-DA46-B785-1DCD04C5E95D}"/>
              </a:ext>
            </a:extLst>
          </p:cNvPr>
          <p:cNvCxnSpPr/>
          <p:nvPr/>
        </p:nvCxnSpPr>
        <p:spPr>
          <a:xfrm>
            <a:off x="838200" y="1462088"/>
            <a:ext cx="10515600" cy="0"/>
          </a:xfrm>
          <a:prstGeom prst="line">
            <a:avLst/>
          </a:prstGeom>
          <a:ln/>
        </p:spPr>
        <p:style>
          <a:lnRef idx="2">
            <a:schemeClr val="accent2"/>
          </a:lnRef>
          <a:fillRef idx="0">
            <a:schemeClr val="accent2"/>
          </a:fillRef>
          <a:effectRef idx="1">
            <a:schemeClr val="accent2"/>
          </a:effectRef>
          <a:fontRef idx="minor">
            <a:schemeClr val="tx1"/>
          </a:fontRef>
        </p:style>
      </p:cxnSp>
      <p:sp>
        <p:nvSpPr>
          <p:cNvPr id="15" name="Rectangle 8">
            <a:extLst>
              <a:ext uri="{FF2B5EF4-FFF2-40B4-BE49-F238E27FC236}">
                <a16:creationId xmlns:a16="http://schemas.microsoft.com/office/drawing/2014/main" id="{6D1F2AC7-ADD6-764C-ABC9-970F69C979E7}"/>
              </a:ext>
            </a:extLst>
          </p:cNvPr>
          <p:cNvSpPr>
            <a:spLocks noChangeArrowheads="1"/>
          </p:cNvSpPr>
          <p:nvPr/>
        </p:nvSpPr>
        <p:spPr bwMode="auto">
          <a:xfrm>
            <a:off x="811213" y="2559052"/>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r-Latn-RS"/>
          </a:p>
        </p:txBody>
      </p:sp>
      <p:sp>
        <p:nvSpPr>
          <p:cNvPr id="17" name="Rectangle 10">
            <a:extLst>
              <a:ext uri="{FF2B5EF4-FFF2-40B4-BE49-F238E27FC236}">
                <a16:creationId xmlns:a16="http://schemas.microsoft.com/office/drawing/2014/main" id="{7BA946CF-389B-DA4E-9BD1-41B3F50A6CD1}"/>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r-Latn-RS"/>
          </a:p>
        </p:txBody>
      </p:sp>
      <p:sp>
        <p:nvSpPr>
          <p:cNvPr id="4" name="Rectangle 2">
            <a:extLst>
              <a:ext uri="{FF2B5EF4-FFF2-40B4-BE49-F238E27FC236}">
                <a16:creationId xmlns:a16="http://schemas.microsoft.com/office/drawing/2014/main" id="{871DF76E-16E7-E147-9600-1DA88A871360}"/>
              </a:ext>
            </a:extLst>
          </p:cNvPr>
          <p:cNvSpPr>
            <a:spLocks noChangeArrowheads="1"/>
          </p:cNvSpPr>
          <p:nvPr/>
        </p:nvSpPr>
        <p:spPr bwMode="auto">
          <a:xfrm>
            <a:off x="838200" y="219392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r-Latn-RS"/>
          </a:p>
        </p:txBody>
      </p:sp>
      <p:graphicFrame>
        <p:nvGraphicFramePr>
          <p:cNvPr id="11" name="Object 10">
            <a:extLst>
              <a:ext uri="{FF2B5EF4-FFF2-40B4-BE49-F238E27FC236}">
                <a16:creationId xmlns:a16="http://schemas.microsoft.com/office/drawing/2014/main" id="{63258820-194F-1A4F-8F6F-E9270E0D4E38}"/>
              </a:ext>
            </a:extLst>
          </p:cNvPr>
          <p:cNvGraphicFramePr>
            <a:graphicFrameLocks noChangeAspect="1"/>
          </p:cNvGraphicFramePr>
          <p:nvPr>
            <p:extLst>
              <p:ext uri="{D42A27DB-BD31-4B8C-83A1-F6EECF244321}">
                <p14:modId xmlns:p14="http://schemas.microsoft.com/office/powerpoint/2010/main" val="1699449283"/>
              </p:ext>
            </p:extLst>
          </p:nvPr>
        </p:nvGraphicFramePr>
        <p:xfrm>
          <a:off x="838200" y="2244727"/>
          <a:ext cx="5257800" cy="3995736"/>
        </p:xfrm>
        <a:graphic>
          <a:graphicData uri="http://schemas.openxmlformats.org/presentationml/2006/ole">
            <mc:AlternateContent xmlns:mc="http://schemas.openxmlformats.org/markup-compatibility/2006">
              <mc:Choice xmlns:v="urn:schemas-microsoft-com:vml" Requires="v">
                <p:oleObj spid="_x0000_s2086" r:id="rId3" imgW="7835900" imgH="6743700" progId="PBrush">
                  <p:embed/>
                </p:oleObj>
              </mc:Choice>
              <mc:Fallback>
                <p:oleObj r:id="rId3" imgW="7835900" imgH="6743700" progId="PBrush">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2244727"/>
                        <a:ext cx="5257800" cy="3995736"/>
                      </a:xfrm>
                      <a:prstGeom prst="rect">
                        <a:avLst/>
                      </a:prstGeom>
                      <a:noFill/>
                    </p:spPr>
                  </p:pic>
                </p:oleObj>
              </mc:Fallback>
            </mc:AlternateContent>
          </a:graphicData>
        </a:graphic>
      </p:graphicFrame>
      <p:cxnSp>
        <p:nvCxnSpPr>
          <p:cNvPr id="19" name="Straight Connector 18">
            <a:extLst>
              <a:ext uri="{FF2B5EF4-FFF2-40B4-BE49-F238E27FC236}">
                <a16:creationId xmlns:a16="http://schemas.microsoft.com/office/drawing/2014/main" id="{C8E8ACFE-F5F5-0340-BD84-742B09B31915}"/>
              </a:ext>
            </a:extLst>
          </p:cNvPr>
          <p:cNvCxnSpPr/>
          <p:nvPr/>
        </p:nvCxnSpPr>
        <p:spPr>
          <a:xfrm>
            <a:off x="6172200" y="2193926"/>
            <a:ext cx="5181600"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9730303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16534-5E2C-D449-BC0B-687F221E4EB8}"/>
              </a:ext>
            </a:extLst>
          </p:cNvPr>
          <p:cNvSpPr>
            <a:spLocks noGrp="1"/>
          </p:cNvSpPr>
          <p:nvPr>
            <p:ph type="title"/>
          </p:nvPr>
        </p:nvSpPr>
        <p:spPr/>
        <p:txBody>
          <a:bodyPr/>
          <a:lstStyle/>
          <a:p>
            <a:r>
              <a:rPr lang="sr-Latn-RS" dirty="0" err="1"/>
              <a:t>Selection</a:t>
            </a:r>
            <a:r>
              <a:rPr lang="sr-Latn-RS" dirty="0"/>
              <a:t> </a:t>
            </a:r>
            <a:r>
              <a:rPr lang="sr-Latn-RS" dirty="0" err="1"/>
              <a:t>of</a:t>
            </a:r>
            <a:r>
              <a:rPr lang="sr-Latn-RS" dirty="0"/>
              <a:t> </a:t>
            </a:r>
            <a:r>
              <a:rPr lang="sr-Latn-RS" dirty="0" err="1"/>
              <a:t>tasks</a:t>
            </a:r>
            <a:r>
              <a:rPr lang="sr-Latn-RS" dirty="0"/>
              <a:t> (3) - </a:t>
            </a:r>
            <a:r>
              <a:rPr lang="sr-Latn-RS" dirty="0" err="1"/>
              <a:t>functions</a:t>
            </a:r>
            <a:r>
              <a:rPr lang="sr-Latn-RS" dirty="0"/>
              <a:t> </a:t>
            </a:r>
          </a:p>
        </p:txBody>
      </p:sp>
      <p:sp>
        <p:nvSpPr>
          <p:cNvPr id="3" name="Text Placeholder 2">
            <a:extLst>
              <a:ext uri="{FF2B5EF4-FFF2-40B4-BE49-F238E27FC236}">
                <a16:creationId xmlns:a16="http://schemas.microsoft.com/office/drawing/2014/main" id="{157D9C29-5152-CF4E-98E8-F5D38B2EA345}"/>
              </a:ext>
            </a:extLst>
          </p:cNvPr>
          <p:cNvSpPr>
            <a:spLocks noGrp="1"/>
          </p:cNvSpPr>
          <p:nvPr>
            <p:ph type="body" idx="1"/>
          </p:nvPr>
        </p:nvSpPr>
        <p:spPr>
          <a:xfrm>
            <a:off x="839788" y="1681163"/>
            <a:ext cx="5157787" cy="512764"/>
          </a:xfrm>
        </p:spPr>
        <p:txBody>
          <a:bodyPr>
            <a:noAutofit/>
          </a:bodyPr>
          <a:lstStyle/>
          <a:p>
            <a:r>
              <a:rPr lang="en-US" sz="1600" dirty="0" err="1"/>
              <a:t>Potrebn</a:t>
            </a:r>
            <a:r>
              <a:rPr lang="sr-Latn-RS" sz="1600" dirty="0"/>
              <a:t>i matematički koncetpi</a:t>
            </a:r>
            <a:r>
              <a:rPr lang="en-US" sz="1600" dirty="0"/>
              <a:t>: </a:t>
            </a:r>
            <a:r>
              <a:rPr lang="en-US" sz="1600" dirty="0" err="1"/>
              <a:t>pojam</a:t>
            </a:r>
            <a:r>
              <a:rPr lang="en-US" sz="1600" dirty="0"/>
              <a:t> </a:t>
            </a:r>
            <a:r>
              <a:rPr lang="en-US" sz="1600" dirty="0" err="1"/>
              <a:t>funkcije</a:t>
            </a:r>
            <a:br>
              <a:rPr lang="en-US" sz="1600" dirty="0"/>
            </a:br>
            <a:r>
              <a:rPr lang="en-US" sz="1600" dirty="0" err="1"/>
              <a:t>Nije</a:t>
            </a:r>
            <a:r>
              <a:rPr lang="en-US" sz="1600" dirty="0"/>
              <a:t> </a:t>
            </a:r>
            <a:r>
              <a:rPr lang="en-US" sz="1600" dirty="0" err="1"/>
              <a:t>zadavan</a:t>
            </a:r>
            <a:r>
              <a:rPr lang="en-US" sz="1600" dirty="0"/>
              <a:t> </a:t>
            </a:r>
            <a:r>
              <a:rPr lang="en-US" sz="1600" dirty="0" err="1"/>
              <a:t>kod</a:t>
            </a:r>
            <a:r>
              <a:rPr lang="en-US" sz="1600" dirty="0"/>
              <a:t> </a:t>
            </a:r>
            <a:r>
              <a:rPr lang="en-US" sz="1600" dirty="0" err="1"/>
              <a:t>nas</a:t>
            </a:r>
            <a:endParaRPr lang="en-US" sz="1600" dirty="0"/>
          </a:p>
        </p:txBody>
      </p:sp>
      <p:sp>
        <p:nvSpPr>
          <p:cNvPr id="5" name="Text Placeholder 4">
            <a:extLst>
              <a:ext uri="{FF2B5EF4-FFF2-40B4-BE49-F238E27FC236}">
                <a16:creationId xmlns:a16="http://schemas.microsoft.com/office/drawing/2014/main" id="{E7BE439C-78DB-7E4F-85A0-ECD7BCF3563D}"/>
              </a:ext>
            </a:extLst>
          </p:cNvPr>
          <p:cNvSpPr>
            <a:spLocks noGrp="1"/>
          </p:cNvSpPr>
          <p:nvPr>
            <p:ph type="body" sz="quarter" idx="3"/>
          </p:nvPr>
        </p:nvSpPr>
        <p:spPr>
          <a:xfrm>
            <a:off x="6172200" y="1681163"/>
            <a:ext cx="5181600" cy="512764"/>
          </a:xfrm>
        </p:spPr>
        <p:txBody>
          <a:bodyPr>
            <a:noAutofit/>
          </a:bodyPr>
          <a:lstStyle/>
          <a:p>
            <a:r>
              <a:rPr lang="en-US" sz="1600" dirty="0" err="1"/>
              <a:t>Potrebn</a:t>
            </a:r>
            <a:r>
              <a:rPr lang="sr-Latn-RS" sz="1600" dirty="0"/>
              <a:t>i matematički koncepti:</a:t>
            </a:r>
            <a:r>
              <a:rPr lang="en-US" sz="1600" dirty="0"/>
              <a:t> j</a:t>
            </a:r>
            <a:r>
              <a:rPr lang="sr-Latn-RS" sz="1600" dirty="0"/>
              <a:t>ednačin</a:t>
            </a:r>
            <a:r>
              <a:rPr lang="en-US" sz="1600" dirty="0"/>
              <a:t>a </a:t>
            </a:r>
            <a:r>
              <a:rPr lang="en-US" sz="1600" dirty="0" err="1"/>
              <a:t>funkcije</a:t>
            </a:r>
            <a:r>
              <a:rPr lang="en-US" sz="1600" dirty="0"/>
              <a:t> </a:t>
            </a:r>
            <a:r>
              <a:rPr lang="en-US" sz="1600" dirty="0" err="1"/>
              <a:t>kroz</a:t>
            </a:r>
            <a:r>
              <a:rPr lang="en-US" sz="1600" dirty="0"/>
              <a:t> </a:t>
            </a:r>
            <a:r>
              <a:rPr lang="en-US" sz="1600" dirty="0" err="1"/>
              <a:t>dve</a:t>
            </a:r>
            <a:r>
              <a:rPr lang="en-US" sz="1600" dirty="0"/>
              <a:t> </a:t>
            </a:r>
            <a:r>
              <a:rPr lang="en-US" sz="1600" dirty="0" err="1"/>
              <a:t>tačke</a:t>
            </a:r>
            <a:br>
              <a:rPr lang="en-US" sz="1600" dirty="0"/>
            </a:br>
            <a:r>
              <a:rPr lang="en-US" sz="1600" dirty="0"/>
              <a:t>Nivo3 z=3,73</a:t>
            </a:r>
          </a:p>
        </p:txBody>
      </p:sp>
      <p:sp>
        <p:nvSpPr>
          <p:cNvPr id="6" name="Content Placeholder 5">
            <a:extLst>
              <a:ext uri="{FF2B5EF4-FFF2-40B4-BE49-F238E27FC236}">
                <a16:creationId xmlns:a16="http://schemas.microsoft.com/office/drawing/2014/main" id="{1B0D1A10-9239-0140-AA25-49B0D0B087E3}"/>
              </a:ext>
            </a:extLst>
          </p:cNvPr>
          <p:cNvSpPr>
            <a:spLocks noGrp="1"/>
          </p:cNvSpPr>
          <p:nvPr>
            <p:ph sz="quarter" idx="4"/>
          </p:nvPr>
        </p:nvSpPr>
        <p:spPr>
          <a:xfrm>
            <a:off x="6641640" y="2282184"/>
            <a:ext cx="5183188" cy="4162423"/>
          </a:xfrm>
        </p:spPr>
        <p:txBody>
          <a:bodyPr>
            <a:normAutofit/>
          </a:bodyPr>
          <a:lstStyle/>
          <a:p>
            <a:pPr marL="0" indent="0" algn="just">
              <a:buNone/>
            </a:pPr>
            <a:r>
              <a:rPr lang="en-US" sz="1600" dirty="0" err="1">
                <a:latin typeface="Times New Roman" panose="02020603050405020304" pitchFamily="18" charset="0"/>
                <a:cs typeface="Times New Roman" panose="02020603050405020304" pitchFamily="18" charset="0"/>
              </a:rPr>
              <a:t>Odredi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linearnu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funkciju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čiji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grafik</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sadrži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tačke</a:t>
            </a:r>
            <a:r>
              <a:rPr lang="en-US" sz="1600" dirty="0">
                <a:latin typeface="Times New Roman" panose="02020603050405020304" pitchFamily="18" charset="0"/>
                <a:cs typeface="Times New Roman" panose="02020603050405020304" pitchFamily="18" charset="0"/>
              </a:rPr>
              <a:t> A(-3, 1) </a:t>
            </a:r>
            <a:r>
              <a:rPr lang="en-US" sz="1600" dirty="0" err="1">
                <a:latin typeface="Times New Roman" panose="02020603050405020304" pitchFamily="18" charset="0"/>
                <a:cs typeface="Times New Roman" panose="02020603050405020304" pitchFamily="18" charset="0"/>
              </a:rPr>
              <a:t>i</a:t>
            </a:r>
            <a:r>
              <a:rPr lang="en-US" sz="1600" dirty="0">
                <a:latin typeface="Times New Roman" panose="02020603050405020304" pitchFamily="18" charset="0"/>
                <a:cs typeface="Times New Roman" panose="02020603050405020304" pitchFamily="18" charset="0"/>
              </a:rPr>
              <a:t> B(1, 2). </a:t>
            </a:r>
          </a:p>
          <a:p>
            <a:pPr marL="0" indent="0" algn="just">
              <a:buNone/>
            </a:pPr>
            <a:r>
              <a:rPr lang="en-US" sz="1600" dirty="0" err="1">
                <a:latin typeface="Times New Roman" panose="02020603050405020304" pitchFamily="18" charset="0"/>
                <a:cs typeface="Times New Roman" panose="02020603050405020304" pitchFamily="18" charset="0"/>
              </a:rPr>
              <a:t>Prikaži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postupak</a:t>
            </a:r>
            <a:r>
              <a:rPr lang="en-US" sz="1600" dirty="0">
                <a:latin typeface="Times New Roman" panose="02020603050405020304" pitchFamily="18" charset="0"/>
                <a:cs typeface="Times New Roman" panose="02020603050405020304" pitchFamily="18" charset="0"/>
              </a:rPr>
              <a:t>.</a:t>
            </a:r>
          </a:p>
          <a:p>
            <a:pPr marL="0" indent="0" algn="just">
              <a:buNone/>
            </a:pPr>
            <a:endParaRPr lang="en-US" sz="1200" dirty="0">
              <a:latin typeface="Times" pitchFamily="2" charset="0"/>
            </a:endParaRPr>
          </a:p>
          <a:p>
            <a:pPr marL="0" indent="0">
              <a:buNone/>
            </a:pPr>
            <a:endParaRPr lang="en-US" sz="1200" dirty="0">
              <a:latin typeface="Times" pitchFamily="2" charset="0"/>
            </a:endParaRPr>
          </a:p>
          <a:p>
            <a:pPr marL="0" indent="0">
              <a:buNone/>
            </a:pPr>
            <a:endParaRPr lang="en-US" sz="1200" dirty="0">
              <a:latin typeface="Times" pitchFamily="2" charset="0"/>
            </a:endParaRPr>
          </a:p>
          <a:p>
            <a:pPr marL="0" indent="0">
              <a:buNone/>
            </a:pPr>
            <a:endParaRPr lang="en-US" sz="1200" dirty="0">
              <a:latin typeface="Times" pitchFamily="2" charset="0"/>
            </a:endParaRPr>
          </a:p>
          <a:p>
            <a:endParaRPr lang="en-US" dirty="0"/>
          </a:p>
        </p:txBody>
      </p:sp>
      <p:sp>
        <p:nvSpPr>
          <p:cNvPr id="7" name="Date Placeholder 6">
            <a:extLst>
              <a:ext uri="{FF2B5EF4-FFF2-40B4-BE49-F238E27FC236}">
                <a16:creationId xmlns:a16="http://schemas.microsoft.com/office/drawing/2014/main" id="{B6D40326-0F51-304B-A769-79587BFFADC4}"/>
              </a:ext>
            </a:extLst>
          </p:cNvPr>
          <p:cNvSpPr>
            <a:spLocks noGrp="1"/>
          </p:cNvSpPr>
          <p:nvPr>
            <p:ph type="dt" sz="half" idx="10"/>
          </p:nvPr>
        </p:nvSpPr>
        <p:spPr/>
        <p:txBody>
          <a:bodyPr/>
          <a:lstStyle/>
          <a:p>
            <a:r>
              <a:rPr lang="en-US" dirty="0"/>
              <a:t>21. mart 2018.</a:t>
            </a:r>
            <a:endParaRPr lang="sr-Latn-RS" dirty="0"/>
          </a:p>
        </p:txBody>
      </p:sp>
      <p:sp>
        <p:nvSpPr>
          <p:cNvPr id="8" name="Footer Placeholder 7">
            <a:extLst>
              <a:ext uri="{FF2B5EF4-FFF2-40B4-BE49-F238E27FC236}">
                <a16:creationId xmlns:a16="http://schemas.microsoft.com/office/drawing/2014/main" id="{4F6E42DA-1995-0F47-A7CC-DA2A066E32AF}"/>
              </a:ext>
            </a:extLst>
          </p:cNvPr>
          <p:cNvSpPr>
            <a:spLocks noGrp="1"/>
          </p:cNvSpPr>
          <p:nvPr>
            <p:ph type="ftr" sz="quarter" idx="11"/>
          </p:nvPr>
        </p:nvSpPr>
        <p:spPr/>
        <p:txBody>
          <a:bodyPr/>
          <a:lstStyle/>
          <a:p>
            <a:r>
              <a:rPr lang="sr-Latn-RS"/>
              <a:t>Dijalozi u obrazovanju</a:t>
            </a:r>
          </a:p>
        </p:txBody>
      </p:sp>
      <p:sp>
        <p:nvSpPr>
          <p:cNvPr id="9" name="Slide Number Placeholder 8">
            <a:extLst>
              <a:ext uri="{FF2B5EF4-FFF2-40B4-BE49-F238E27FC236}">
                <a16:creationId xmlns:a16="http://schemas.microsoft.com/office/drawing/2014/main" id="{47DDF9F3-570D-2C4D-ACE6-9B647CD426D2}"/>
              </a:ext>
            </a:extLst>
          </p:cNvPr>
          <p:cNvSpPr>
            <a:spLocks noGrp="1"/>
          </p:cNvSpPr>
          <p:nvPr>
            <p:ph type="sldNum" sz="quarter" idx="12"/>
          </p:nvPr>
        </p:nvSpPr>
        <p:spPr/>
        <p:txBody>
          <a:bodyPr/>
          <a:lstStyle/>
          <a:p>
            <a:fld id="{B0A7353E-4396-E54C-9C95-989D46165596}" type="slidenum">
              <a:rPr lang="sr-Latn-RS" smtClean="0"/>
              <a:t>13</a:t>
            </a:fld>
            <a:endParaRPr lang="sr-Latn-RS"/>
          </a:p>
        </p:txBody>
      </p:sp>
      <p:cxnSp>
        <p:nvCxnSpPr>
          <p:cNvPr id="10" name="Straight Connector 9">
            <a:extLst>
              <a:ext uri="{FF2B5EF4-FFF2-40B4-BE49-F238E27FC236}">
                <a16:creationId xmlns:a16="http://schemas.microsoft.com/office/drawing/2014/main" id="{739AEF11-6150-DA46-B785-1DCD04C5E95D}"/>
              </a:ext>
            </a:extLst>
          </p:cNvPr>
          <p:cNvCxnSpPr/>
          <p:nvPr/>
        </p:nvCxnSpPr>
        <p:spPr>
          <a:xfrm>
            <a:off x="838200" y="1462088"/>
            <a:ext cx="10515600" cy="0"/>
          </a:xfrm>
          <a:prstGeom prst="line">
            <a:avLst/>
          </a:prstGeom>
          <a:ln/>
        </p:spPr>
        <p:style>
          <a:lnRef idx="2">
            <a:schemeClr val="accent2"/>
          </a:lnRef>
          <a:fillRef idx="0">
            <a:schemeClr val="accent2"/>
          </a:fillRef>
          <a:effectRef idx="1">
            <a:schemeClr val="accent2"/>
          </a:effectRef>
          <a:fontRef idx="minor">
            <a:schemeClr val="tx1"/>
          </a:fontRef>
        </p:style>
      </p:cxnSp>
      <p:sp>
        <p:nvSpPr>
          <p:cNvPr id="15" name="Rectangle 8">
            <a:extLst>
              <a:ext uri="{FF2B5EF4-FFF2-40B4-BE49-F238E27FC236}">
                <a16:creationId xmlns:a16="http://schemas.microsoft.com/office/drawing/2014/main" id="{6D1F2AC7-ADD6-764C-ABC9-970F69C979E7}"/>
              </a:ext>
            </a:extLst>
          </p:cNvPr>
          <p:cNvSpPr>
            <a:spLocks noChangeArrowheads="1"/>
          </p:cNvSpPr>
          <p:nvPr/>
        </p:nvSpPr>
        <p:spPr bwMode="auto">
          <a:xfrm>
            <a:off x="811213" y="2559052"/>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r-Latn-RS"/>
          </a:p>
        </p:txBody>
      </p:sp>
      <p:sp>
        <p:nvSpPr>
          <p:cNvPr id="17" name="Rectangle 10">
            <a:extLst>
              <a:ext uri="{FF2B5EF4-FFF2-40B4-BE49-F238E27FC236}">
                <a16:creationId xmlns:a16="http://schemas.microsoft.com/office/drawing/2014/main" id="{7BA946CF-389B-DA4E-9BD1-41B3F50A6CD1}"/>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r-Latn-RS"/>
          </a:p>
        </p:txBody>
      </p:sp>
      <p:sp>
        <p:nvSpPr>
          <p:cNvPr id="4" name="Rectangle 2">
            <a:extLst>
              <a:ext uri="{FF2B5EF4-FFF2-40B4-BE49-F238E27FC236}">
                <a16:creationId xmlns:a16="http://schemas.microsoft.com/office/drawing/2014/main" id="{871DF76E-16E7-E147-9600-1DA88A871360}"/>
              </a:ext>
            </a:extLst>
          </p:cNvPr>
          <p:cNvSpPr>
            <a:spLocks noChangeArrowheads="1"/>
          </p:cNvSpPr>
          <p:nvPr/>
        </p:nvSpPr>
        <p:spPr bwMode="auto">
          <a:xfrm>
            <a:off x="838200" y="219392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r-Latn-RS"/>
          </a:p>
        </p:txBody>
      </p:sp>
      <p:pic>
        <p:nvPicPr>
          <p:cNvPr id="24" name="Picture 23">
            <a:extLst>
              <a:ext uri="{FF2B5EF4-FFF2-40B4-BE49-F238E27FC236}">
                <a16:creationId xmlns:a16="http://schemas.microsoft.com/office/drawing/2014/main" id="{64BAFABF-610E-FF40-BE25-AEED1C189A4F}"/>
              </a:ext>
            </a:extLst>
          </p:cNvPr>
          <p:cNvPicPr>
            <a:picLocks noChangeAspect="1"/>
          </p:cNvPicPr>
          <p:nvPr/>
        </p:nvPicPr>
        <p:blipFill>
          <a:blip r:embed="rId2"/>
          <a:stretch>
            <a:fillRect/>
          </a:stretch>
        </p:blipFill>
        <p:spPr>
          <a:xfrm>
            <a:off x="3148254" y="2311074"/>
            <a:ext cx="4029786" cy="3797298"/>
          </a:xfrm>
          <a:prstGeom prst="rect">
            <a:avLst/>
          </a:prstGeom>
        </p:spPr>
      </p:pic>
      <p:pic>
        <p:nvPicPr>
          <p:cNvPr id="23" name="Picture 22">
            <a:extLst>
              <a:ext uri="{FF2B5EF4-FFF2-40B4-BE49-F238E27FC236}">
                <a16:creationId xmlns:a16="http://schemas.microsoft.com/office/drawing/2014/main" id="{1E73E40A-4370-7A4B-965E-A95203DB2198}"/>
              </a:ext>
            </a:extLst>
          </p:cNvPr>
          <p:cNvPicPr>
            <a:picLocks noChangeAspect="1"/>
          </p:cNvPicPr>
          <p:nvPr/>
        </p:nvPicPr>
        <p:blipFill>
          <a:blip r:embed="rId3"/>
          <a:stretch>
            <a:fillRect/>
          </a:stretch>
        </p:blipFill>
        <p:spPr>
          <a:xfrm>
            <a:off x="385319" y="2282817"/>
            <a:ext cx="3493386" cy="1828802"/>
          </a:xfrm>
          <a:prstGeom prst="rect">
            <a:avLst/>
          </a:prstGeom>
        </p:spPr>
      </p:pic>
    </p:spTree>
    <p:extLst>
      <p:ext uri="{BB962C8B-B14F-4D97-AF65-F5344CB8AC3E}">
        <p14:creationId xmlns:p14="http://schemas.microsoft.com/office/powerpoint/2010/main" val="16757815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E3CD6-77DF-9547-B283-F67E386D087F}"/>
              </a:ext>
            </a:extLst>
          </p:cNvPr>
          <p:cNvSpPr>
            <a:spLocks noGrp="1"/>
          </p:cNvSpPr>
          <p:nvPr>
            <p:ph type="title"/>
          </p:nvPr>
        </p:nvSpPr>
        <p:spPr/>
        <p:txBody>
          <a:bodyPr/>
          <a:lstStyle/>
          <a:p>
            <a:r>
              <a:rPr lang="sr-Latn-RS" dirty="0" err="1"/>
              <a:t>View</a:t>
            </a:r>
            <a:r>
              <a:rPr lang="sr-Latn-RS" dirty="0"/>
              <a:t> on </a:t>
            </a:r>
            <a:r>
              <a:rPr lang="sr-Latn-RS" dirty="0" err="1"/>
              <a:t>differences</a:t>
            </a:r>
            <a:r>
              <a:rPr lang="sr-Latn-RS" dirty="0"/>
              <a:t> </a:t>
            </a:r>
            <a:r>
              <a:rPr lang="sr-Latn-RS" dirty="0" err="1"/>
              <a:t>between</a:t>
            </a:r>
            <a:r>
              <a:rPr lang="sr-Latn-RS" dirty="0"/>
              <a:t> </a:t>
            </a:r>
            <a:r>
              <a:rPr lang="sr-Latn-RS" dirty="0" err="1"/>
              <a:t>PISA’s</a:t>
            </a:r>
            <a:r>
              <a:rPr lang="sr-Latn-RS" dirty="0"/>
              <a:t> </a:t>
            </a:r>
            <a:r>
              <a:rPr lang="sr-Latn-RS" dirty="0" err="1"/>
              <a:t>and</a:t>
            </a:r>
            <a:r>
              <a:rPr lang="sr-Latn-RS" dirty="0"/>
              <a:t> </a:t>
            </a:r>
            <a:r>
              <a:rPr lang="sr-Latn-RS" dirty="0" err="1"/>
              <a:t>final</a:t>
            </a:r>
            <a:r>
              <a:rPr lang="sr-Latn-RS" dirty="0"/>
              <a:t> </a:t>
            </a:r>
            <a:r>
              <a:rPr lang="sr-Latn-RS" dirty="0" err="1"/>
              <a:t>exam’s</a:t>
            </a:r>
            <a:r>
              <a:rPr lang="sr-Latn-RS" dirty="0"/>
              <a:t> </a:t>
            </a:r>
            <a:r>
              <a:rPr lang="sr-Latn-RS" dirty="0" err="1"/>
              <a:t>task</a:t>
            </a:r>
            <a:endParaRPr lang="sr-Latn-RS" dirty="0"/>
          </a:p>
        </p:txBody>
      </p:sp>
      <p:sp>
        <p:nvSpPr>
          <p:cNvPr id="3" name="Content Placeholder 2">
            <a:extLst>
              <a:ext uri="{FF2B5EF4-FFF2-40B4-BE49-F238E27FC236}">
                <a16:creationId xmlns:a16="http://schemas.microsoft.com/office/drawing/2014/main" id="{CF336A1C-0AC3-5D48-9F9D-FC271DCC667B}"/>
              </a:ext>
            </a:extLst>
          </p:cNvPr>
          <p:cNvSpPr>
            <a:spLocks noGrp="1"/>
          </p:cNvSpPr>
          <p:nvPr>
            <p:ph idx="1"/>
          </p:nvPr>
        </p:nvSpPr>
        <p:spPr/>
        <p:txBody>
          <a:bodyPr>
            <a:normAutofit lnSpcReduction="10000"/>
          </a:bodyPr>
          <a:lstStyle/>
          <a:p>
            <a:r>
              <a:rPr lang="en-GB" dirty="0"/>
              <a:t>They realize that the logic behind the tasks is different</a:t>
            </a:r>
          </a:p>
          <a:p>
            <a:r>
              <a:rPr lang="en-GB" dirty="0"/>
              <a:t>They point out that PISA tasks would be more interesting to students</a:t>
            </a:r>
          </a:p>
          <a:p>
            <a:r>
              <a:rPr lang="en-GB" dirty="0"/>
              <a:t>Poor achievement is a result of:</a:t>
            </a:r>
          </a:p>
          <a:p>
            <a:pPr lvl="1"/>
            <a:r>
              <a:rPr lang="en-GB" dirty="0"/>
              <a:t>pupils’ lack of experience with problem situations,</a:t>
            </a:r>
          </a:p>
          <a:p>
            <a:pPr lvl="1"/>
            <a:r>
              <a:rPr lang="en-GB" dirty="0"/>
              <a:t>pupils’ ”fear” of unknown formulations,</a:t>
            </a:r>
          </a:p>
          <a:p>
            <a:pPr lvl="1"/>
            <a:r>
              <a:rPr lang="en-GB" dirty="0"/>
              <a:t>poorer reading comprehension</a:t>
            </a:r>
          </a:p>
          <a:p>
            <a:pPr lvl="1"/>
            <a:r>
              <a:rPr lang="en-GB" dirty="0"/>
              <a:t>”sensitivity to formulations"</a:t>
            </a:r>
          </a:p>
          <a:p>
            <a:r>
              <a:rPr lang="en-GB" dirty="0"/>
              <a:t>Students are good at implementing the procedure and applying the formula</a:t>
            </a:r>
          </a:p>
          <a:p>
            <a:r>
              <a:rPr lang="en-GB" dirty="0"/>
              <a:t>They think that both types of tasks should be represented in exams</a:t>
            </a:r>
          </a:p>
        </p:txBody>
      </p:sp>
      <p:sp>
        <p:nvSpPr>
          <p:cNvPr id="4" name="Date Placeholder 3">
            <a:extLst>
              <a:ext uri="{FF2B5EF4-FFF2-40B4-BE49-F238E27FC236}">
                <a16:creationId xmlns:a16="http://schemas.microsoft.com/office/drawing/2014/main" id="{AE80DC55-AC92-C24C-9E0F-1E453243CB09}"/>
              </a:ext>
            </a:extLst>
          </p:cNvPr>
          <p:cNvSpPr>
            <a:spLocks noGrp="1"/>
          </p:cNvSpPr>
          <p:nvPr>
            <p:ph type="dt" sz="half" idx="10"/>
          </p:nvPr>
        </p:nvSpPr>
        <p:spPr/>
        <p:txBody>
          <a:bodyPr/>
          <a:lstStyle/>
          <a:p>
            <a:r>
              <a:rPr lang="en-US" dirty="0"/>
              <a:t>21. mart 2018.</a:t>
            </a:r>
            <a:endParaRPr lang="sr-Latn-RS" dirty="0"/>
          </a:p>
        </p:txBody>
      </p:sp>
      <p:sp>
        <p:nvSpPr>
          <p:cNvPr id="5" name="Footer Placeholder 4">
            <a:extLst>
              <a:ext uri="{FF2B5EF4-FFF2-40B4-BE49-F238E27FC236}">
                <a16:creationId xmlns:a16="http://schemas.microsoft.com/office/drawing/2014/main" id="{5B68E83F-9BE3-9A42-B7A5-FE76858BA615}"/>
              </a:ext>
            </a:extLst>
          </p:cNvPr>
          <p:cNvSpPr>
            <a:spLocks noGrp="1"/>
          </p:cNvSpPr>
          <p:nvPr>
            <p:ph type="ftr" sz="quarter" idx="11"/>
          </p:nvPr>
        </p:nvSpPr>
        <p:spPr/>
        <p:txBody>
          <a:bodyPr/>
          <a:lstStyle/>
          <a:p>
            <a:r>
              <a:rPr lang="sr-Latn-RS"/>
              <a:t>Dijalozi u obrazovanju</a:t>
            </a:r>
            <a:endParaRPr lang="sr-Latn-RS" dirty="0"/>
          </a:p>
        </p:txBody>
      </p:sp>
      <p:sp>
        <p:nvSpPr>
          <p:cNvPr id="6" name="Slide Number Placeholder 5">
            <a:extLst>
              <a:ext uri="{FF2B5EF4-FFF2-40B4-BE49-F238E27FC236}">
                <a16:creationId xmlns:a16="http://schemas.microsoft.com/office/drawing/2014/main" id="{4E1DA193-D390-D640-B5D0-D8979B9C9E96}"/>
              </a:ext>
            </a:extLst>
          </p:cNvPr>
          <p:cNvSpPr>
            <a:spLocks noGrp="1"/>
          </p:cNvSpPr>
          <p:nvPr>
            <p:ph type="sldNum" sz="quarter" idx="12"/>
          </p:nvPr>
        </p:nvSpPr>
        <p:spPr/>
        <p:txBody>
          <a:bodyPr/>
          <a:lstStyle/>
          <a:p>
            <a:fld id="{B0A7353E-4396-E54C-9C95-989D46165596}" type="slidenum">
              <a:rPr lang="sr-Latn-RS" smtClean="0"/>
              <a:pPr/>
              <a:t>14</a:t>
            </a:fld>
            <a:endParaRPr lang="sr-Latn-RS" dirty="0"/>
          </a:p>
        </p:txBody>
      </p:sp>
      <p:cxnSp>
        <p:nvCxnSpPr>
          <p:cNvPr id="7" name="Straight Connector 6">
            <a:extLst>
              <a:ext uri="{FF2B5EF4-FFF2-40B4-BE49-F238E27FC236}">
                <a16:creationId xmlns:a16="http://schemas.microsoft.com/office/drawing/2014/main" id="{E704542B-74BE-6F4F-AABC-AA112BD2A0F4}"/>
              </a:ext>
            </a:extLst>
          </p:cNvPr>
          <p:cNvCxnSpPr/>
          <p:nvPr/>
        </p:nvCxnSpPr>
        <p:spPr>
          <a:xfrm>
            <a:off x="838200" y="1689736"/>
            <a:ext cx="10515600" cy="0"/>
          </a:xfrm>
          <a:prstGeom prst="line">
            <a:avLst/>
          </a:prstGeom>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7607032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7D08E-E6AF-D340-B961-2DA2D61754CC}"/>
              </a:ext>
            </a:extLst>
          </p:cNvPr>
          <p:cNvSpPr>
            <a:spLocks noGrp="1"/>
          </p:cNvSpPr>
          <p:nvPr>
            <p:ph type="title"/>
          </p:nvPr>
        </p:nvSpPr>
        <p:spPr/>
        <p:txBody>
          <a:bodyPr/>
          <a:lstStyle/>
          <a:p>
            <a:r>
              <a:rPr lang="sr-Latn-RS" dirty="0" err="1"/>
              <a:t>Concluding</a:t>
            </a:r>
            <a:r>
              <a:rPr lang="sr-Latn-RS" dirty="0"/>
              <a:t> </a:t>
            </a:r>
            <a:r>
              <a:rPr lang="sr-Latn-RS" dirty="0" err="1"/>
              <a:t>Remarks</a:t>
            </a:r>
            <a:endParaRPr lang="sr-Latn-RS" dirty="0"/>
          </a:p>
        </p:txBody>
      </p:sp>
      <p:sp>
        <p:nvSpPr>
          <p:cNvPr id="3" name="Content Placeholder 2">
            <a:extLst>
              <a:ext uri="{FF2B5EF4-FFF2-40B4-BE49-F238E27FC236}">
                <a16:creationId xmlns:a16="http://schemas.microsoft.com/office/drawing/2014/main" id="{A16E4935-EE3C-2847-A3A8-04DB347CBA4F}"/>
              </a:ext>
            </a:extLst>
          </p:cNvPr>
          <p:cNvSpPr>
            <a:spLocks noGrp="1"/>
          </p:cNvSpPr>
          <p:nvPr>
            <p:ph idx="1"/>
          </p:nvPr>
        </p:nvSpPr>
        <p:spPr/>
        <p:txBody>
          <a:bodyPr>
            <a:normAutofit fontScale="92500" lnSpcReduction="20000"/>
          </a:bodyPr>
          <a:lstStyle/>
          <a:p>
            <a:r>
              <a:rPr lang="en-GB" dirty="0"/>
              <a:t>Different interpretations of mathematical literacy - dominance of traditional interpretation within the group of primary and secondary school teachers (the first two concepts)</a:t>
            </a:r>
          </a:p>
          <a:p>
            <a:r>
              <a:rPr lang="en-GB" dirty="0"/>
              <a:t>In assessments, </a:t>
            </a:r>
            <a:r>
              <a:rPr lang="sr-Latn-RS" dirty="0"/>
              <a:t>there are concerns </a:t>
            </a:r>
            <a:r>
              <a:rPr lang="sr-Latn-RS" dirty="0" err="1"/>
              <a:t>about</a:t>
            </a:r>
            <a:r>
              <a:rPr lang="sr-Latn-RS" dirty="0"/>
              <a:t> </a:t>
            </a:r>
            <a:r>
              <a:rPr lang="sr-Latn-RS" dirty="0" err="1"/>
              <a:t>using</a:t>
            </a:r>
            <a:r>
              <a:rPr lang="sr-Latn-RS" dirty="0"/>
              <a:t> </a:t>
            </a:r>
            <a:r>
              <a:rPr lang="sr-Latn-RS" dirty="0" err="1"/>
              <a:t>increased</a:t>
            </a:r>
            <a:r>
              <a:rPr lang="sr-Latn-RS" dirty="0"/>
              <a:t> </a:t>
            </a:r>
            <a:r>
              <a:rPr lang="sr-Latn-RS" dirty="0" err="1"/>
              <a:t>complexity</a:t>
            </a:r>
            <a:r>
              <a:rPr lang="sr-Latn-RS" dirty="0"/>
              <a:t> </a:t>
            </a:r>
            <a:r>
              <a:rPr lang="sr-Latn-RS" dirty="0" err="1"/>
              <a:t>of</a:t>
            </a:r>
            <a:r>
              <a:rPr lang="sr-Latn-RS" dirty="0"/>
              <a:t> </a:t>
            </a:r>
            <a:r>
              <a:rPr lang="sr-Latn-RS" dirty="0" err="1"/>
              <a:t>math</a:t>
            </a:r>
            <a:r>
              <a:rPr lang="sr-Latn-RS" dirty="0"/>
              <a:t> </a:t>
            </a:r>
            <a:r>
              <a:rPr lang="sr-Latn-RS" dirty="0" err="1"/>
              <a:t>procedures</a:t>
            </a:r>
            <a:r>
              <a:rPr lang="sr-Latn-RS" dirty="0"/>
              <a:t> as </a:t>
            </a:r>
            <a:r>
              <a:rPr lang="sr-Latn-RS" dirty="0" err="1"/>
              <a:t>criteria</a:t>
            </a:r>
            <a:r>
              <a:rPr lang="sr-Latn-RS" dirty="0"/>
              <a:t> for </a:t>
            </a:r>
            <a:r>
              <a:rPr lang="sr-Latn-RS" dirty="0" err="1"/>
              <a:t>higher</a:t>
            </a:r>
            <a:r>
              <a:rPr lang="sr-Latn-RS" dirty="0"/>
              <a:t> </a:t>
            </a:r>
            <a:r>
              <a:rPr lang="sr-Latn-RS" dirty="0" err="1"/>
              <a:t>grades</a:t>
            </a:r>
            <a:r>
              <a:rPr lang="sr-Latn-RS" dirty="0"/>
              <a:t>. Other competences were also recognized</a:t>
            </a:r>
            <a:endParaRPr lang="en-GB" dirty="0"/>
          </a:p>
          <a:p>
            <a:r>
              <a:rPr lang="en-GB" dirty="0"/>
              <a:t>There is also an awareness of the importance of reading comprehension, interpreting textual tasks and applying logical, mathematical thinking for the highest grades (4 and 5)</a:t>
            </a:r>
          </a:p>
          <a:p>
            <a:r>
              <a:rPr lang="en-GB" dirty="0"/>
              <a:t>There is openness to include new types of tasks in the classroom</a:t>
            </a:r>
          </a:p>
          <a:p>
            <a:r>
              <a:rPr lang="en-GB" dirty="0"/>
              <a:t>Recognised need for emphasizing problem solving, linking knowledge and reading comprehension in classroom</a:t>
            </a:r>
          </a:p>
        </p:txBody>
      </p:sp>
      <p:cxnSp>
        <p:nvCxnSpPr>
          <p:cNvPr id="4" name="Straight Connector 3">
            <a:extLst>
              <a:ext uri="{FF2B5EF4-FFF2-40B4-BE49-F238E27FC236}">
                <a16:creationId xmlns:a16="http://schemas.microsoft.com/office/drawing/2014/main" id="{31E044D3-32E4-FB4C-9C68-37006138D2C1}"/>
              </a:ext>
            </a:extLst>
          </p:cNvPr>
          <p:cNvCxnSpPr/>
          <p:nvPr/>
        </p:nvCxnSpPr>
        <p:spPr>
          <a:xfrm>
            <a:off x="838200" y="1462088"/>
            <a:ext cx="10515600" cy="0"/>
          </a:xfrm>
          <a:prstGeom prst="line">
            <a:avLst/>
          </a:prstGeom>
          <a:ln/>
        </p:spPr>
        <p:style>
          <a:lnRef idx="2">
            <a:schemeClr val="accent2"/>
          </a:lnRef>
          <a:fillRef idx="0">
            <a:schemeClr val="accent2"/>
          </a:fillRef>
          <a:effectRef idx="1">
            <a:schemeClr val="accent2"/>
          </a:effectRef>
          <a:fontRef idx="minor">
            <a:schemeClr val="tx1"/>
          </a:fontRef>
        </p:style>
      </p:cxnSp>
      <p:sp>
        <p:nvSpPr>
          <p:cNvPr id="7" name="Date Placeholder 6">
            <a:extLst>
              <a:ext uri="{FF2B5EF4-FFF2-40B4-BE49-F238E27FC236}">
                <a16:creationId xmlns:a16="http://schemas.microsoft.com/office/drawing/2014/main" id="{39386EA6-E3A4-FC4A-B220-0E166E738C64}"/>
              </a:ext>
            </a:extLst>
          </p:cNvPr>
          <p:cNvSpPr>
            <a:spLocks noGrp="1"/>
          </p:cNvSpPr>
          <p:nvPr>
            <p:ph type="dt" sz="half" idx="10"/>
          </p:nvPr>
        </p:nvSpPr>
        <p:spPr/>
        <p:txBody>
          <a:bodyPr/>
          <a:lstStyle/>
          <a:p>
            <a:r>
              <a:rPr lang="en-US" dirty="0"/>
              <a:t>21. mart 2018.</a:t>
            </a:r>
            <a:endParaRPr lang="sr-Latn-RS" dirty="0"/>
          </a:p>
        </p:txBody>
      </p:sp>
      <p:sp>
        <p:nvSpPr>
          <p:cNvPr id="8" name="Footer Placeholder 7">
            <a:extLst>
              <a:ext uri="{FF2B5EF4-FFF2-40B4-BE49-F238E27FC236}">
                <a16:creationId xmlns:a16="http://schemas.microsoft.com/office/drawing/2014/main" id="{01D31790-2F13-B94D-90B3-4A8769CD99E3}"/>
              </a:ext>
            </a:extLst>
          </p:cNvPr>
          <p:cNvSpPr>
            <a:spLocks noGrp="1"/>
          </p:cNvSpPr>
          <p:nvPr>
            <p:ph type="ftr" sz="quarter" idx="11"/>
          </p:nvPr>
        </p:nvSpPr>
        <p:spPr/>
        <p:txBody>
          <a:bodyPr/>
          <a:lstStyle/>
          <a:p>
            <a:r>
              <a:rPr lang="sr-Latn-RS"/>
              <a:t>Dijalozi u obrazovanju</a:t>
            </a:r>
          </a:p>
        </p:txBody>
      </p:sp>
      <p:sp>
        <p:nvSpPr>
          <p:cNvPr id="9" name="Slide Number Placeholder 8">
            <a:extLst>
              <a:ext uri="{FF2B5EF4-FFF2-40B4-BE49-F238E27FC236}">
                <a16:creationId xmlns:a16="http://schemas.microsoft.com/office/drawing/2014/main" id="{94026A64-E825-704C-BC63-7C32A38F9F9F}"/>
              </a:ext>
            </a:extLst>
          </p:cNvPr>
          <p:cNvSpPr>
            <a:spLocks noGrp="1"/>
          </p:cNvSpPr>
          <p:nvPr>
            <p:ph type="sldNum" sz="quarter" idx="12"/>
          </p:nvPr>
        </p:nvSpPr>
        <p:spPr/>
        <p:txBody>
          <a:bodyPr/>
          <a:lstStyle/>
          <a:p>
            <a:fld id="{B0A7353E-4396-E54C-9C95-989D46165596}" type="slidenum">
              <a:rPr lang="sr-Latn-RS" smtClean="0"/>
              <a:t>15</a:t>
            </a:fld>
            <a:endParaRPr lang="sr-Latn-RS"/>
          </a:p>
        </p:txBody>
      </p:sp>
    </p:spTree>
    <p:extLst>
      <p:ext uri="{BB962C8B-B14F-4D97-AF65-F5344CB8AC3E}">
        <p14:creationId xmlns:p14="http://schemas.microsoft.com/office/powerpoint/2010/main" val="2473860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10A41-EE65-6546-8F93-89772675E584}"/>
              </a:ext>
            </a:extLst>
          </p:cNvPr>
          <p:cNvSpPr>
            <a:spLocks noGrp="1"/>
          </p:cNvSpPr>
          <p:nvPr>
            <p:ph type="title"/>
          </p:nvPr>
        </p:nvSpPr>
        <p:spPr/>
        <p:txBody>
          <a:bodyPr/>
          <a:lstStyle/>
          <a:p>
            <a:r>
              <a:rPr lang="sr-Latn-RS" dirty="0"/>
              <a:t>PISA 2012 – </a:t>
            </a:r>
            <a:r>
              <a:rPr lang="sr-Latn-RS" dirty="0" err="1"/>
              <a:t>Math</a:t>
            </a:r>
            <a:r>
              <a:rPr lang="sr-Latn-RS" dirty="0"/>
              <a:t> </a:t>
            </a:r>
            <a:r>
              <a:rPr lang="sr-Latn-RS" dirty="0" err="1"/>
              <a:t>literacy</a:t>
            </a:r>
            <a:r>
              <a:rPr lang="sr-Latn-RS" dirty="0"/>
              <a:t> (</a:t>
            </a:r>
            <a:r>
              <a:rPr lang="en-US" dirty="0" err="1"/>
              <a:t>Pavlović</a:t>
            </a:r>
            <a:r>
              <a:rPr lang="en-US" dirty="0"/>
              <a:t> </a:t>
            </a:r>
            <a:r>
              <a:rPr lang="en-US" dirty="0" err="1"/>
              <a:t>Babić</a:t>
            </a:r>
            <a:r>
              <a:rPr lang="en-US" dirty="0"/>
              <a:t> &amp; </a:t>
            </a:r>
            <a:r>
              <a:rPr lang="en-US" dirty="0" err="1"/>
              <a:t>Baucal</a:t>
            </a:r>
            <a:r>
              <a:rPr lang="en-US" dirty="0"/>
              <a:t>, 2013</a:t>
            </a:r>
            <a:r>
              <a:rPr lang="sr-Latn-RS" dirty="0"/>
              <a:t>)</a:t>
            </a:r>
          </a:p>
        </p:txBody>
      </p:sp>
      <p:sp>
        <p:nvSpPr>
          <p:cNvPr id="3" name="Content Placeholder 2">
            <a:extLst>
              <a:ext uri="{FF2B5EF4-FFF2-40B4-BE49-F238E27FC236}">
                <a16:creationId xmlns:a16="http://schemas.microsoft.com/office/drawing/2014/main" id="{ED4487E9-B7B3-D54E-AEB8-07AC71584C3F}"/>
              </a:ext>
            </a:extLst>
          </p:cNvPr>
          <p:cNvSpPr>
            <a:spLocks noGrp="1"/>
          </p:cNvSpPr>
          <p:nvPr>
            <p:ph idx="1"/>
          </p:nvPr>
        </p:nvSpPr>
        <p:spPr/>
        <p:txBody>
          <a:bodyPr>
            <a:normAutofit/>
          </a:bodyPr>
          <a:lstStyle/>
          <a:p>
            <a:r>
              <a:rPr lang="en-GB" dirty="0"/>
              <a:t>Average achievement 449 points (45 below OECD average – equivalent to 1 additional year of schooling)</a:t>
            </a:r>
          </a:p>
          <a:p>
            <a:r>
              <a:rPr lang="en-GB" dirty="0"/>
              <a:t>7 point higher to average achievement from 2009 and 14 compared to 200</a:t>
            </a:r>
            <a:r>
              <a:rPr lang="sr-Cyrl-RS" dirty="0"/>
              <a:t>6</a:t>
            </a:r>
            <a:endParaRPr lang="en-GB" dirty="0"/>
          </a:p>
          <a:p>
            <a:r>
              <a:rPr lang="en-GB" dirty="0"/>
              <a:t>39,9% of pupils are below 2nd level (similar to 2009)</a:t>
            </a:r>
          </a:p>
          <a:p>
            <a:r>
              <a:rPr lang="en-GB" dirty="0"/>
              <a:t>5,7% of pupils are on 5th and 6th level of achievement</a:t>
            </a:r>
          </a:p>
        </p:txBody>
      </p:sp>
      <p:cxnSp>
        <p:nvCxnSpPr>
          <p:cNvPr id="4" name="Straight Connector 3">
            <a:extLst>
              <a:ext uri="{FF2B5EF4-FFF2-40B4-BE49-F238E27FC236}">
                <a16:creationId xmlns:a16="http://schemas.microsoft.com/office/drawing/2014/main" id="{2229E4FD-A099-6C48-B15D-5B2D94790D60}"/>
              </a:ext>
            </a:extLst>
          </p:cNvPr>
          <p:cNvCxnSpPr/>
          <p:nvPr/>
        </p:nvCxnSpPr>
        <p:spPr>
          <a:xfrm>
            <a:off x="838200" y="1462088"/>
            <a:ext cx="10515600" cy="0"/>
          </a:xfrm>
          <a:prstGeom prst="line">
            <a:avLst/>
          </a:prstGeom>
          <a:ln/>
        </p:spPr>
        <p:style>
          <a:lnRef idx="2">
            <a:schemeClr val="accent2"/>
          </a:lnRef>
          <a:fillRef idx="0">
            <a:schemeClr val="accent2"/>
          </a:fillRef>
          <a:effectRef idx="1">
            <a:schemeClr val="accent2"/>
          </a:effectRef>
          <a:fontRef idx="minor">
            <a:schemeClr val="tx1"/>
          </a:fontRef>
        </p:style>
      </p:cxnSp>
      <p:sp>
        <p:nvSpPr>
          <p:cNvPr id="7" name="Date Placeholder 6">
            <a:extLst>
              <a:ext uri="{FF2B5EF4-FFF2-40B4-BE49-F238E27FC236}">
                <a16:creationId xmlns:a16="http://schemas.microsoft.com/office/drawing/2014/main" id="{FAFBECF6-9BA8-144F-8C2E-85016141E288}"/>
              </a:ext>
            </a:extLst>
          </p:cNvPr>
          <p:cNvSpPr>
            <a:spLocks noGrp="1"/>
          </p:cNvSpPr>
          <p:nvPr>
            <p:ph type="dt" sz="half" idx="10"/>
          </p:nvPr>
        </p:nvSpPr>
        <p:spPr/>
        <p:txBody>
          <a:bodyPr/>
          <a:lstStyle/>
          <a:p>
            <a:r>
              <a:rPr lang="en-US" dirty="0"/>
              <a:t>21. mart 2018.</a:t>
            </a:r>
            <a:endParaRPr lang="sr-Latn-RS" dirty="0"/>
          </a:p>
        </p:txBody>
      </p:sp>
      <p:sp>
        <p:nvSpPr>
          <p:cNvPr id="8" name="Footer Placeholder 7">
            <a:extLst>
              <a:ext uri="{FF2B5EF4-FFF2-40B4-BE49-F238E27FC236}">
                <a16:creationId xmlns:a16="http://schemas.microsoft.com/office/drawing/2014/main" id="{C71861EE-2650-424A-930B-4D2E6111337F}"/>
              </a:ext>
            </a:extLst>
          </p:cNvPr>
          <p:cNvSpPr>
            <a:spLocks noGrp="1"/>
          </p:cNvSpPr>
          <p:nvPr>
            <p:ph type="ftr" sz="quarter" idx="11"/>
          </p:nvPr>
        </p:nvSpPr>
        <p:spPr/>
        <p:txBody>
          <a:bodyPr/>
          <a:lstStyle/>
          <a:p>
            <a:r>
              <a:rPr lang="sr-Latn-RS"/>
              <a:t>Dijalozi u obrazovanju</a:t>
            </a:r>
          </a:p>
        </p:txBody>
      </p:sp>
      <p:sp>
        <p:nvSpPr>
          <p:cNvPr id="9" name="Slide Number Placeholder 8">
            <a:extLst>
              <a:ext uri="{FF2B5EF4-FFF2-40B4-BE49-F238E27FC236}">
                <a16:creationId xmlns:a16="http://schemas.microsoft.com/office/drawing/2014/main" id="{C2BE5432-1E4F-3F44-9519-3549C68A2368}"/>
              </a:ext>
            </a:extLst>
          </p:cNvPr>
          <p:cNvSpPr>
            <a:spLocks noGrp="1"/>
          </p:cNvSpPr>
          <p:nvPr>
            <p:ph type="sldNum" sz="quarter" idx="12"/>
          </p:nvPr>
        </p:nvSpPr>
        <p:spPr/>
        <p:txBody>
          <a:bodyPr/>
          <a:lstStyle/>
          <a:p>
            <a:fld id="{B0A7353E-4396-E54C-9C95-989D46165596}" type="slidenum">
              <a:rPr lang="sr-Latn-RS" smtClean="0"/>
              <a:t>2</a:t>
            </a:fld>
            <a:endParaRPr lang="sr-Latn-RS"/>
          </a:p>
        </p:txBody>
      </p:sp>
    </p:spTree>
    <p:extLst>
      <p:ext uri="{BB962C8B-B14F-4D97-AF65-F5344CB8AC3E}">
        <p14:creationId xmlns:p14="http://schemas.microsoft.com/office/powerpoint/2010/main" val="2986656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8CC2A-B8D4-0C41-9B9C-19E68E4B9BC7}"/>
              </a:ext>
            </a:extLst>
          </p:cNvPr>
          <p:cNvSpPr>
            <a:spLocks noGrp="1"/>
          </p:cNvSpPr>
          <p:nvPr>
            <p:ph type="title"/>
          </p:nvPr>
        </p:nvSpPr>
        <p:spPr/>
        <p:txBody>
          <a:bodyPr/>
          <a:lstStyle/>
          <a:p>
            <a:r>
              <a:rPr lang="sr-Latn-RS" dirty="0" err="1"/>
              <a:t>Concept</a:t>
            </a:r>
            <a:r>
              <a:rPr lang="sr-Latn-RS" dirty="0"/>
              <a:t> </a:t>
            </a:r>
            <a:r>
              <a:rPr lang="sr-Latn-RS" dirty="0" err="1"/>
              <a:t>of</a:t>
            </a:r>
            <a:r>
              <a:rPr lang="sr-Latn-RS" dirty="0"/>
              <a:t> </a:t>
            </a:r>
            <a:r>
              <a:rPr lang="sr-Latn-RS" dirty="0" err="1"/>
              <a:t>Matematical</a:t>
            </a:r>
            <a:r>
              <a:rPr lang="sr-Latn-RS" dirty="0"/>
              <a:t> </a:t>
            </a:r>
            <a:r>
              <a:rPr lang="sr-Latn-RS" dirty="0" err="1"/>
              <a:t>literacy</a:t>
            </a:r>
            <a:endParaRPr lang="sr-Latn-RS" dirty="0"/>
          </a:p>
        </p:txBody>
      </p:sp>
      <p:sp>
        <p:nvSpPr>
          <p:cNvPr id="3" name="Content Placeholder 2">
            <a:extLst>
              <a:ext uri="{FF2B5EF4-FFF2-40B4-BE49-F238E27FC236}">
                <a16:creationId xmlns:a16="http://schemas.microsoft.com/office/drawing/2014/main" id="{7D5A4FCC-96D1-D54F-AD2F-C65D5E0FFB53}"/>
              </a:ext>
            </a:extLst>
          </p:cNvPr>
          <p:cNvSpPr>
            <a:spLocks noGrp="1"/>
          </p:cNvSpPr>
          <p:nvPr>
            <p:ph idx="1"/>
          </p:nvPr>
        </p:nvSpPr>
        <p:spPr/>
        <p:txBody>
          <a:bodyPr>
            <a:normAutofit/>
          </a:bodyPr>
          <a:lstStyle/>
          <a:p>
            <a:r>
              <a:rPr lang="en-US" dirty="0"/>
              <a:t>Concept of </a:t>
            </a:r>
            <a:r>
              <a:rPr lang="en-US" i="1" dirty="0"/>
              <a:t>Literacy</a:t>
            </a:r>
            <a:r>
              <a:rPr lang="en-US" dirty="0"/>
              <a:t> (OECD, 1997)</a:t>
            </a:r>
          </a:p>
          <a:p>
            <a:pPr lvl="1"/>
            <a:r>
              <a:rPr lang="en-US" dirty="0"/>
              <a:t>ability to meet complex demands, by drawing on and mobilizing psychosocial resources (including skills and attitudes) in a particular context (</a:t>
            </a:r>
            <a:r>
              <a:rPr lang="en-US" dirty="0" err="1"/>
              <a:t>DeSeCo</a:t>
            </a:r>
            <a:r>
              <a:rPr lang="en-US" dirty="0"/>
              <a:t>, OECD, 2005)</a:t>
            </a:r>
          </a:p>
          <a:p>
            <a:r>
              <a:rPr lang="en-US" dirty="0"/>
              <a:t>PISA definition of Mathematical literacy</a:t>
            </a:r>
          </a:p>
          <a:p>
            <a:pPr lvl="1"/>
            <a:r>
              <a:rPr lang="en-US" dirty="0"/>
              <a:t>The capacity to identify and understand the role that mathematics plays in the world, make well-founded judgments, and use and engage with mathematics in ways that meet the needs of one’s life as a constructive, concerned and reflective citizen. (OECD, 2005; </a:t>
            </a:r>
            <a:r>
              <a:rPr lang="en-US" dirty="0" err="1"/>
              <a:t>Pavlović</a:t>
            </a:r>
            <a:r>
              <a:rPr lang="en-US" dirty="0"/>
              <a:t> </a:t>
            </a:r>
            <a:r>
              <a:rPr lang="en-US" dirty="0" err="1"/>
              <a:t>Babić</a:t>
            </a:r>
            <a:r>
              <a:rPr lang="en-US" dirty="0"/>
              <a:t> &amp; </a:t>
            </a:r>
            <a:r>
              <a:rPr lang="en-US" dirty="0" err="1"/>
              <a:t>Baucal</a:t>
            </a:r>
            <a:r>
              <a:rPr lang="en-US" dirty="0"/>
              <a:t>, 2013)</a:t>
            </a:r>
          </a:p>
        </p:txBody>
      </p:sp>
      <p:cxnSp>
        <p:nvCxnSpPr>
          <p:cNvPr id="11" name="Straight Connector 10">
            <a:extLst>
              <a:ext uri="{FF2B5EF4-FFF2-40B4-BE49-F238E27FC236}">
                <a16:creationId xmlns:a16="http://schemas.microsoft.com/office/drawing/2014/main" id="{0FE13149-51F2-1048-A8D3-380FFC1F1B9B}"/>
              </a:ext>
            </a:extLst>
          </p:cNvPr>
          <p:cNvCxnSpPr/>
          <p:nvPr/>
        </p:nvCxnSpPr>
        <p:spPr>
          <a:xfrm>
            <a:off x="838200" y="1462088"/>
            <a:ext cx="10515600" cy="0"/>
          </a:xfrm>
          <a:prstGeom prst="line">
            <a:avLst/>
          </a:prstGeom>
          <a:ln/>
        </p:spPr>
        <p:style>
          <a:lnRef idx="2">
            <a:schemeClr val="accent2"/>
          </a:lnRef>
          <a:fillRef idx="0">
            <a:schemeClr val="accent2"/>
          </a:fillRef>
          <a:effectRef idx="1">
            <a:schemeClr val="accent2"/>
          </a:effectRef>
          <a:fontRef idx="minor">
            <a:schemeClr val="tx1"/>
          </a:fontRef>
        </p:style>
      </p:cxnSp>
      <p:sp>
        <p:nvSpPr>
          <p:cNvPr id="15" name="Date Placeholder 14">
            <a:extLst>
              <a:ext uri="{FF2B5EF4-FFF2-40B4-BE49-F238E27FC236}">
                <a16:creationId xmlns:a16="http://schemas.microsoft.com/office/drawing/2014/main" id="{DB9DFE5D-8596-5043-AF97-DA7DB2426478}"/>
              </a:ext>
            </a:extLst>
          </p:cNvPr>
          <p:cNvSpPr>
            <a:spLocks noGrp="1"/>
          </p:cNvSpPr>
          <p:nvPr>
            <p:ph type="dt" sz="half" idx="10"/>
          </p:nvPr>
        </p:nvSpPr>
        <p:spPr/>
        <p:txBody>
          <a:bodyPr/>
          <a:lstStyle/>
          <a:p>
            <a:r>
              <a:rPr lang="en-US" dirty="0"/>
              <a:t>21. mart 2018.</a:t>
            </a:r>
            <a:endParaRPr lang="sr-Latn-RS" dirty="0"/>
          </a:p>
        </p:txBody>
      </p:sp>
      <p:sp>
        <p:nvSpPr>
          <p:cNvPr id="16" name="Footer Placeholder 15">
            <a:extLst>
              <a:ext uri="{FF2B5EF4-FFF2-40B4-BE49-F238E27FC236}">
                <a16:creationId xmlns:a16="http://schemas.microsoft.com/office/drawing/2014/main" id="{421AB5E7-0F6C-FC4E-97E2-37FE6A0C64DC}"/>
              </a:ext>
            </a:extLst>
          </p:cNvPr>
          <p:cNvSpPr>
            <a:spLocks noGrp="1"/>
          </p:cNvSpPr>
          <p:nvPr>
            <p:ph type="ftr" sz="quarter" idx="11"/>
          </p:nvPr>
        </p:nvSpPr>
        <p:spPr/>
        <p:txBody>
          <a:bodyPr/>
          <a:lstStyle/>
          <a:p>
            <a:r>
              <a:rPr lang="sr-Latn-RS"/>
              <a:t>Dijalozi u obrazovanju</a:t>
            </a:r>
          </a:p>
        </p:txBody>
      </p:sp>
      <p:sp>
        <p:nvSpPr>
          <p:cNvPr id="17" name="Slide Number Placeholder 16">
            <a:extLst>
              <a:ext uri="{FF2B5EF4-FFF2-40B4-BE49-F238E27FC236}">
                <a16:creationId xmlns:a16="http://schemas.microsoft.com/office/drawing/2014/main" id="{39AA2EA6-B291-CA40-90FD-EBA44544FF0A}"/>
              </a:ext>
            </a:extLst>
          </p:cNvPr>
          <p:cNvSpPr>
            <a:spLocks noGrp="1"/>
          </p:cNvSpPr>
          <p:nvPr>
            <p:ph type="sldNum" sz="quarter" idx="12"/>
          </p:nvPr>
        </p:nvSpPr>
        <p:spPr/>
        <p:txBody>
          <a:bodyPr/>
          <a:lstStyle/>
          <a:p>
            <a:fld id="{B0A7353E-4396-E54C-9C95-989D46165596}" type="slidenum">
              <a:rPr lang="sr-Latn-RS" smtClean="0"/>
              <a:t>3</a:t>
            </a:fld>
            <a:endParaRPr lang="sr-Latn-RS"/>
          </a:p>
        </p:txBody>
      </p:sp>
    </p:spTree>
    <p:extLst>
      <p:ext uri="{BB962C8B-B14F-4D97-AF65-F5344CB8AC3E}">
        <p14:creationId xmlns:p14="http://schemas.microsoft.com/office/powerpoint/2010/main" val="470791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DCF9D-C98F-014E-BA1A-808BDBEFF90E}"/>
              </a:ext>
            </a:extLst>
          </p:cNvPr>
          <p:cNvSpPr>
            <a:spLocks noGrp="1"/>
          </p:cNvSpPr>
          <p:nvPr>
            <p:ph type="title"/>
          </p:nvPr>
        </p:nvSpPr>
        <p:spPr/>
        <p:txBody>
          <a:bodyPr>
            <a:normAutofit/>
          </a:bodyPr>
          <a:lstStyle/>
          <a:p>
            <a:r>
              <a:rPr lang="sr-Latn-RS" sz="2400" dirty="0" err="1"/>
              <a:t>Primary</a:t>
            </a:r>
            <a:r>
              <a:rPr lang="sr-Latn-RS" sz="2400" dirty="0"/>
              <a:t> </a:t>
            </a:r>
            <a:r>
              <a:rPr lang="sr-Latn-RS" sz="2400" dirty="0" err="1"/>
              <a:t>school</a:t>
            </a:r>
            <a:r>
              <a:rPr lang="sr-Latn-RS" sz="2400" dirty="0"/>
              <a:t> </a:t>
            </a:r>
            <a:r>
              <a:rPr lang="sr-Latn-RS" sz="2400" dirty="0" err="1"/>
              <a:t>final</a:t>
            </a:r>
            <a:r>
              <a:rPr lang="sr-Latn-RS" sz="2400" dirty="0"/>
              <a:t> </a:t>
            </a:r>
            <a:r>
              <a:rPr lang="sr-Latn-RS" sz="2400" dirty="0" err="1"/>
              <a:t>exam</a:t>
            </a:r>
            <a:r>
              <a:rPr lang="sr-Latn-RS" sz="2400" dirty="0"/>
              <a:t> (</a:t>
            </a:r>
            <a:r>
              <a:rPr lang="en-US" sz="2400" dirty="0" err="1"/>
              <a:t>Pravilnik</a:t>
            </a:r>
            <a:r>
              <a:rPr lang="en-US" sz="2400" dirty="0"/>
              <a:t> o </a:t>
            </a:r>
            <a:r>
              <a:rPr lang="en-US" sz="2400" dirty="0" err="1"/>
              <a:t>programu</a:t>
            </a:r>
            <a:r>
              <a:rPr lang="en-US" sz="2400" dirty="0"/>
              <a:t> </a:t>
            </a:r>
            <a:r>
              <a:rPr lang="en-US" sz="2400" dirty="0" err="1"/>
              <a:t>završnog</a:t>
            </a:r>
            <a:r>
              <a:rPr lang="en-US" sz="2400" dirty="0"/>
              <a:t> </a:t>
            </a:r>
            <a:r>
              <a:rPr lang="en-US" sz="2400" dirty="0" err="1"/>
              <a:t>ispita</a:t>
            </a:r>
            <a:r>
              <a:rPr lang="en-US" sz="2400" dirty="0"/>
              <a:t> u </a:t>
            </a:r>
            <a:r>
              <a:rPr lang="en-US" sz="2400" dirty="0" err="1"/>
              <a:t>osnovnom</a:t>
            </a:r>
            <a:r>
              <a:rPr lang="en-US" sz="2400" dirty="0"/>
              <a:t> </a:t>
            </a:r>
            <a:r>
              <a:rPr lang="en-US" sz="2400" dirty="0" err="1"/>
              <a:t>obrazovanju</a:t>
            </a:r>
            <a:r>
              <a:rPr lang="en-US" sz="2400" dirty="0"/>
              <a:t> </a:t>
            </a:r>
            <a:r>
              <a:rPr lang="en-US" sz="2400" dirty="0" err="1"/>
              <a:t>i</a:t>
            </a:r>
            <a:r>
              <a:rPr lang="en-US" sz="2400" dirty="0"/>
              <a:t> </a:t>
            </a:r>
            <a:r>
              <a:rPr lang="en-US" sz="2400" dirty="0" err="1"/>
              <a:t>vaspitanju</a:t>
            </a:r>
            <a:r>
              <a:rPr lang="en-US" sz="2400" dirty="0"/>
              <a:t> (</a:t>
            </a:r>
            <a:r>
              <a:rPr lang="en-US" sz="2400" i="1" dirty="0"/>
              <a:t>"Sl. </a:t>
            </a:r>
            <a:r>
              <a:rPr lang="en-US" sz="2400" i="1" dirty="0" err="1"/>
              <a:t>glasnik</a:t>
            </a:r>
            <a:r>
              <a:rPr lang="en-US" sz="2400" i="1" dirty="0"/>
              <a:t> RS - </a:t>
            </a:r>
            <a:r>
              <a:rPr lang="en-US" sz="2400" i="1" dirty="0" err="1"/>
              <a:t>Prosvetni</a:t>
            </a:r>
            <a:r>
              <a:rPr lang="en-US" sz="2400" i="1" dirty="0"/>
              <a:t> </a:t>
            </a:r>
            <a:r>
              <a:rPr lang="en-US" sz="2400" i="1" dirty="0" err="1"/>
              <a:t>glasnik</a:t>
            </a:r>
            <a:r>
              <a:rPr lang="en-US" sz="2400" i="1" dirty="0"/>
              <a:t>", br. 1/2011, 1/2012, 1/2014, 12/2014 </a:t>
            </a:r>
            <a:r>
              <a:rPr lang="en-US" sz="2400" i="1" dirty="0" err="1"/>
              <a:t>i</a:t>
            </a:r>
            <a:r>
              <a:rPr lang="en-US" sz="2400" i="1" dirty="0"/>
              <a:t> 2/2018</a:t>
            </a:r>
            <a:r>
              <a:rPr lang="en-US" sz="2400" dirty="0"/>
              <a:t>)</a:t>
            </a:r>
            <a:endParaRPr lang="sr-Latn-RS" sz="2400" dirty="0"/>
          </a:p>
        </p:txBody>
      </p:sp>
      <p:sp>
        <p:nvSpPr>
          <p:cNvPr id="3" name="Content Placeholder 2">
            <a:extLst>
              <a:ext uri="{FF2B5EF4-FFF2-40B4-BE49-F238E27FC236}">
                <a16:creationId xmlns:a16="http://schemas.microsoft.com/office/drawing/2014/main" id="{7675AB0E-84A4-304C-BF97-5CD6FFCB0E15}"/>
              </a:ext>
            </a:extLst>
          </p:cNvPr>
          <p:cNvSpPr>
            <a:spLocks noGrp="1"/>
          </p:cNvSpPr>
          <p:nvPr>
            <p:ph idx="1"/>
          </p:nvPr>
        </p:nvSpPr>
        <p:spPr/>
        <p:txBody>
          <a:bodyPr>
            <a:normAutofit fontScale="85000" lnSpcReduction="10000"/>
          </a:bodyPr>
          <a:lstStyle/>
          <a:p>
            <a:r>
              <a:rPr lang="en-US" dirty="0"/>
              <a:t>After 8</a:t>
            </a:r>
            <a:r>
              <a:rPr lang="en-US" baseline="30000" dirty="0"/>
              <a:t>th</a:t>
            </a:r>
            <a:r>
              <a:rPr lang="en-US" dirty="0"/>
              <a:t> grade of primary school, students enter obligatory final exam consisted out of 3 tests – math, maternal language and combined test (science)</a:t>
            </a:r>
          </a:p>
          <a:p>
            <a:pPr lvl="1"/>
            <a:r>
              <a:rPr lang="en-US" dirty="0"/>
              <a:t>This exam is also entering exam for most secondary schools (except art schools and specialized high schools)</a:t>
            </a:r>
          </a:p>
          <a:p>
            <a:r>
              <a:rPr lang="en-US" dirty="0"/>
              <a:t>Final exam assesses achievement of general and special outcomes on all three levels (basic, middle and advanced) in accordance to </a:t>
            </a:r>
            <a:r>
              <a:rPr lang="en-US" i="1" dirty="0" err="1"/>
              <a:t>Pravilnik</a:t>
            </a:r>
            <a:r>
              <a:rPr lang="en-US" i="1" dirty="0"/>
              <a:t> o </a:t>
            </a:r>
            <a:r>
              <a:rPr lang="en-US" i="1" dirty="0" err="1"/>
              <a:t>opštim</a:t>
            </a:r>
            <a:r>
              <a:rPr lang="en-US" i="1" dirty="0"/>
              <a:t> </a:t>
            </a:r>
            <a:r>
              <a:rPr lang="en-US" i="1" dirty="0" err="1"/>
              <a:t>standardima</a:t>
            </a:r>
            <a:r>
              <a:rPr lang="en-US" i="1" dirty="0"/>
              <a:t> </a:t>
            </a:r>
            <a:r>
              <a:rPr lang="en-US" i="1" dirty="0" err="1"/>
              <a:t>postignuća</a:t>
            </a:r>
            <a:r>
              <a:rPr lang="en-US" i="1" dirty="0"/>
              <a:t> - </a:t>
            </a:r>
            <a:r>
              <a:rPr lang="en-US" i="1" dirty="0" err="1"/>
              <a:t>obrazovni</a:t>
            </a:r>
            <a:r>
              <a:rPr lang="en-US" i="1" dirty="0"/>
              <a:t> </a:t>
            </a:r>
            <a:r>
              <a:rPr lang="en-US" i="1" dirty="0" err="1"/>
              <a:t>standardi</a:t>
            </a:r>
            <a:r>
              <a:rPr lang="en-US" i="1" dirty="0"/>
              <a:t> </a:t>
            </a:r>
            <a:r>
              <a:rPr lang="en-US" i="1" dirty="0" err="1"/>
              <a:t>za</a:t>
            </a:r>
            <a:r>
              <a:rPr lang="en-US" i="1" dirty="0"/>
              <a:t> </a:t>
            </a:r>
            <a:r>
              <a:rPr lang="en-US" i="1" dirty="0" err="1"/>
              <a:t>kraj</a:t>
            </a:r>
            <a:r>
              <a:rPr lang="en-US" i="1" dirty="0"/>
              <a:t> </a:t>
            </a:r>
            <a:r>
              <a:rPr lang="en-US" i="1" dirty="0" err="1"/>
              <a:t>obaveznog</a:t>
            </a:r>
            <a:r>
              <a:rPr lang="en-US" i="1" dirty="0"/>
              <a:t> </a:t>
            </a:r>
            <a:r>
              <a:rPr lang="en-US" i="1" dirty="0" err="1"/>
              <a:t>obrazovanja</a:t>
            </a:r>
            <a:r>
              <a:rPr lang="en-US" i="1" dirty="0"/>
              <a:t> ("Sl. </a:t>
            </a:r>
            <a:r>
              <a:rPr lang="en-US" i="1" dirty="0" err="1"/>
              <a:t>glasnik</a:t>
            </a:r>
            <a:r>
              <a:rPr lang="en-US" i="1" dirty="0"/>
              <a:t> RS - </a:t>
            </a:r>
            <a:r>
              <a:rPr lang="en-US" i="1" dirty="0" err="1"/>
              <a:t>Prosvetni</a:t>
            </a:r>
            <a:r>
              <a:rPr lang="en-US" i="1" dirty="0"/>
              <a:t> </a:t>
            </a:r>
            <a:r>
              <a:rPr lang="en-US" i="1" dirty="0" err="1"/>
              <a:t>glasnik</a:t>
            </a:r>
            <a:r>
              <a:rPr lang="en-US" i="1" dirty="0"/>
              <a:t>", br. 5/2010</a:t>
            </a:r>
            <a:r>
              <a:rPr lang="en-US" dirty="0"/>
              <a:t>)</a:t>
            </a:r>
          </a:p>
          <a:p>
            <a:r>
              <a:rPr lang="en-US" dirty="0"/>
              <a:t>Outcomes in math are defined for different fields and on third level include:</a:t>
            </a:r>
          </a:p>
          <a:p>
            <a:pPr lvl="1"/>
            <a:r>
              <a:rPr lang="en-US" dirty="0"/>
              <a:t>Knowledge of math concepts, application of math formulas (in realistic problems, when date aren’t explicitly given), solving complex textual tasks…</a:t>
            </a:r>
          </a:p>
          <a:p>
            <a:pPr lvl="1"/>
            <a:r>
              <a:rPr lang="en-US" dirty="0"/>
              <a:t>Depending on field (example: arithmetic and geometry) expected outcomes may vary</a:t>
            </a:r>
          </a:p>
          <a:p>
            <a:pPr lvl="1"/>
            <a:r>
              <a:rPr lang="en-US" dirty="0"/>
              <a:t>Outcomes are defined by content</a:t>
            </a:r>
          </a:p>
        </p:txBody>
      </p:sp>
      <p:cxnSp>
        <p:nvCxnSpPr>
          <p:cNvPr id="4" name="Straight Connector 3">
            <a:extLst>
              <a:ext uri="{FF2B5EF4-FFF2-40B4-BE49-F238E27FC236}">
                <a16:creationId xmlns:a16="http://schemas.microsoft.com/office/drawing/2014/main" id="{89FB9241-CFB9-1946-9B68-E1B3D5A98F16}"/>
              </a:ext>
            </a:extLst>
          </p:cNvPr>
          <p:cNvCxnSpPr/>
          <p:nvPr/>
        </p:nvCxnSpPr>
        <p:spPr>
          <a:xfrm>
            <a:off x="838200" y="1476376"/>
            <a:ext cx="10515600" cy="0"/>
          </a:xfrm>
          <a:prstGeom prst="line">
            <a:avLst/>
          </a:prstGeom>
          <a:ln/>
        </p:spPr>
        <p:style>
          <a:lnRef idx="2">
            <a:schemeClr val="accent2"/>
          </a:lnRef>
          <a:fillRef idx="0">
            <a:schemeClr val="accent2"/>
          </a:fillRef>
          <a:effectRef idx="1">
            <a:schemeClr val="accent2"/>
          </a:effectRef>
          <a:fontRef idx="minor">
            <a:schemeClr val="tx1"/>
          </a:fontRef>
        </p:style>
      </p:cxnSp>
      <p:sp>
        <p:nvSpPr>
          <p:cNvPr id="8" name="Date Placeholder 7">
            <a:extLst>
              <a:ext uri="{FF2B5EF4-FFF2-40B4-BE49-F238E27FC236}">
                <a16:creationId xmlns:a16="http://schemas.microsoft.com/office/drawing/2014/main" id="{3EEB0F3C-F15E-3448-ABB3-BA211D401218}"/>
              </a:ext>
            </a:extLst>
          </p:cNvPr>
          <p:cNvSpPr>
            <a:spLocks noGrp="1"/>
          </p:cNvSpPr>
          <p:nvPr>
            <p:ph type="dt" sz="half" idx="10"/>
          </p:nvPr>
        </p:nvSpPr>
        <p:spPr/>
        <p:txBody>
          <a:bodyPr/>
          <a:lstStyle/>
          <a:p>
            <a:r>
              <a:rPr lang="en-US" dirty="0"/>
              <a:t>21. mart 2018.</a:t>
            </a:r>
            <a:endParaRPr lang="sr-Latn-RS" dirty="0"/>
          </a:p>
        </p:txBody>
      </p:sp>
      <p:sp>
        <p:nvSpPr>
          <p:cNvPr id="9" name="Footer Placeholder 8">
            <a:extLst>
              <a:ext uri="{FF2B5EF4-FFF2-40B4-BE49-F238E27FC236}">
                <a16:creationId xmlns:a16="http://schemas.microsoft.com/office/drawing/2014/main" id="{FCAA31DB-6E8A-D041-8ED8-D42D8B46570E}"/>
              </a:ext>
            </a:extLst>
          </p:cNvPr>
          <p:cNvSpPr>
            <a:spLocks noGrp="1"/>
          </p:cNvSpPr>
          <p:nvPr>
            <p:ph type="ftr" sz="quarter" idx="11"/>
          </p:nvPr>
        </p:nvSpPr>
        <p:spPr/>
        <p:txBody>
          <a:bodyPr/>
          <a:lstStyle/>
          <a:p>
            <a:r>
              <a:rPr lang="sr-Latn-RS"/>
              <a:t>Dijalozi u obrazovanju</a:t>
            </a:r>
          </a:p>
        </p:txBody>
      </p:sp>
      <p:sp>
        <p:nvSpPr>
          <p:cNvPr id="10" name="Slide Number Placeholder 9">
            <a:extLst>
              <a:ext uri="{FF2B5EF4-FFF2-40B4-BE49-F238E27FC236}">
                <a16:creationId xmlns:a16="http://schemas.microsoft.com/office/drawing/2014/main" id="{1AC4B0EA-0A32-5149-8081-BF56F7F7FE5C}"/>
              </a:ext>
            </a:extLst>
          </p:cNvPr>
          <p:cNvSpPr>
            <a:spLocks noGrp="1"/>
          </p:cNvSpPr>
          <p:nvPr>
            <p:ph type="sldNum" sz="quarter" idx="12"/>
          </p:nvPr>
        </p:nvSpPr>
        <p:spPr/>
        <p:txBody>
          <a:bodyPr/>
          <a:lstStyle/>
          <a:p>
            <a:fld id="{B0A7353E-4396-E54C-9C95-989D46165596}" type="slidenum">
              <a:rPr lang="sr-Latn-RS" smtClean="0"/>
              <a:t>4</a:t>
            </a:fld>
            <a:endParaRPr lang="sr-Latn-RS"/>
          </a:p>
        </p:txBody>
      </p:sp>
    </p:spTree>
    <p:extLst>
      <p:ext uri="{BB962C8B-B14F-4D97-AF65-F5344CB8AC3E}">
        <p14:creationId xmlns:p14="http://schemas.microsoft.com/office/powerpoint/2010/main" val="2330089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8B7BD-363C-0D4B-ABE5-6279AE06C405}"/>
              </a:ext>
            </a:extLst>
          </p:cNvPr>
          <p:cNvSpPr>
            <a:spLocks noGrp="1"/>
          </p:cNvSpPr>
          <p:nvPr>
            <p:ph type="title"/>
          </p:nvPr>
        </p:nvSpPr>
        <p:spPr/>
        <p:txBody>
          <a:bodyPr/>
          <a:lstStyle/>
          <a:p>
            <a:r>
              <a:rPr lang="sr-Latn-RS" dirty="0" err="1"/>
              <a:t>Reserch</a:t>
            </a:r>
            <a:r>
              <a:rPr lang="sr-Latn-RS" dirty="0"/>
              <a:t> problem</a:t>
            </a:r>
          </a:p>
        </p:txBody>
      </p:sp>
      <p:sp>
        <p:nvSpPr>
          <p:cNvPr id="3" name="Content Placeholder 2">
            <a:extLst>
              <a:ext uri="{FF2B5EF4-FFF2-40B4-BE49-F238E27FC236}">
                <a16:creationId xmlns:a16="http://schemas.microsoft.com/office/drawing/2014/main" id="{598CFDE1-8921-CF47-96D0-42A4881BBB1E}"/>
              </a:ext>
            </a:extLst>
          </p:cNvPr>
          <p:cNvSpPr>
            <a:spLocks noGrp="1"/>
          </p:cNvSpPr>
          <p:nvPr>
            <p:ph idx="1"/>
          </p:nvPr>
        </p:nvSpPr>
        <p:spPr/>
        <p:txBody>
          <a:bodyPr>
            <a:normAutofit/>
          </a:bodyPr>
          <a:lstStyle/>
          <a:p>
            <a:r>
              <a:rPr lang="en-US" dirty="0"/>
              <a:t>Traditional VS OECD concept of mathematics</a:t>
            </a:r>
          </a:p>
          <a:p>
            <a:pPr lvl="1"/>
            <a:r>
              <a:rPr lang="en-US" dirty="0"/>
              <a:t>Pure theoretical discipline based on abstract, general concepts </a:t>
            </a:r>
            <a:r>
              <a:rPr lang="en-US" dirty="0" err="1"/>
              <a:t>clasified</a:t>
            </a:r>
            <a:r>
              <a:rPr lang="en-US" dirty="0"/>
              <a:t> in </a:t>
            </a:r>
            <a:r>
              <a:rPr lang="en-US" dirty="0" err="1"/>
              <a:t>subdisciplines</a:t>
            </a:r>
            <a:r>
              <a:rPr lang="en-US" dirty="0"/>
              <a:t> – geometry, probability, </a:t>
            </a:r>
            <a:r>
              <a:rPr lang="en-US" dirty="0" err="1"/>
              <a:t>arithmetics</a:t>
            </a:r>
            <a:r>
              <a:rPr lang="en-US" dirty="0"/>
              <a:t>…</a:t>
            </a:r>
          </a:p>
          <a:p>
            <a:pPr lvl="1"/>
            <a:r>
              <a:rPr lang="en-US" dirty="0"/>
              <a:t>Qualitatively different conception present in PISA, TIMSS – contextualized application of mathematical knowledge</a:t>
            </a:r>
            <a:endParaRPr lang="sr-Latn-RS" dirty="0"/>
          </a:p>
          <a:p>
            <a:r>
              <a:rPr lang="en-GB" b="1" dirty="0"/>
              <a:t>Goal of this research is examining teachers discourses of math literacy and assessment of mathematical knowledge through the prism of PISA tasks and tasks from the final exams which represent mentioned concepts of math and mathematical literacy</a:t>
            </a:r>
          </a:p>
        </p:txBody>
      </p:sp>
      <p:cxnSp>
        <p:nvCxnSpPr>
          <p:cNvPr id="4" name="Straight Connector 3">
            <a:extLst>
              <a:ext uri="{FF2B5EF4-FFF2-40B4-BE49-F238E27FC236}">
                <a16:creationId xmlns:a16="http://schemas.microsoft.com/office/drawing/2014/main" id="{51FD17DB-2DE4-E54D-A6C8-97782AF1CDA5}"/>
              </a:ext>
            </a:extLst>
          </p:cNvPr>
          <p:cNvCxnSpPr/>
          <p:nvPr/>
        </p:nvCxnSpPr>
        <p:spPr>
          <a:xfrm>
            <a:off x="838200" y="1462088"/>
            <a:ext cx="10515600" cy="0"/>
          </a:xfrm>
          <a:prstGeom prst="line">
            <a:avLst/>
          </a:prstGeom>
          <a:ln/>
        </p:spPr>
        <p:style>
          <a:lnRef idx="2">
            <a:schemeClr val="accent2"/>
          </a:lnRef>
          <a:fillRef idx="0">
            <a:schemeClr val="accent2"/>
          </a:fillRef>
          <a:effectRef idx="1">
            <a:schemeClr val="accent2"/>
          </a:effectRef>
          <a:fontRef idx="minor">
            <a:schemeClr val="tx1"/>
          </a:fontRef>
        </p:style>
      </p:cxnSp>
      <p:sp>
        <p:nvSpPr>
          <p:cNvPr id="7" name="Date Placeholder 6">
            <a:extLst>
              <a:ext uri="{FF2B5EF4-FFF2-40B4-BE49-F238E27FC236}">
                <a16:creationId xmlns:a16="http://schemas.microsoft.com/office/drawing/2014/main" id="{CBD32D2A-4881-2C42-9269-0F277783173E}"/>
              </a:ext>
            </a:extLst>
          </p:cNvPr>
          <p:cNvSpPr>
            <a:spLocks noGrp="1"/>
          </p:cNvSpPr>
          <p:nvPr>
            <p:ph type="dt" sz="half" idx="10"/>
          </p:nvPr>
        </p:nvSpPr>
        <p:spPr/>
        <p:txBody>
          <a:bodyPr/>
          <a:lstStyle/>
          <a:p>
            <a:r>
              <a:rPr lang="en-US" dirty="0"/>
              <a:t>21. mart 2018.</a:t>
            </a:r>
            <a:endParaRPr lang="sr-Latn-RS" dirty="0"/>
          </a:p>
        </p:txBody>
      </p:sp>
      <p:sp>
        <p:nvSpPr>
          <p:cNvPr id="8" name="Footer Placeholder 7">
            <a:extLst>
              <a:ext uri="{FF2B5EF4-FFF2-40B4-BE49-F238E27FC236}">
                <a16:creationId xmlns:a16="http://schemas.microsoft.com/office/drawing/2014/main" id="{66898361-1079-2940-8E60-954CE9254349}"/>
              </a:ext>
            </a:extLst>
          </p:cNvPr>
          <p:cNvSpPr>
            <a:spLocks noGrp="1"/>
          </p:cNvSpPr>
          <p:nvPr>
            <p:ph type="ftr" sz="quarter" idx="11"/>
          </p:nvPr>
        </p:nvSpPr>
        <p:spPr/>
        <p:txBody>
          <a:bodyPr/>
          <a:lstStyle/>
          <a:p>
            <a:r>
              <a:rPr lang="sr-Latn-RS"/>
              <a:t>Dijalozi u obrazovanju</a:t>
            </a:r>
          </a:p>
        </p:txBody>
      </p:sp>
      <p:sp>
        <p:nvSpPr>
          <p:cNvPr id="9" name="Slide Number Placeholder 8">
            <a:extLst>
              <a:ext uri="{FF2B5EF4-FFF2-40B4-BE49-F238E27FC236}">
                <a16:creationId xmlns:a16="http://schemas.microsoft.com/office/drawing/2014/main" id="{3D8AC5E6-F252-6049-8BC7-D37995F690B8}"/>
              </a:ext>
            </a:extLst>
          </p:cNvPr>
          <p:cNvSpPr>
            <a:spLocks noGrp="1"/>
          </p:cNvSpPr>
          <p:nvPr>
            <p:ph type="sldNum" sz="quarter" idx="12"/>
          </p:nvPr>
        </p:nvSpPr>
        <p:spPr/>
        <p:txBody>
          <a:bodyPr/>
          <a:lstStyle/>
          <a:p>
            <a:fld id="{B0A7353E-4396-E54C-9C95-989D46165596}" type="slidenum">
              <a:rPr lang="sr-Latn-RS" smtClean="0"/>
              <a:t>5</a:t>
            </a:fld>
            <a:endParaRPr lang="sr-Latn-RS"/>
          </a:p>
        </p:txBody>
      </p:sp>
    </p:spTree>
    <p:extLst>
      <p:ext uri="{BB962C8B-B14F-4D97-AF65-F5344CB8AC3E}">
        <p14:creationId xmlns:p14="http://schemas.microsoft.com/office/powerpoint/2010/main" val="20179937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FB0F3-B45C-214F-9C47-C8C72EFE28ED}"/>
              </a:ext>
            </a:extLst>
          </p:cNvPr>
          <p:cNvSpPr>
            <a:spLocks noGrp="1"/>
          </p:cNvSpPr>
          <p:nvPr>
            <p:ph type="title"/>
          </p:nvPr>
        </p:nvSpPr>
        <p:spPr/>
        <p:txBody>
          <a:bodyPr/>
          <a:lstStyle/>
          <a:p>
            <a:r>
              <a:rPr lang="sr-Latn-RS" dirty="0" err="1"/>
              <a:t>Reserch</a:t>
            </a:r>
            <a:r>
              <a:rPr lang="sr-Latn-RS" dirty="0"/>
              <a:t> </a:t>
            </a:r>
            <a:r>
              <a:rPr lang="sr-Latn-RS" dirty="0" err="1"/>
              <a:t>method</a:t>
            </a:r>
            <a:r>
              <a:rPr lang="sr-Latn-RS" dirty="0"/>
              <a:t> – </a:t>
            </a:r>
            <a:r>
              <a:rPr lang="sr-Latn-RS" dirty="0" err="1"/>
              <a:t>sample</a:t>
            </a:r>
            <a:endParaRPr lang="sr-Latn-RS" dirty="0"/>
          </a:p>
        </p:txBody>
      </p:sp>
      <p:sp>
        <p:nvSpPr>
          <p:cNvPr id="3" name="Content Placeholder 2">
            <a:extLst>
              <a:ext uri="{FF2B5EF4-FFF2-40B4-BE49-F238E27FC236}">
                <a16:creationId xmlns:a16="http://schemas.microsoft.com/office/drawing/2014/main" id="{EF6FD6F0-010C-3C42-8CB1-A5542858D2A5}"/>
              </a:ext>
            </a:extLst>
          </p:cNvPr>
          <p:cNvSpPr>
            <a:spLocks noGrp="1"/>
          </p:cNvSpPr>
          <p:nvPr>
            <p:ph idx="1"/>
          </p:nvPr>
        </p:nvSpPr>
        <p:spPr/>
        <p:txBody>
          <a:bodyPr>
            <a:normAutofit/>
          </a:bodyPr>
          <a:lstStyle/>
          <a:p>
            <a:r>
              <a:rPr lang="en-GB" dirty="0"/>
              <a:t>15 math teachers</a:t>
            </a:r>
          </a:p>
          <a:p>
            <a:pPr lvl="1"/>
            <a:r>
              <a:rPr lang="en-GB" dirty="0"/>
              <a:t>N</a:t>
            </a:r>
            <a:r>
              <a:rPr lang="en-GB" baseline="-25000" dirty="0"/>
              <a:t>os</a:t>
            </a:r>
            <a:r>
              <a:rPr lang="en-GB" dirty="0"/>
              <a:t>=7</a:t>
            </a:r>
          </a:p>
          <a:p>
            <a:pPr lvl="1"/>
            <a:r>
              <a:rPr lang="en-GB" dirty="0" err="1"/>
              <a:t>N</a:t>
            </a:r>
            <a:r>
              <a:rPr lang="en-GB" baseline="-25000" dirty="0" err="1"/>
              <a:t>ss</a:t>
            </a:r>
            <a:r>
              <a:rPr lang="en-GB" dirty="0"/>
              <a:t>=5</a:t>
            </a:r>
          </a:p>
          <a:p>
            <a:pPr lvl="1"/>
            <a:r>
              <a:rPr lang="en-GB" dirty="0"/>
              <a:t>N</a:t>
            </a:r>
            <a:r>
              <a:rPr lang="en-GB" baseline="-25000" dirty="0"/>
              <a:t>u</a:t>
            </a:r>
            <a:r>
              <a:rPr lang="en-GB" dirty="0"/>
              <a:t>=3</a:t>
            </a:r>
          </a:p>
          <a:p>
            <a:r>
              <a:rPr lang="en-GB" dirty="0"/>
              <a:t>Average years of working at school as teacher 12,3 years</a:t>
            </a:r>
          </a:p>
          <a:p>
            <a:pPr lvl="1"/>
            <a:r>
              <a:rPr lang="en-GB" dirty="0"/>
              <a:t>6 teachers with 5 or less years of experience</a:t>
            </a:r>
          </a:p>
          <a:p>
            <a:pPr lvl="1"/>
            <a:r>
              <a:rPr lang="en-GB" dirty="0"/>
              <a:t>6 teachers with </a:t>
            </a:r>
            <a:r>
              <a:rPr lang="sr-Cyrl-RS" dirty="0"/>
              <a:t>6</a:t>
            </a:r>
            <a:r>
              <a:rPr lang="en-GB" dirty="0"/>
              <a:t>-18 years of experience</a:t>
            </a:r>
          </a:p>
          <a:p>
            <a:pPr lvl="1"/>
            <a:r>
              <a:rPr lang="en-GB" dirty="0"/>
              <a:t>3 teachers with more than 18 years of experience (university teachers)</a:t>
            </a:r>
          </a:p>
        </p:txBody>
      </p:sp>
      <p:cxnSp>
        <p:nvCxnSpPr>
          <p:cNvPr id="4" name="Straight Connector 3">
            <a:extLst>
              <a:ext uri="{FF2B5EF4-FFF2-40B4-BE49-F238E27FC236}">
                <a16:creationId xmlns:a16="http://schemas.microsoft.com/office/drawing/2014/main" id="{B49DC923-A668-8845-83EA-F3A295C34417}"/>
              </a:ext>
            </a:extLst>
          </p:cNvPr>
          <p:cNvCxnSpPr/>
          <p:nvPr/>
        </p:nvCxnSpPr>
        <p:spPr>
          <a:xfrm>
            <a:off x="838200" y="1462088"/>
            <a:ext cx="10515600" cy="0"/>
          </a:xfrm>
          <a:prstGeom prst="line">
            <a:avLst/>
          </a:prstGeom>
          <a:ln/>
        </p:spPr>
        <p:style>
          <a:lnRef idx="2">
            <a:schemeClr val="accent2"/>
          </a:lnRef>
          <a:fillRef idx="0">
            <a:schemeClr val="accent2"/>
          </a:fillRef>
          <a:effectRef idx="1">
            <a:schemeClr val="accent2"/>
          </a:effectRef>
          <a:fontRef idx="minor">
            <a:schemeClr val="tx1"/>
          </a:fontRef>
        </p:style>
      </p:cxnSp>
      <p:sp>
        <p:nvSpPr>
          <p:cNvPr id="7" name="Date Placeholder 6">
            <a:extLst>
              <a:ext uri="{FF2B5EF4-FFF2-40B4-BE49-F238E27FC236}">
                <a16:creationId xmlns:a16="http://schemas.microsoft.com/office/drawing/2014/main" id="{DE2065F7-8EE8-F24F-BDB6-F554816CE236}"/>
              </a:ext>
            </a:extLst>
          </p:cNvPr>
          <p:cNvSpPr>
            <a:spLocks noGrp="1"/>
          </p:cNvSpPr>
          <p:nvPr>
            <p:ph type="dt" sz="half" idx="10"/>
          </p:nvPr>
        </p:nvSpPr>
        <p:spPr/>
        <p:txBody>
          <a:bodyPr/>
          <a:lstStyle/>
          <a:p>
            <a:r>
              <a:rPr lang="en-US" dirty="0"/>
              <a:t>21. mart 2018.</a:t>
            </a:r>
            <a:endParaRPr lang="sr-Latn-RS" dirty="0"/>
          </a:p>
        </p:txBody>
      </p:sp>
      <p:sp>
        <p:nvSpPr>
          <p:cNvPr id="8" name="Footer Placeholder 7">
            <a:extLst>
              <a:ext uri="{FF2B5EF4-FFF2-40B4-BE49-F238E27FC236}">
                <a16:creationId xmlns:a16="http://schemas.microsoft.com/office/drawing/2014/main" id="{AD19E747-BA5E-B14B-BCF5-48F84629030D}"/>
              </a:ext>
            </a:extLst>
          </p:cNvPr>
          <p:cNvSpPr>
            <a:spLocks noGrp="1"/>
          </p:cNvSpPr>
          <p:nvPr>
            <p:ph type="ftr" sz="quarter" idx="11"/>
          </p:nvPr>
        </p:nvSpPr>
        <p:spPr/>
        <p:txBody>
          <a:bodyPr/>
          <a:lstStyle/>
          <a:p>
            <a:r>
              <a:rPr lang="sr-Latn-RS"/>
              <a:t>Dijalozi u obrazovanju</a:t>
            </a:r>
          </a:p>
        </p:txBody>
      </p:sp>
      <p:sp>
        <p:nvSpPr>
          <p:cNvPr id="9" name="Slide Number Placeholder 8">
            <a:extLst>
              <a:ext uri="{FF2B5EF4-FFF2-40B4-BE49-F238E27FC236}">
                <a16:creationId xmlns:a16="http://schemas.microsoft.com/office/drawing/2014/main" id="{20F1A8D6-9A56-4E40-8772-1F4FAAE2E95D}"/>
              </a:ext>
            </a:extLst>
          </p:cNvPr>
          <p:cNvSpPr>
            <a:spLocks noGrp="1"/>
          </p:cNvSpPr>
          <p:nvPr>
            <p:ph type="sldNum" sz="quarter" idx="12"/>
          </p:nvPr>
        </p:nvSpPr>
        <p:spPr/>
        <p:txBody>
          <a:bodyPr/>
          <a:lstStyle/>
          <a:p>
            <a:fld id="{B0A7353E-4396-E54C-9C95-989D46165596}" type="slidenum">
              <a:rPr lang="sr-Latn-RS" smtClean="0"/>
              <a:t>6</a:t>
            </a:fld>
            <a:endParaRPr lang="sr-Latn-RS"/>
          </a:p>
        </p:txBody>
      </p:sp>
    </p:spTree>
    <p:extLst>
      <p:ext uri="{BB962C8B-B14F-4D97-AF65-F5344CB8AC3E}">
        <p14:creationId xmlns:p14="http://schemas.microsoft.com/office/powerpoint/2010/main" val="2089927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ACAC2-7A0C-9A4B-AAB1-89EA1C0464EB}"/>
              </a:ext>
            </a:extLst>
          </p:cNvPr>
          <p:cNvSpPr>
            <a:spLocks noGrp="1"/>
          </p:cNvSpPr>
          <p:nvPr>
            <p:ph type="title"/>
          </p:nvPr>
        </p:nvSpPr>
        <p:spPr/>
        <p:txBody>
          <a:bodyPr/>
          <a:lstStyle/>
          <a:p>
            <a:r>
              <a:rPr lang="en-GB" dirty="0" err="1"/>
              <a:t>Reserch</a:t>
            </a:r>
            <a:r>
              <a:rPr lang="en-GB" dirty="0"/>
              <a:t> method – structure of interview</a:t>
            </a:r>
          </a:p>
        </p:txBody>
      </p:sp>
      <p:sp>
        <p:nvSpPr>
          <p:cNvPr id="3" name="Content Placeholder 2">
            <a:extLst>
              <a:ext uri="{FF2B5EF4-FFF2-40B4-BE49-F238E27FC236}">
                <a16:creationId xmlns:a16="http://schemas.microsoft.com/office/drawing/2014/main" id="{6225BC50-8658-0841-A130-9E85A8908730}"/>
              </a:ext>
            </a:extLst>
          </p:cNvPr>
          <p:cNvSpPr>
            <a:spLocks noGrp="1"/>
          </p:cNvSpPr>
          <p:nvPr>
            <p:ph idx="1"/>
          </p:nvPr>
        </p:nvSpPr>
        <p:spPr/>
        <p:txBody>
          <a:bodyPr>
            <a:normAutofit fontScale="55000" lnSpcReduction="20000"/>
          </a:bodyPr>
          <a:lstStyle/>
          <a:p>
            <a:r>
              <a:rPr lang="sr-Latn-RS" b="1" dirty="0" err="1"/>
              <a:t>Concept</a:t>
            </a:r>
            <a:r>
              <a:rPr lang="sr-Latn-RS" b="1" dirty="0"/>
              <a:t> </a:t>
            </a:r>
            <a:r>
              <a:rPr lang="sr-Latn-RS" b="1" dirty="0" err="1"/>
              <a:t>of</a:t>
            </a:r>
            <a:r>
              <a:rPr lang="sr-Latn-RS" b="1" dirty="0"/>
              <a:t> </a:t>
            </a:r>
            <a:r>
              <a:rPr lang="sr-Latn-RS" b="1" dirty="0" err="1"/>
              <a:t>mathematical</a:t>
            </a:r>
            <a:r>
              <a:rPr lang="sr-Latn-RS" b="1" dirty="0"/>
              <a:t> </a:t>
            </a:r>
            <a:r>
              <a:rPr lang="sr-Latn-RS" b="1" dirty="0" err="1"/>
              <a:t>knowledge</a:t>
            </a:r>
            <a:endParaRPr lang="sr-Latn-RS" b="1" dirty="0"/>
          </a:p>
          <a:p>
            <a:pPr lvl="1"/>
            <a:r>
              <a:rPr lang="en-US" i="1" dirty="0" err="1"/>
              <a:t>Šta</a:t>
            </a:r>
            <a:r>
              <a:rPr lang="en-US" i="1" dirty="0"/>
              <a:t> </a:t>
            </a:r>
            <a:r>
              <a:rPr lang="en-US" i="1" dirty="0" err="1"/>
              <a:t>biste</a:t>
            </a:r>
            <a:r>
              <a:rPr lang="en-US" i="1" dirty="0"/>
              <a:t> vi </a:t>
            </a:r>
            <a:r>
              <a:rPr lang="en-US" i="1" dirty="0" err="1"/>
              <a:t>rekli</a:t>
            </a:r>
            <a:r>
              <a:rPr lang="en-US" i="1" dirty="0"/>
              <a:t>, </a:t>
            </a:r>
            <a:r>
              <a:rPr lang="en-US" i="1" dirty="0" err="1"/>
              <a:t>šta</a:t>
            </a:r>
            <a:r>
              <a:rPr lang="en-US" i="1" dirty="0"/>
              <a:t> </a:t>
            </a:r>
            <a:r>
              <a:rPr lang="en-US" i="1" dirty="0" err="1"/>
              <a:t>znači</a:t>
            </a:r>
            <a:r>
              <a:rPr lang="en-US" i="1" dirty="0"/>
              <a:t> </a:t>
            </a:r>
            <a:r>
              <a:rPr lang="en-US" i="1" dirty="0" err="1"/>
              <a:t>biti</a:t>
            </a:r>
            <a:r>
              <a:rPr lang="en-US" i="1" dirty="0"/>
              <a:t> </a:t>
            </a:r>
            <a:r>
              <a:rPr lang="en-US" i="1" dirty="0" err="1"/>
              <a:t>matematički</a:t>
            </a:r>
            <a:r>
              <a:rPr lang="en-US" i="1" dirty="0"/>
              <a:t> </a:t>
            </a:r>
            <a:r>
              <a:rPr lang="en-US" i="1" dirty="0" err="1"/>
              <a:t>pismen</a:t>
            </a:r>
            <a:r>
              <a:rPr lang="en-US" i="1" dirty="0"/>
              <a:t>? Da li </a:t>
            </a:r>
            <a:r>
              <a:rPr lang="en-US" i="1" dirty="0" err="1"/>
              <a:t>matematičku</a:t>
            </a:r>
            <a:r>
              <a:rPr lang="en-US" i="1" dirty="0"/>
              <a:t> </a:t>
            </a:r>
            <a:r>
              <a:rPr lang="en-US" i="1" dirty="0" err="1"/>
              <a:t>pismenost</a:t>
            </a:r>
            <a:r>
              <a:rPr lang="en-US" i="1" dirty="0"/>
              <a:t> </a:t>
            </a:r>
            <a:r>
              <a:rPr lang="en-US" i="1" dirty="0" err="1"/>
              <a:t>usvajamo</a:t>
            </a:r>
            <a:r>
              <a:rPr lang="en-US" i="1" dirty="0"/>
              <a:t> do </a:t>
            </a:r>
            <a:r>
              <a:rPr lang="en-US" i="1" dirty="0" err="1"/>
              <a:t>nekog</a:t>
            </a:r>
            <a:r>
              <a:rPr lang="en-US" i="1" dirty="0"/>
              <a:t> </a:t>
            </a:r>
            <a:r>
              <a:rPr lang="en-US" i="1" dirty="0" err="1"/>
              <a:t>nivoa</a:t>
            </a:r>
            <a:r>
              <a:rPr lang="en-US" i="1" dirty="0"/>
              <a:t> </a:t>
            </a:r>
            <a:r>
              <a:rPr lang="en-US" i="1" dirty="0" err="1"/>
              <a:t>obrazovanja</a:t>
            </a:r>
            <a:r>
              <a:rPr lang="en-US" i="1" dirty="0"/>
              <a:t> (</a:t>
            </a:r>
            <a:r>
              <a:rPr lang="en-US" i="1" dirty="0" err="1"/>
              <a:t>i</a:t>
            </a:r>
            <a:r>
              <a:rPr lang="en-US" i="1" dirty="0"/>
              <a:t> </a:t>
            </a:r>
            <a:r>
              <a:rPr lang="en-US" i="1" dirty="0" err="1"/>
              <a:t>kog</a:t>
            </a:r>
            <a:r>
              <a:rPr lang="en-US" i="1" dirty="0"/>
              <a:t>)?</a:t>
            </a:r>
            <a:endParaRPr lang="sr-Latn-RS" i="1" dirty="0"/>
          </a:p>
          <a:p>
            <a:r>
              <a:rPr lang="sr-Latn-RS" b="1" dirty="0" err="1"/>
              <a:t>Assessment</a:t>
            </a:r>
            <a:r>
              <a:rPr lang="sr-Latn-RS" b="1" dirty="0"/>
              <a:t> </a:t>
            </a:r>
            <a:r>
              <a:rPr lang="sr-Latn-RS" b="1" dirty="0" err="1"/>
              <a:t>practicies</a:t>
            </a:r>
            <a:endParaRPr lang="sr-Latn-RS" b="1" dirty="0"/>
          </a:p>
          <a:p>
            <a:pPr lvl="1"/>
            <a:r>
              <a:rPr lang="en-US" i="1" dirty="0" err="1"/>
              <a:t>Šta</a:t>
            </a:r>
            <a:r>
              <a:rPr lang="en-US" i="1" dirty="0"/>
              <a:t> </a:t>
            </a:r>
            <a:r>
              <a:rPr lang="en-US" i="1" dirty="0" err="1"/>
              <a:t>po</a:t>
            </a:r>
            <a:r>
              <a:rPr lang="en-US" i="1" dirty="0"/>
              <a:t> </a:t>
            </a:r>
            <a:r>
              <a:rPr lang="en-US" i="1" dirty="0" err="1"/>
              <a:t>Vašem</a:t>
            </a:r>
            <a:r>
              <a:rPr lang="en-US" i="1" dirty="0"/>
              <a:t> </a:t>
            </a:r>
            <a:r>
              <a:rPr lang="en-US" i="1" dirty="0" err="1"/>
              <a:t>mišljenju</a:t>
            </a:r>
            <a:r>
              <a:rPr lang="en-US" i="1" dirty="0"/>
              <a:t> </a:t>
            </a:r>
            <a:r>
              <a:rPr lang="en-US" i="1" dirty="0" err="1"/>
              <a:t>učenik</a:t>
            </a:r>
            <a:r>
              <a:rPr lang="en-US" i="1" dirty="0"/>
              <a:t> </a:t>
            </a:r>
            <a:r>
              <a:rPr lang="en-US" i="1" dirty="0" err="1"/>
              <a:t>treba</a:t>
            </a:r>
            <a:r>
              <a:rPr lang="en-US" i="1" dirty="0"/>
              <a:t> da </a:t>
            </a:r>
            <a:r>
              <a:rPr lang="en-US" i="1" dirty="0" err="1"/>
              <a:t>zna</a:t>
            </a:r>
            <a:r>
              <a:rPr lang="en-US" i="1" dirty="0"/>
              <a:t> </a:t>
            </a:r>
            <a:r>
              <a:rPr lang="en-US" i="1" dirty="0" err="1"/>
              <a:t>za</a:t>
            </a:r>
            <a:r>
              <a:rPr lang="en-US" i="1" dirty="0"/>
              <a:t> </a:t>
            </a:r>
            <a:r>
              <a:rPr lang="en-US" i="1" dirty="0" err="1"/>
              <a:t>koju</a:t>
            </a:r>
            <a:r>
              <a:rPr lang="en-US" i="1" dirty="0"/>
              <a:t> </a:t>
            </a:r>
            <a:r>
              <a:rPr lang="en-US" i="1" dirty="0" err="1"/>
              <a:t>ocenu</a:t>
            </a:r>
            <a:r>
              <a:rPr lang="en-US" i="1" dirty="0"/>
              <a:t> (2,3,4,5)? </a:t>
            </a:r>
            <a:r>
              <a:rPr lang="en-US" dirty="0">
                <a:effectLst/>
              </a:rPr>
              <a:t> </a:t>
            </a:r>
            <a:endParaRPr lang="sr-Latn-RS" dirty="0"/>
          </a:p>
          <a:p>
            <a:r>
              <a:rPr lang="sr-Latn-RS" dirty="0" err="1"/>
              <a:t>View</a:t>
            </a:r>
            <a:r>
              <a:rPr lang="sr-Latn-RS" dirty="0"/>
              <a:t> on </a:t>
            </a:r>
            <a:r>
              <a:rPr lang="sr-Latn-RS" dirty="0" err="1"/>
              <a:t>teaching</a:t>
            </a:r>
            <a:r>
              <a:rPr lang="sr-Latn-RS" dirty="0"/>
              <a:t> </a:t>
            </a:r>
            <a:r>
              <a:rPr lang="sr-Latn-RS" dirty="0" err="1"/>
              <a:t>materials</a:t>
            </a:r>
            <a:endParaRPr lang="sr-Latn-RS" dirty="0"/>
          </a:p>
          <a:p>
            <a:pPr lvl="1"/>
            <a:r>
              <a:rPr lang="en-US" i="1" dirty="0" err="1"/>
              <a:t>Koje</a:t>
            </a:r>
            <a:r>
              <a:rPr lang="en-US" i="1" dirty="0"/>
              <a:t> </a:t>
            </a:r>
            <a:r>
              <a:rPr lang="en-US" i="1" dirty="0" err="1"/>
              <a:t>zbirke</a:t>
            </a:r>
            <a:r>
              <a:rPr lang="en-US" i="1" dirty="0"/>
              <a:t> </a:t>
            </a:r>
            <a:r>
              <a:rPr lang="en-US" i="1" dirty="0" err="1"/>
              <a:t>koristite</a:t>
            </a:r>
            <a:r>
              <a:rPr lang="en-US" i="1" dirty="0"/>
              <a:t>/</a:t>
            </a:r>
            <a:r>
              <a:rPr lang="en-US" i="1" dirty="0" err="1"/>
              <a:t>treba</a:t>
            </a:r>
            <a:r>
              <a:rPr lang="en-US" i="1" dirty="0"/>
              <a:t> </a:t>
            </a:r>
            <a:r>
              <a:rPr lang="en-US" i="1" dirty="0" err="1"/>
              <a:t>koristiti</a:t>
            </a:r>
            <a:r>
              <a:rPr lang="en-US" i="1" dirty="0"/>
              <a:t>? </a:t>
            </a:r>
            <a:r>
              <a:rPr lang="en-US" i="1" dirty="0" err="1"/>
              <a:t>Šta</a:t>
            </a:r>
            <a:r>
              <a:rPr lang="en-US" i="1" dirty="0"/>
              <a:t> je dobra, a </a:t>
            </a:r>
            <a:r>
              <a:rPr lang="en-US" i="1" dirty="0" err="1"/>
              <a:t>šta</a:t>
            </a:r>
            <a:r>
              <a:rPr lang="en-US" i="1" dirty="0"/>
              <a:t> </a:t>
            </a:r>
            <a:r>
              <a:rPr lang="en-US" i="1" dirty="0" err="1"/>
              <a:t>loša</a:t>
            </a:r>
            <a:r>
              <a:rPr lang="en-US" i="1" dirty="0"/>
              <a:t> </a:t>
            </a:r>
            <a:r>
              <a:rPr lang="en-US" i="1" dirty="0" err="1"/>
              <a:t>strana</a:t>
            </a:r>
            <a:r>
              <a:rPr lang="en-US" i="1" dirty="0"/>
              <a:t> </a:t>
            </a:r>
            <a:r>
              <a:rPr lang="en-US" i="1" dirty="0" err="1"/>
              <a:t>tih</a:t>
            </a:r>
            <a:r>
              <a:rPr lang="en-US" i="1" dirty="0"/>
              <a:t> </a:t>
            </a:r>
            <a:r>
              <a:rPr lang="en-US" i="1" dirty="0" err="1"/>
              <a:t>zbirki</a:t>
            </a:r>
            <a:r>
              <a:rPr lang="en-US" i="1" dirty="0"/>
              <a:t>?</a:t>
            </a:r>
            <a:endParaRPr lang="sr-Latn-RS" i="1" dirty="0"/>
          </a:p>
          <a:p>
            <a:r>
              <a:rPr lang="sr-Latn-RS" dirty="0" err="1"/>
              <a:t>View</a:t>
            </a:r>
            <a:r>
              <a:rPr lang="sr-Latn-RS" dirty="0"/>
              <a:t> on </a:t>
            </a:r>
            <a:r>
              <a:rPr lang="sr-Latn-RS" dirty="0" err="1"/>
              <a:t>final</a:t>
            </a:r>
            <a:r>
              <a:rPr lang="sr-Latn-RS" dirty="0"/>
              <a:t> </a:t>
            </a:r>
            <a:r>
              <a:rPr lang="sr-Latn-RS" dirty="0" err="1"/>
              <a:t>exam</a:t>
            </a:r>
            <a:endParaRPr lang="sr-Latn-RS" dirty="0"/>
          </a:p>
          <a:p>
            <a:pPr lvl="1"/>
            <a:r>
              <a:rPr lang="en-US" i="1" dirty="0" err="1"/>
              <a:t>Šta</a:t>
            </a:r>
            <a:r>
              <a:rPr lang="en-US" i="1" dirty="0"/>
              <a:t> </a:t>
            </a:r>
            <a:r>
              <a:rPr lang="en-US" i="1" dirty="0" err="1"/>
              <a:t>mislite</a:t>
            </a:r>
            <a:r>
              <a:rPr lang="en-US" i="1" dirty="0"/>
              <a:t> o </a:t>
            </a:r>
            <a:r>
              <a:rPr lang="en-US" i="1" dirty="0" err="1"/>
              <a:t>načinu</a:t>
            </a:r>
            <a:r>
              <a:rPr lang="en-US" i="1" dirty="0"/>
              <a:t> </a:t>
            </a:r>
            <a:r>
              <a:rPr lang="en-US" i="1" dirty="0" err="1"/>
              <a:t>na</a:t>
            </a:r>
            <a:r>
              <a:rPr lang="en-US" i="1" dirty="0"/>
              <a:t> </a:t>
            </a:r>
            <a:r>
              <a:rPr lang="en-US" i="1" dirty="0" err="1"/>
              <a:t>koji</a:t>
            </a:r>
            <a:r>
              <a:rPr lang="en-US" i="1" dirty="0"/>
              <a:t> je </a:t>
            </a:r>
            <a:r>
              <a:rPr lang="en-US" i="1" dirty="0" err="1"/>
              <a:t>organizovan</a:t>
            </a:r>
            <a:r>
              <a:rPr lang="en-US" i="1" dirty="0"/>
              <a:t> </a:t>
            </a:r>
            <a:r>
              <a:rPr lang="en-US" i="1" dirty="0" err="1"/>
              <a:t>završni</a:t>
            </a:r>
            <a:r>
              <a:rPr lang="en-US" i="1" dirty="0"/>
              <a:t> </a:t>
            </a:r>
            <a:r>
              <a:rPr lang="en-US" i="1" dirty="0" err="1"/>
              <a:t>ispit</a:t>
            </a:r>
            <a:r>
              <a:rPr lang="en-US" i="1" dirty="0"/>
              <a:t>? </a:t>
            </a:r>
            <a:r>
              <a:rPr lang="en-US" i="1" dirty="0" err="1"/>
              <a:t>Šta</a:t>
            </a:r>
            <a:r>
              <a:rPr lang="en-US" i="1" dirty="0"/>
              <a:t> je dobra </a:t>
            </a:r>
            <a:r>
              <a:rPr lang="en-US" i="1" dirty="0" err="1"/>
              <a:t>strana</a:t>
            </a:r>
            <a:r>
              <a:rPr lang="en-US" i="1" dirty="0"/>
              <a:t>, a </a:t>
            </a:r>
            <a:r>
              <a:rPr lang="en-US" i="1" dirty="0" err="1"/>
              <a:t>šta</a:t>
            </a:r>
            <a:r>
              <a:rPr lang="en-US" i="1" dirty="0"/>
              <a:t> </a:t>
            </a:r>
            <a:r>
              <a:rPr lang="en-US" i="1" dirty="0" err="1"/>
              <a:t>loša</a:t>
            </a:r>
            <a:r>
              <a:rPr lang="en-US" i="1" dirty="0"/>
              <a:t>? </a:t>
            </a:r>
            <a:r>
              <a:rPr lang="en-US" i="1" dirty="0" err="1"/>
              <a:t>Kako</a:t>
            </a:r>
            <a:r>
              <a:rPr lang="en-US" i="1" dirty="0"/>
              <a:t> bi </a:t>
            </a:r>
            <a:r>
              <a:rPr lang="en-US" i="1" dirty="0" err="1"/>
              <a:t>trebalo</a:t>
            </a:r>
            <a:r>
              <a:rPr lang="en-US" i="1" dirty="0"/>
              <a:t> da </a:t>
            </a:r>
            <a:r>
              <a:rPr lang="en-US" i="1" dirty="0" err="1"/>
              <a:t>izgleda</a:t>
            </a:r>
            <a:r>
              <a:rPr lang="en-US" i="1" dirty="0"/>
              <a:t> </a:t>
            </a:r>
            <a:r>
              <a:rPr lang="en-US" i="1" dirty="0" err="1"/>
              <a:t>završni</a:t>
            </a:r>
            <a:r>
              <a:rPr lang="en-US" i="1" dirty="0"/>
              <a:t> </a:t>
            </a:r>
            <a:r>
              <a:rPr lang="en-US" i="1" dirty="0" err="1"/>
              <a:t>ispit</a:t>
            </a:r>
            <a:r>
              <a:rPr lang="en-US" i="1" dirty="0"/>
              <a:t>?</a:t>
            </a:r>
            <a:endParaRPr lang="sr-Latn-RS" i="1" dirty="0"/>
          </a:p>
          <a:p>
            <a:r>
              <a:rPr lang="sr-Latn-RS" dirty="0" err="1"/>
              <a:t>View</a:t>
            </a:r>
            <a:r>
              <a:rPr lang="sr-Latn-RS" dirty="0"/>
              <a:t> on PISA </a:t>
            </a:r>
            <a:r>
              <a:rPr lang="sr-Latn-RS" dirty="0" err="1"/>
              <a:t>assesment</a:t>
            </a:r>
            <a:endParaRPr lang="sr-Latn-RS" dirty="0"/>
          </a:p>
          <a:p>
            <a:pPr lvl="1"/>
            <a:r>
              <a:rPr lang="en-US" i="1" dirty="0" err="1"/>
              <a:t>Šta</a:t>
            </a:r>
            <a:r>
              <a:rPr lang="en-US" i="1" dirty="0"/>
              <a:t> </a:t>
            </a:r>
            <a:r>
              <a:rPr lang="en-US" i="1" dirty="0" err="1"/>
              <a:t>mislite</a:t>
            </a:r>
            <a:r>
              <a:rPr lang="en-US" i="1" dirty="0"/>
              <a:t> </a:t>
            </a:r>
            <a:r>
              <a:rPr lang="en-US" i="1" dirty="0" err="1"/>
              <a:t>zašto</a:t>
            </a:r>
            <a:r>
              <a:rPr lang="en-US" i="1" dirty="0"/>
              <a:t> </a:t>
            </a:r>
            <a:r>
              <a:rPr lang="en-US" i="1" dirty="0" err="1"/>
              <a:t>Srbija</a:t>
            </a:r>
            <a:r>
              <a:rPr lang="en-US" i="1" dirty="0"/>
              <a:t> </a:t>
            </a:r>
            <a:r>
              <a:rPr lang="en-US" i="1" dirty="0" err="1"/>
              <a:t>ima</a:t>
            </a:r>
            <a:r>
              <a:rPr lang="en-US" i="1" dirty="0"/>
              <a:t> </a:t>
            </a:r>
            <a:r>
              <a:rPr lang="en-US" i="1" dirty="0" err="1"/>
              <a:t>loš</a:t>
            </a:r>
            <a:r>
              <a:rPr lang="en-US" i="1" dirty="0"/>
              <a:t> </a:t>
            </a:r>
            <a:r>
              <a:rPr lang="en-US" i="1" dirty="0" err="1"/>
              <a:t>plasman</a:t>
            </a:r>
            <a:r>
              <a:rPr lang="en-US" i="1" dirty="0"/>
              <a:t> </a:t>
            </a:r>
            <a:r>
              <a:rPr lang="en-US" i="1" dirty="0" err="1"/>
              <a:t>na</a:t>
            </a:r>
            <a:r>
              <a:rPr lang="en-US" i="1" dirty="0"/>
              <a:t> </a:t>
            </a:r>
            <a:r>
              <a:rPr lang="en-US" i="1" dirty="0" err="1"/>
              <a:t>ovom</a:t>
            </a:r>
            <a:r>
              <a:rPr lang="en-US" i="1" dirty="0"/>
              <a:t> </a:t>
            </a:r>
            <a:r>
              <a:rPr lang="en-US" i="1" dirty="0" err="1"/>
              <a:t>testu</a:t>
            </a:r>
            <a:r>
              <a:rPr lang="en-US" i="1" dirty="0"/>
              <a:t>? U </a:t>
            </a:r>
            <a:r>
              <a:rPr lang="en-US" i="1" dirty="0" err="1"/>
              <a:t>čemu</a:t>
            </a:r>
            <a:r>
              <a:rPr lang="en-US" i="1" dirty="0"/>
              <a:t> </a:t>
            </a:r>
            <a:r>
              <a:rPr lang="en-US" i="1" dirty="0" err="1"/>
              <a:t>su</a:t>
            </a:r>
            <a:r>
              <a:rPr lang="en-US" i="1" dirty="0"/>
              <a:t> </a:t>
            </a:r>
            <a:r>
              <a:rPr lang="en-US" i="1" dirty="0" err="1"/>
              <a:t>naši</a:t>
            </a:r>
            <a:r>
              <a:rPr lang="en-US" i="1" dirty="0"/>
              <a:t> </a:t>
            </a:r>
            <a:r>
              <a:rPr lang="en-US" i="1" dirty="0" err="1"/>
              <a:t>učenici</a:t>
            </a:r>
            <a:r>
              <a:rPr lang="en-US" i="1" dirty="0"/>
              <a:t> </a:t>
            </a:r>
            <a:r>
              <a:rPr lang="en-US" i="1" dirty="0" err="1"/>
              <a:t>lošiji</a:t>
            </a:r>
            <a:r>
              <a:rPr lang="en-US" i="1" dirty="0"/>
              <a:t>? </a:t>
            </a:r>
            <a:r>
              <a:rPr lang="en-US" i="1" dirty="0" err="1"/>
              <a:t>Zašto</a:t>
            </a:r>
            <a:r>
              <a:rPr lang="en-US" i="1" dirty="0"/>
              <a:t>? </a:t>
            </a:r>
            <a:r>
              <a:rPr lang="en-US" i="1" dirty="0" err="1"/>
              <a:t>Koliko</a:t>
            </a:r>
            <a:r>
              <a:rPr lang="en-US" i="1" dirty="0"/>
              <a:t> je to </a:t>
            </a:r>
            <a:r>
              <a:rPr lang="en-US" i="1" dirty="0" err="1"/>
              <a:t>važno</a:t>
            </a:r>
            <a:r>
              <a:rPr lang="en-US" i="1" dirty="0"/>
              <a:t>?</a:t>
            </a:r>
            <a:endParaRPr lang="sr-Latn-RS" i="1" dirty="0"/>
          </a:p>
          <a:p>
            <a:r>
              <a:rPr lang="sr-Latn-RS" b="1" dirty="0" err="1"/>
              <a:t>View</a:t>
            </a:r>
            <a:r>
              <a:rPr lang="sr-Latn-RS" b="1" dirty="0"/>
              <a:t> on </a:t>
            </a:r>
            <a:r>
              <a:rPr lang="sr-Latn-RS" b="1" dirty="0" err="1"/>
              <a:t>differences</a:t>
            </a:r>
            <a:r>
              <a:rPr lang="sr-Latn-RS" b="1" dirty="0"/>
              <a:t> </a:t>
            </a:r>
            <a:r>
              <a:rPr lang="sr-Latn-RS" b="1" dirty="0" err="1"/>
              <a:t>between</a:t>
            </a:r>
            <a:r>
              <a:rPr lang="sr-Latn-RS" b="1" dirty="0"/>
              <a:t> </a:t>
            </a:r>
            <a:r>
              <a:rPr lang="sr-Latn-RS" b="1" dirty="0" err="1"/>
              <a:t>PISA’s</a:t>
            </a:r>
            <a:r>
              <a:rPr lang="sr-Latn-RS" b="1" dirty="0"/>
              <a:t> </a:t>
            </a:r>
            <a:r>
              <a:rPr lang="sr-Latn-RS" b="1" dirty="0" err="1"/>
              <a:t>and</a:t>
            </a:r>
            <a:r>
              <a:rPr lang="sr-Latn-RS" b="1" dirty="0"/>
              <a:t> </a:t>
            </a:r>
            <a:r>
              <a:rPr lang="sr-Latn-RS" b="1" dirty="0" err="1"/>
              <a:t>final</a:t>
            </a:r>
            <a:r>
              <a:rPr lang="sr-Latn-RS" b="1" dirty="0"/>
              <a:t> </a:t>
            </a:r>
            <a:r>
              <a:rPr lang="sr-Latn-RS" b="1" dirty="0" err="1"/>
              <a:t>exam’s</a:t>
            </a:r>
            <a:r>
              <a:rPr lang="sr-Latn-RS" b="1" dirty="0"/>
              <a:t> </a:t>
            </a:r>
            <a:r>
              <a:rPr lang="sr-Latn-RS" b="1" dirty="0" err="1"/>
              <a:t>task</a:t>
            </a:r>
            <a:endParaRPr lang="sr-Latn-RS" b="1" dirty="0"/>
          </a:p>
          <a:p>
            <a:pPr lvl="1"/>
            <a:r>
              <a:rPr lang="sr-Latn-RS" i="1" dirty="0"/>
              <a:t>Koji bi zadatak naši učenici uspešnije rešavali? Zašto tako mislite?</a:t>
            </a:r>
            <a:r>
              <a:rPr lang="en-US" i="1" dirty="0"/>
              <a:t> </a:t>
            </a:r>
            <a:r>
              <a:rPr lang="sr-Latn-RS" i="1" dirty="0"/>
              <a:t>Koji bi im se zadatak više svideo, bio zanimljiviji? Zašto tako mislite?</a:t>
            </a:r>
            <a:endParaRPr lang="en-US" i="1" dirty="0"/>
          </a:p>
          <a:p>
            <a:pPr marL="457200" lvl="1" indent="0">
              <a:buNone/>
            </a:pPr>
            <a:r>
              <a:rPr lang="sr-Latn-RS" i="1" dirty="0"/>
              <a:t>Koji zadatak im je poznatiji, sličniji onom što su učili u školi? Zašto tako mislite?</a:t>
            </a:r>
          </a:p>
          <a:p>
            <a:r>
              <a:rPr lang="sr-Latn-RS" dirty="0" err="1"/>
              <a:t>View</a:t>
            </a:r>
            <a:r>
              <a:rPr lang="sr-Latn-RS" dirty="0"/>
              <a:t> on future </a:t>
            </a:r>
            <a:r>
              <a:rPr lang="sr-Latn-RS" dirty="0" err="1"/>
              <a:t>development</a:t>
            </a:r>
            <a:r>
              <a:rPr lang="sr-Latn-RS" dirty="0"/>
              <a:t> </a:t>
            </a:r>
            <a:r>
              <a:rPr lang="sr-Latn-RS" dirty="0" err="1"/>
              <a:t>of</a:t>
            </a:r>
            <a:r>
              <a:rPr lang="sr-Latn-RS" dirty="0"/>
              <a:t> </a:t>
            </a:r>
            <a:r>
              <a:rPr lang="sr-Latn-RS" dirty="0" err="1"/>
              <a:t>final</a:t>
            </a:r>
            <a:r>
              <a:rPr lang="sr-Latn-RS" dirty="0"/>
              <a:t> </a:t>
            </a:r>
            <a:r>
              <a:rPr lang="sr-Latn-RS" dirty="0" err="1"/>
              <a:t>exam</a:t>
            </a:r>
            <a:endParaRPr lang="sr-Latn-RS" dirty="0"/>
          </a:p>
          <a:p>
            <a:pPr lvl="1"/>
            <a:r>
              <a:rPr lang="en-US" i="1" dirty="0" err="1"/>
              <a:t>Koliko</a:t>
            </a:r>
            <a:r>
              <a:rPr lang="en-US" i="1" dirty="0"/>
              <a:t> bi </a:t>
            </a:r>
            <a:r>
              <a:rPr lang="en-US" i="1" dirty="0" err="1"/>
              <a:t>zadaci</a:t>
            </a:r>
            <a:r>
              <a:rPr lang="en-US" i="1" dirty="0"/>
              <a:t> </a:t>
            </a:r>
            <a:r>
              <a:rPr lang="en-US" i="1" dirty="0" err="1"/>
              <a:t>sa</a:t>
            </a:r>
            <a:r>
              <a:rPr lang="en-US" i="1" dirty="0"/>
              <a:t> </a:t>
            </a:r>
            <a:r>
              <a:rPr lang="en-US" i="1" dirty="0" err="1"/>
              <a:t>završnog</a:t>
            </a:r>
            <a:r>
              <a:rPr lang="en-US" i="1" dirty="0"/>
              <a:t> </a:t>
            </a:r>
            <a:r>
              <a:rPr lang="en-US" i="1" dirty="0" err="1"/>
              <a:t>ispita</a:t>
            </a:r>
            <a:r>
              <a:rPr lang="en-US" i="1" dirty="0"/>
              <a:t> </a:t>
            </a:r>
            <a:r>
              <a:rPr lang="en-US" i="1" dirty="0" err="1"/>
              <a:t>trebalo</a:t>
            </a:r>
            <a:r>
              <a:rPr lang="en-US" i="1" dirty="0"/>
              <a:t> da </a:t>
            </a:r>
            <a:r>
              <a:rPr lang="en-US" i="1" dirty="0" err="1"/>
              <a:t>postanu</a:t>
            </a:r>
            <a:r>
              <a:rPr lang="en-US" i="1" dirty="0"/>
              <a:t> </a:t>
            </a:r>
            <a:r>
              <a:rPr lang="en-US" i="1" dirty="0" err="1"/>
              <a:t>slični</a:t>
            </a:r>
            <a:r>
              <a:rPr lang="en-US" i="1" dirty="0"/>
              <a:t> </a:t>
            </a:r>
            <a:r>
              <a:rPr lang="en-US" i="1" dirty="0" err="1"/>
              <a:t>onome</a:t>
            </a:r>
            <a:r>
              <a:rPr lang="en-US" i="1" dirty="0"/>
              <a:t> </a:t>
            </a:r>
            <a:r>
              <a:rPr lang="en-US" i="1" dirty="0" err="1"/>
              <a:t>sa</a:t>
            </a:r>
            <a:r>
              <a:rPr lang="en-US" i="1" dirty="0"/>
              <a:t> </a:t>
            </a:r>
            <a:r>
              <a:rPr lang="en-US" i="1" dirty="0" err="1"/>
              <a:t>čime</a:t>
            </a:r>
            <a:r>
              <a:rPr lang="en-US" i="1" dirty="0"/>
              <a:t> se </a:t>
            </a:r>
            <a:r>
              <a:rPr lang="en-US" i="1" dirty="0" err="1"/>
              <a:t>naši</a:t>
            </a:r>
            <a:r>
              <a:rPr lang="en-US" i="1" dirty="0"/>
              <a:t> </a:t>
            </a:r>
            <a:r>
              <a:rPr lang="en-US" i="1" dirty="0" err="1"/>
              <a:t>učenici</a:t>
            </a:r>
            <a:r>
              <a:rPr lang="en-US" i="1" dirty="0"/>
              <a:t> </a:t>
            </a:r>
            <a:r>
              <a:rPr lang="en-US" i="1" dirty="0" err="1"/>
              <a:t>susreću</a:t>
            </a:r>
            <a:r>
              <a:rPr lang="en-US" i="1" dirty="0"/>
              <a:t> </a:t>
            </a:r>
            <a:r>
              <a:rPr lang="en-US" i="1" dirty="0" err="1"/>
              <a:t>na</a:t>
            </a:r>
            <a:r>
              <a:rPr lang="en-US" i="1" dirty="0"/>
              <a:t> PISA </a:t>
            </a:r>
            <a:r>
              <a:rPr lang="en-US" i="1" dirty="0" err="1"/>
              <a:t>testu</a:t>
            </a:r>
            <a:r>
              <a:rPr lang="en-US" i="1" dirty="0"/>
              <a:t>? Ili bi </a:t>
            </a:r>
            <a:r>
              <a:rPr lang="en-US" i="1" dirty="0" err="1"/>
              <a:t>trebalo</a:t>
            </a:r>
            <a:r>
              <a:rPr lang="en-US" i="1" dirty="0"/>
              <a:t> da </a:t>
            </a:r>
            <a:r>
              <a:rPr lang="en-US" i="1" dirty="0" err="1"/>
              <a:t>zadrže</a:t>
            </a:r>
            <a:r>
              <a:rPr lang="en-US" i="1" dirty="0"/>
              <a:t> </a:t>
            </a:r>
            <a:r>
              <a:rPr lang="en-US" i="1" dirty="0" err="1"/>
              <a:t>sadašnju</a:t>
            </a:r>
            <a:r>
              <a:rPr lang="en-US" i="1" dirty="0"/>
              <a:t> </a:t>
            </a:r>
            <a:r>
              <a:rPr lang="en-US" i="1" dirty="0" err="1"/>
              <a:t>logiku</a:t>
            </a:r>
            <a:r>
              <a:rPr lang="en-US" i="1" dirty="0"/>
              <a:t>?</a:t>
            </a:r>
            <a:endParaRPr lang="sr-Latn-RS" dirty="0"/>
          </a:p>
        </p:txBody>
      </p:sp>
      <p:cxnSp>
        <p:nvCxnSpPr>
          <p:cNvPr id="4" name="Straight Connector 3">
            <a:extLst>
              <a:ext uri="{FF2B5EF4-FFF2-40B4-BE49-F238E27FC236}">
                <a16:creationId xmlns:a16="http://schemas.microsoft.com/office/drawing/2014/main" id="{2376FA95-10B1-714D-9EB3-EA26B749B246}"/>
              </a:ext>
            </a:extLst>
          </p:cNvPr>
          <p:cNvCxnSpPr/>
          <p:nvPr/>
        </p:nvCxnSpPr>
        <p:spPr>
          <a:xfrm>
            <a:off x="838200" y="1462088"/>
            <a:ext cx="10515600" cy="0"/>
          </a:xfrm>
          <a:prstGeom prst="line">
            <a:avLst/>
          </a:prstGeom>
          <a:ln/>
        </p:spPr>
        <p:style>
          <a:lnRef idx="2">
            <a:schemeClr val="accent2"/>
          </a:lnRef>
          <a:fillRef idx="0">
            <a:schemeClr val="accent2"/>
          </a:fillRef>
          <a:effectRef idx="1">
            <a:schemeClr val="accent2"/>
          </a:effectRef>
          <a:fontRef idx="minor">
            <a:schemeClr val="tx1"/>
          </a:fontRef>
        </p:style>
      </p:cxnSp>
      <p:sp>
        <p:nvSpPr>
          <p:cNvPr id="7" name="Date Placeholder 6">
            <a:extLst>
              <a:ext uri="{FF2B5EF4-FFF2-40B4-BE49-F238E27FC236}">
                <a16:creationId xmlns:a16="http://schemas.microsoft.com/office/drawing/2014/main" id="{D5B319FB-20B7-C04C-B95D-5F5B439CB4AA}"/>
              </a:ext>
            </a:extLst>
          </p:cNvPr>
          <p:cNvSpPr>
            <a:spLocks noGrp="1"/>
          </p:cNvSpPr>
          <p:nvPr>
            <p:ph type="dt" sz="half" idx="10"/>
          </p:nvPr>
        </p:nvSpPr>
        <p:spPr/>
        <p:txBody>
          <a:bodyPr/>
          <a:lstStyle/>
          <a:p>
            <a:r>
              <a:rPr lang="en-US" dirty="0"/>
              <a:t>21. mart 2018.</a:t>
            </a:r>
            <a:endParaRPr lang="sr-Latn-RS" dirty="0"/>
          </a:p>
        </p:txBody>
      </p:sp>
      <p:sp>
        <p:nvSpPr>
          <p:cNvPr id="8" name="Footer Placeholder 7">
            <a:extLst>
              <a:ext uri="{FF2B5EF4-FFF2-40B4-BE49-F238E27FC236}">
                <a16:creationId xmlns:a16="http://schemas.microsoft.com/office/drawing/2014/main" id="{577AC0F3-50C2-AD4B-81F7-E3203042109D}"/>
              </a:ext>
            </a:extLst>
          </p:cNvPr>
          <p:cNvSpPr>
            <a:spLocks noGrp="1"/>
          </p:cNvSpPr>
          <p:nvPr>
            <p:ph type="ftr" sz="quarter" idx="11"/>
          </p:nvPr>
        </p:nvSpPr>
        <p:spPr/>
        <p:txBody>
          <a:bodyPr/>
          <a:lstStyle/>
          <a:p>
            <a:r>
              <a:rPr lang="sr-Latn-RS"/>
              <a:t>Dijalozi u obrazovanju</a:t>
            </a:r>
          </a:p>
        </p:txBody>
      </p:sp>
      <p:sp>
        <p:nvSpPr>
          <p:cNvPr id="9" name="Slide Number Placeholder 8">
            <a:extLst>
              <a:ext uri="{FF2B5EF4-FFF2-40B4-BE49-F238E27FC236}">
                <a16:creationId xmlns:a16="http://schemas.microsoft.com/office/drawing/2014/main" id="{930F25A9-2C6D-0140-9B6E-4F536068E101}"/>
              </a:ext>
            </a:extLst>
          </p:cNvPr>
          <p:cNvSpPr>
            <a:spLocks noGrp="1"/>
          </p:cNvSpPr>
          <p:nvPr>
            <p:ph type="sldNum" sz="quarter" idx="12"/>
          </p:nvPr>
        </p:nvSpPr>
        <p:spPr/>
        <p:txBody>
          <a:bodyPr/>
          <a:lstStyle/>
          <a:p>
            <a:fld id="{B0A7353E-4396-E54C-9C95-989D46165596}" type="slidenum">
              <a:rPr lang="sr-Latn-RS" smtClean="0"/>
              <a:t>7</a:t>
            </a:fld>
            <a:endParaRPr lang="sr-Latn-RS"/>
          </a:p>
        </p:txBody>
      </p:sp>
    </p:spTree>
    <p:extLst>
      <p:ext uri="{BB962C8B-B14F-4D97-AF65-F5344CB8AC3E}">
        <p14:creationId xmlns:p14="http://schemas.microsoft.com/office/powerpoint/2010/main" val="5912431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F9FA6-98F9-2441-B729-E461B474B0C7}"/>
              </a:ext>
            </a:extLst>
          </p:cNvPr>
          <p:cNvSpPr>
            <a:spLocks noGrp="1"/>
          </p:cNvSpPr>
          <p:nvPr>
            <p:ph type="title"/>
          </p:nvPr>
        </p:nvSpPr>
        <p:spPr/>
        <p:txBody>
          <a:bodyPr/>
          <a:lstStyle/>
          <a:p>
            <a:r>
              <a:rPr lang="sr-Latn-RS" dirty="0" err="1"/>
              <a:t>Results</a:t>
            </a:r>
            <a:r>
              <a:rPr lang="sr-Latn-RS" dirty="0"/>
              <a:t> – </a:t>
            </a:r>
            <a:r>
              <a:rPr lang="sr-Latn-RS" dirty="0" err="1"/>
              <a:t>concept</a:t>
            </a:r>
            <a:r>
              <a:rPr lang="sr-Latn-RS" dirty="0"/>
              <a:t> </a:t>
            </a:r>
            <a:r>
              <a:rPr lang="sr-Latn-RS" dirty="0" err="1"/>
              <a:t>of</a:t>
            </a:r>
            <a:r>
              <a:rPr lang="sr-Latn-RS" dirty="0"/>
              <a:t> </a:t>
            </a:r>
            <a:r>
              <a:rPr lang="sr-Latn-RS" dirty="0" err="1"/>
              <a:t>mathematical</a:t>
            </a:r>
            <a:r>
              <a:rPr lang="sr-Latn-RS" dirty="0"/>
              <a:t> </a:t>
            </a:r>
            <a:r>
              <a:rPr lang="sr-Latn-RS" dirty="0" err="1"/>
              <a:t>literacy</a:t>
            </a:r>
            <a:endParaRPr lang="sr-Latn-RS" dirty="0"/>
          </a:p>
        </p:txBody>
      </p:sp>
      <p:sp>
        <p:nvSpPr>
          <p:cNvPr id="3" name="Content Placeholder 2">
            <a:extLst>
              <a:ext uri="{FF2B5EF4-FFF2-40B4-BE49-F238E27FC236}">
                <a16:creationId xmlns:a16="http://schemas.microsoft.com/office/drawing/2014/main" id="{69B10C95-6737-FC4F-A1A9-388C62B2E591}"/>
              </a:ext>
            </a:extLst>
          </p:cNvPr>
          <p:cNvSpPr>
            <a:spLocks noGrp="1"/>
          </p:cNvSpPr>
          <p:nvPr>
            <p:ph idx="1"/>
          </p:nvPr>
        </p:nvSpPr>
        <p:spPr/>
        <p:txBody>
          <a:bodyPr>
            <a:normAutofit fontScale="85000" lnSpcReduction="20000"/>
          </a:bodyPr>
          <a:lstStyle/>
          <a:p>
            <a:r>
              <a:rPr lang="sr-Latn-RS" b="1" dirty="0" err="1"/>
              <a:t>Correct</a:t>
            </a:r>
            <a:r>
              <a:rPr lang="sr-Latn-RS" b="1" dirty="0"/>
              <a:t> </a:t>
            </a:r>
            <a:r>
              <a:rPr lang="sr-Latn-RS" b="1" dirty="0" err="1"/>
              <a:t>use</a:t>
            </a:r>
            <a:r>
              <a:rPr lang="sr-Latn-RS" b="1" dirty="0"/>
              <a:t> </a:t>
            </a:r>
            <a:r>
              <a:rPr lang="sr-Latn-RS" b="1" dirty="0" err="1"/>
              <a:t>of</a:t>
            </a:r>
            <a:r>
              <a:rPr lang="sr-Latn-RS" b="1" dirty="0"/>
              <a:t> </a:t>
            </a:r>
            <a:r>
              <a:rPr lang="sr-Latn-RS" b="1" dirty="0" err="1"/>
              <a:t>mathematical</a:t>
            </a:r>
            <a:r>
              <a:rPr lang="sr-Latn-RS" b="1" dirty="0"/>
              <a:t> </a:t>
            </a:r>
            <a:r>
              <a:rPr lang="sr-Latn-RS" b="1" dirty="0" err="1"/>
              <a:t>symbolism</a:t>
            </a:r>
            <a:r>
              <a:rPr lang="sr-Latn-RS" b="1" dirty="0"/>
              <a:t>;</a:t>
            </a:r>
            <a:r>
              <a:rPr lang="sr-Latn-RS" dirty="0"/>
              <a:t>(4)</a:t>
            </a:r>
          </a:p>
          <a:p>
            <a:pPr lvl="1"/>
            <a:r>
              <a:rPr lang="sr-Latn-RS" dirty="0"/>
              <a:t>„to znači da učenik pravilno i korektno koristi matematičke simbole i izraze i razume njihovo značenje.... Trebalo bi da bude sadržana u matematičkom znanju͞“</a:t>
            </a:r>
          </a:p>
          <a:p>
            <a:r>
              <a:rPr lang="sr-Latn-RS" b="1" dirty="0" err="1"/>
              <a:t>Knowledge</a:t>
            </a:r>
            <a:r>
              <a:rPr lang="sr-Latn-RS" b="1" dirty="0"/>
              <a:t> </a:t>
            </a:r>
            <a:r>
              <a:rPr lang="sr-Latn-RS" b="1" dirty="0" err="1"/>
              <a:t>about</a:t>
            </a:r>
            <a:r>
              <a:rPr lang="sr-Latn-RS" b="1" dirty="0"/>
              <a:t> </a:t>
            </a:r>
            <a:r>
              <a:rPr lang="sr-Latn-RS" b="1" dirty="0" err="1"/>
              <a:t>basic</a:t>
            </a:r>
            <a:r>
              <a:rPr lang="sr-Latn-RS" b="1" dirty="0"/>
              <a:t> </a:t>
            </a:r>
            <a:r>
              <a:rPr lang="sr-Latn-RS" b="1" dirty="0" err="1"/>
              <a:t>mathematical</a:t>
            </a:r>
            <a:r>
              <a:rPr lang="sr-Latn-RS" b="1" dirty="0"/>
              <a:t> </a:t>
            </a:r>
            <a:r>
              <a:rPr lang="sr-Latn-RS" b="1" dirty="0" err="1"/>
              <a:t>concepts</a:t>
            </a:r>
            <a:r>
              <a:rPr lang="sr-Latn-RS" b="1" dirty="0"/>
              <a:t> (</a:t>
            </a:r>
            <a:r>
              <a:rPr lang="sr-Latn-RS" b="1" dirty="0" err="1"/>
              <a:t>main</a:t>
            </a:r>
            <a:r>
              <a:rPr lang="sr-Latn-RS" b="1" dirty="0"/>
              <a:t> </a:t>
            </a:r>
            <a:r>
              <a:rPr lang="sr-Latn-RS" b="1" dirty="0" err="1"/>
              <a:t>formulas</a:t>
            </a:r>
            <a:r>
              <a:rPr lang="sr-Latn-RS" b="1" dirty="0"/>
              <a:t>, </a:t>
            </a:r>
            <a:r>
              <a:rPr lang="sr-Latn-RS" b="1" dirty="0" err="1"/>
              <a:t>operations</a:t>
            </a:r>
            <a:r>
              <a:rPr lang="sr-Latn-RS" b="1" dirty="0"/>
              <a:t>, </a:t>
            </a:r>
            <a:r>
              <a:rPr lang="sr-Latn-RS" b="1" dirty="0" err="1"/>
              <a:t>geometry</a:t>
            </a:r>
            <a:r>
              <a:rPr lang="sr-Latn-RS" b="1" dirty="0"/>
              <a:t> </a:t>
            </a:r>
            <a:r>
              <a:rPr lang="sr-Latn-RS" b="1" dirty="0" err="1"/>
              <a:t>objects</a:t>
            </a:r>
            <a:r>
              <a:rPr lang="sr-Latn-RS" b="1" dirty="0"/>
              <a:t>, </a:t>
            </a:r>
            <a:r>
              <a:rPr lang="sr-Latn-RS" b="1" dirty="0" err="1"/>
              <a:t>etc</a:t>
            </a:r>
            <a:r>
              <a:rPr lang="sr-Latn-RS" b="1" dirty="0"/>
              <a:t>.) </a:t>
            </a:r>
            <a:r>
              <a:rPr lang="sr-Latn-RS" dirty="0"/>
              <a:t>(8)</a:t>
            </a:r>
          </a:p>
          <a:p>
            <a:pPr lvl="1"/>
            <a:r>
              <a:rPr lang="sr-Latn-RS" dirty="0"/>
              <a:t>„Znači poznavati osnovne matematičke pojmove (šta je kupa, duž, tačka, prava). To je informisanost, znanje o tim pojmovima“</a:t>
            </a:r>
          </a:p>
          <a:p>
            <a:r>
              <a:rPr lang="sr-Latn-RS" b="1" dirty="0" err="1"/>
              <a:t>Use</a:t>
            </a:r>
            <a:r>
              <a:rPr lang="sr-Latn-RS" b="1" dirty="0"/>
              <a:t> </a:t>
            </a:r>
            <a:r>
              <a:rPr lang="sr-Latn-RS" b="1" dirty="0" err="1"/>
              <a:t>of</a:t>
            </a:r>
            <a:r>
              <a:rPr lang="sr-Latn-RS" b="1" dirty="0"/>
              <a:t> </a:t>
            </a:r>
            <a:r>
              <a:rPr lang="sr-Latn-RS" b="1" dirty="0" err="1"/>
              <a:t>mathematics</a:t>
            </a:r>
            <a:r>
              <a:rPr lang="sr-Latn-RS" b="1" dirty="0"/>
              <a:t> in </a:t>
            </a:r>
            <a:r>
              <a:rPr lang="sr-Latn-RS" b="1" dirty="0" err="1"/>
              <a:t>everyday</a:t>
            </a:r>
            <a:r>
              <a:rPr lang="sr-Latn-RS" b="1" dirty="0"/>
              <a:t> </a:t>
            </a:r>
            <a:r>
              <a:rPr lang="sr-Latn-RS" b="1" dirty="0" err="1"/>
              <a:t>situations</a:t>
            </a:r>
            <a:r>
              <a:rPr lang="sr-Latn-RS" b="1" dirty="0"/>
              <a:t> (</a:t>
            </a:r>
            <a:r>
              <a:rPr lang="sr-Latn-RS" b="1" dirty="0" err="1"/>
              <a:t>like</a:t>
            </a:r>
            <a:r>
              <a:rPr lang="sr-Latn-RS" b="1" dirty="0"/>
              <a:t> </a:t>
            </a:r>
            <a:r>
              <a:rPr lang="sr-Latn-RS" b="1" dirty="0" err="1"/>
              <a:t>shops</a:t>
            </a:r>
            <a:r>
              <a:rPr lang="sr-Latn-RS" b="1" dirty="0"/>
              <a:t> </a:t>
            </a:r>
            <a:r>
              <a:rPr lang="sr-Latn-RS" b="1" dirty="0" err="1"/>
              <a:t>or</a:t>
            </a:r>
            <a:r>
              <a:rPr lang="sr-Latn-RS" b="1" dirty="0"/>
              <a:t> market)</a:t>
            </a:r>
            <a:r>
              <a:rPr lang="sr-Latn-RS" dirty="0"/>
              <a:t> (6)</a:t>
            </a:r>
          </a:p>
          <a:p>
            <a:pPr lvl="1"/>
            <a:r>
              <a:rPr lang="sr-Latn-RS" dirty="0"/>
              <a:t>„To je sposobnost da možeš da rešiš najlakše probleme i snađeš se u problemskim i svakodnevnim životnim situacijama (procenti, račun...)“</a:t>
            </a:r>
          </a:p>
          <a:p>
            <a:r>
              <a:rPr lang="sr-Latn-RS" b="1" dirty="0" err="1"/>
              <a:t>Assimilation</a:t>
            </a:r>
            <a:r>
              <a:rPr lang="sr-Latn-RS" b="1" dirty="0"/>
              <a:t> </a:t>
            </a:r>
            <a:r>
              <a:rPr lang="sr-Latn-RS" b="1" dirty="0" err="1"/>
              <a:t>of</a:t>
            </a:r>
            <a:r>
              <a:rPr lang="sr-Latn-RS" b="1" dirty="0"/>
              <a:t> </a:t>
            </a:r>
            <a:r>
              <a:rPr lang="sr-Latn-RS" b="1" dirty="0" err="1"/>
              <a:t>specific</a:t>
            </a:r>
            <a:r>
              <a:rPr lang="sr-Latn-RS" b="1" dirty="0"/>
              <a:t> </a:t>
            </a:r>
            <a:r>
              <a:rPr lang="sr-Latn-RS" b="1" dirty="0" err="1"/>
              <a:t>way</a:t>
            </a:r>
            <a:r>
              <a:rPr lang="sr-Latn-RS" b="1" dirty="0"/>
              <a:t> </a:t>
            </a:r>
            <a:r>
              <a:rPr lang="sr-Latn-RS" b="1" dirty="0" err="1"/>
              <a:t>of</a:t>
            </a:r>
            <a:r>
              <a:rPr lang="sr-Latn-RS" b="1" dirty="0"/>
              <a:t> </a:t>
            </a:r>
            <a:r>
              <a:rPr lang="sr-Latn-RS" b="1" dirty="0" err="1"/>
              <a:t>thinking</a:t>
            </a:r>
            <a:r>
              <a:rPr lang="sr-Latn-RS" b="1" dirty="0"/>
              <a:t> </a:t>
            </a:r>
            <a:r>
              <a:rPr lang="sr-Latn-RS" dirty="0"/>
              <a:t>(5, 3 </a:t>
            </a:r>
            <a:r>
              <a:rPr lang="sr-Latn-RS" dirty="0" err="1"/>
              <a:t>university</a:t>
            </a:r>
            <a:r>
              <a:rPr lang="sr-Latn-RS" dirty="0"/>
              <a:t> </a:t>
            </a:r>
            <a:r>
              <a:rPr lang="sr-Latn-RS" dirty="0" err="1"/>
              <a:t>teachers</a:t>
            </a:r>
            <a:r>
              <a:rPr lang="sr-Latn-RS" dirty="0"/>
              <a:t>)</a:t>
            </a:r>
            <a:endParaRPr lang="en-US" dirty="0"/>
          </a:p>
          <a:p>
            <a:pPr lvl="1"/>
            <a:r>
              <a:rPr lang="sr-Latn-RS" dirty="0"/>
              <a:t>„Pod pismenošću smatram matematički i analitički način razmišljanja i rešavanja problema. Ona podrazumeva sposobnost korišćenja matematičkih znanja u praksi nekoj, u nekoj ličnoj sferi, podrazumeva da se neke stvari poznaju i van konteksta rešavanja zadataka, kao i primenu matematičkog rezona, logičkog zaključivanja“</a:t>
            </a:r>
          </a:p>
          <a:p>
            <a:endParaRPr lang="sr-Latn-RS" dirty="0"/>
          </a:p>
        </p:txBody>
      </p:sp>
      <p:cxnSp>
        <p:nvCxnSpPr>
          <p:cNvPr id="4" name="Straight Connector 3">
            <a:extLst>
              <a:ext uri="{FF2B5EF4-FFF2-40B4-BE49-F238E27FC236}">
                <a16:creationId xmlns:a16="http://schemas.microsoft.com/office/drawing/2014/main" id="{D2D79024-AA1B-C540-B316-39590AE70EAD}"/>
              </a:ext>
            </a:extLst>
          </p:cNvPr>
          <p:cNvCxnSpPr/>
          <p:nvPr/>
        </p:nvCxnSpPr>
        <p:spPr>
          <a:xfrm>
            <a:off x="838200" y="1462088"/>
            <a:ext cx="10515600" cy="0"/>
          </a:xfrm>
          <a:prstGeom prst="line">
            <a:avLst/>
          </a:prstGeom>
          <a:ln/>
        </p:spPr>
        <p:style>
          <a:lnRef idx="2">
            <a:schemeClr val="accent2"/>
          </a:lnRef>
          <a:fillRef idx="0">
            <a:schemeClr val="accent2"/>
          </a:fillRef>
          <a:effectRef idx="1">
            <a:schemeClr val="accent2"/>
          </a:effectRef>
          <a:fontRef idx="minor">
            <a:schemeClr val="tx1"/>
          </a:fontRef>
        </p:style>
      </p:cxnSp>
      <p:sp>
        <p:nvSpPr>
          <p:cNvPr id="7" name="Date Placeholder 6">
            <a:extLst>
              <a:ext uri="{FF2B5EF4-FFF2-40B4-BE49-F238E27FC236}">
                <a16:creationId xmlns:a16="http://schemas.microsoft.com/office/drawing/2014/main" id="{4C3D2EAD-A0A7-8E41-9793-B32DFC24DDE5}"/>
              </a:ext>
            </a:extLst>
          </p:cNvPr>
          <p:cNvSpPr>
            <a:spLocks noGrp="1"/>
          </p:cNvSpPr>
          <p:nvPr>
            <p:ph type="dt" sz="half" idx="10"/>
          </p:nvPr>
        </p:nvSpPr>
        <p:spPr/>
        <p:txBody>
          <a:bodyPr/>
          <a:lstStyle/>
          <a:p>
            <a:r>
              <a:rPr lang="en-US" dirty="0"/>
              <a:t>21. mart 2018.</a:t>
            </a:r>
            <a:endParaRPr lang="sr-Latn-RS" dirty="0"/>
          </a:p>
        </p:txBody>
      </p:sp>
      <p:sp>
        <p:nvSpPr>
          <p:cNvPr id="8" name="Footer Placeholder 7">
            <a:extLst>
              <a:ext uri="{FF2B5EF4-FFF2-40B4-BE49-F238E27FC236}">
                <a16:creationId xmlns:a16="http://schemas.microsoft.com/office/drawing/2014/main" id="{02F1EDFF-20A5-6E43-BA82-17A5BECDD9BA}"/>
              </a:ext>
            </a:extLst>
          </p:cNvPr>
          <p:cNvSpPr>
            <a:spLocks noGrp="1"/>
          </p:cNvSpPr>
          <p:nvPr>
            <p:ph type="ftr" sz="quarter" idx="11"/>
          </p:nvPr>
        </p:nvSpPr>
        <p:spPr/>
        <p:txBody>
          <a:bodyPr/>
          <a:lstStyle/>
          <a:p>
            <a:r>
              <a:rPr lang="sr-Latn-RS"/>
              <a:t>Dijalozi u obrazovanju</a:t>
            </a:r>
          </a:p>
        </p:txBody>
      </p:sp>
      <p:sp>
        <p:nvSpPr>
          <p:cNvPr id="9" name="Slide Number Placeholder 8">
            <a:extLst>
              <a:ext uri="{FF2B5EF4-FFF2-40B4-BE49-F238E27FC236}">
                <a16:creationId xmlns:a16="http://schemas.microsoft.com/office/drawing/2014/main" id="{D665AEBE-D486-5F4C-A473-7F44F24D16EB}"/>
              </a:ext>
            </a:extLst>
          </p:cNvPr>
          <p:cNvSpPr>
            <a:spLocks noGrp="1"/>
          </p:cNvSpPr>
          <p:nvPr>
            <p:ph type="sldNum" sz="quarter" idx="12"/>
          </p:nvPr>
        </p:nvSpPr>
        <p:spPr/>
        <p:txBody>
          <a:bodyPr/>
          <a:lstStyle/>
          <a:p>
            <a:fld id="{B0A7353E-4396-E54C-9C95-989D46165596}" type="slidenum">
              <a:rPr lang="sr-Latn-RS" smtClean="0"/>
              <a:t>8</a:t>
            </a:fld>
            <a:endParaRPr lang="sr-Latn-RS"/>
          </a:p>
        </p:txBody>
      </p:sp>
    </p:spTree>
    <p:extLst>
      <p:ext uri="{BB962C8B-B14F-4D97-AF65-F5344CB8AC3E}">
        <p14:creationId xmlns:p14="http://schemas.microsoft.com/office/powerpoint/2010/main" val="24856605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F9FA6-98F9-2441-B729-E461B474B0C7}"/>
              </a:ext>
            </a:extLst>
          </p:cNvPr>
          <p:cNvSpPr>
            <a:spLocks noGrp="1"/>
          </p:cNvSpPr>
          <p:nvPr>
            <p:ph type="title"/>
          </p:nvPr>
        </p:nvSpPr>
        <p:spPr/>
        <p:txBody>
          <a:bodyPr/>
          <a:lstStyle/>
          <a:p>
            <a:r>
              <a:rPr lang="sr-Latn-RS" dirty="0" err="1"/>
              <a:t>Results</a:t>
            </a:r>
            <a:r>
              <a:rPr lang="sr-Latn-RS" dirty="0"/>
              <a:t> – </a:t>
            </a:r>
            <a:r>
              <a:rPr lang="sr-Latn-RS" dirty="0" err="1"/>
              <a:t>concept</a:t>
            </a:r>
            <a:r>
              <a:rPr lang="sr-Latn-RS" dirty="0"/>
              <a:t> </a:t>
            </a:r>
            <a:r>
              <a:rPr lang="sr-Latn-RS" dirty="0" err="1"/>
              <a:t>of</a:t>
            </a:r>
            <a:r>
              <a:rPr lang="sr-Latn-RS" dirty="0"/>
              <a:t> </a:t>
            </a:r>
            <a:r>
              <a:rPr lang="sr-Latn-RS" dirty="0" err="1"/>
              <a:t>mathematical</a:t>
            </a:r>
            <a:r>
              <a:rPr lang="sr-Latn-RS" dirty="0"/>
              <a:t> </a:t>
            </a:r>
            <a:r>
              <a:rPr lang="sr-Latn-RS" dirty="0" err="1"/>
              <a:t>literacy</a:t>
            </a:r>
            <a:r>
              <a:rPr lang="sr-Latn-RS" dirty="0"/>
              <a:t> (2)</a:t>
            </a:r>
          </a:p>
        </p:txBody>
      </p:sp>
      <p:sp>
        <p:nvSpPr>
          <p:cNvPr id="3" name="Content Placeholder 2">
            <a:extLst>
              <a:ext uri="{FF2B5EF4-FFF2-40B4-BE49-F238E27FC236}">
                <a16:creationId xmlns:a16="http://schemas.microsoft.com/office/drawing/2014/main" id="{69B10C95-6737-FC4F-A1A9-388C62B2E591}"/>
              </a:ext>
            </a:extLst>
          </p:cNvPr>
          <p:cNvSpPr>
            <a:spLocks noGrp="1"/>
          </p:cNvSpPr>
          <p:nvPr>
            <p:ph idx="1"/>
          </p:nvPr>
        </p:nvSpPr>
        <p:spPr/>
        <p:txBody>
          <a:bodyPr>
            <a:normAutofit/>
          </a:bodyPr>
          <a:lstStyle/>
          <a:p>
            <a:r>
              <a:rPr lang="sr-Latn-RS" dirty="0"/>
              <a:t>8 </a:t>
            </a:r>
            <a:r>
              <a:rPr lang="sr-Latn-RS" dirty="0" err="1"/>
              <a:t>teachers</a:t>
            </a:r>
            <a:r>
              <a:rPr lang="sr-Latn-RS" dirty="0"/>
              <a:t> </a:t>
            </a:r>
            <a:r>
              <a:rPr lang="sr-Latn-RS" dirty="0" err="1"/>
              <a:t>highlight</a:t>
            </a:r>
            <a:r>
              <a:rPr lang="sr-Latn-RS" dirty="0"/>
              <a:t> one </a:t>
            </a:r>
            <a:r>
              <a:rPr lang="sr-Latn-RS" dirty="0" err="1"/>
              <a:t>conception</a:t>
            </a:r>
            <a:r>
              <a:rPr lang="sr-Latn-RS" dirty="0"/>
              <a:t> </a:t>
            </a:r>
            <a:r>
              <a:rPr lang="sr-Latn-RS" dirty="0" err="1"/>
              <a:t>of</a:t>
            </a:r>
            <a:r>
              <a:rPr lang="sr-Latn-RS" dirty="0"/>
              <a:t> </a:t>
            </a:r>
            <a:r>
              <a:rPr lang="sr-Latn-RS" dirty="0" err="1"/>
              <a:t>mathematical</a:t>
            </a:r>
            <a:r>
              <a:rPr lang="sr-Latn-RS" dirty="0"/>
              <a:t> </a:t>
            </a:r>
            <a:r>
              <a:rPr lang="sr-Latn-RS" dirty="0" err="1"/>
              <a:t>literacy</a:t>
            </a:r>
            <a:r>
              <a:rPr lang="sr-Latn-RS" dirty="0"/>
              <a:t> as </a:t>
            </a:r>
            <a:r>
              <a:rPr lang="sr-Latn-RS" dirty="0" err="1"/>
              <a:t>dominant</a:t>
            </a:r>
            <a:r>
              <a:rPr lang="sr-Latn-RS" dirty="0"/>
              <a:t>:</a:t>
            </a:r>
          </a:p>
          <a:p>
            <a:pPr lvl="1"/>
            <a:r>
              <a:rPr lang="sr-Latn-RS" dirty="0" err="1"/>
              <a:t>Usage</a:t>
            </a:r>
            <a:r>
              <a:rPr lang="sr-Latn-RS" dirty="0"/>
              <a:t> </a:t>
            </a:r>
            <a:r>
              <a:rPr lang="sr-Latn-RS" dirty="0" err="1"/>
              <a:t>of</a:t>
            </a:r>
            <a:r>
              <a:rPr lang="sr-Latn-RS" dirty="0"/>
              <a:t> </a:t>
            </a:r>
            <a:r>
              <a:rPr lang="sr-Latn-RS" dirty="0" err="1"/>
              <a:t>symbolism</a:t>
            </a:r>
            <a:r>
              <a:rPr lang="sr-Latn-RS" dirty="0"/>
              <a:t> (2)</a:t>
            </a:r>
          </a:p>
          <a:p>
            <a:pPr lvl="1"/>
            <a:r>
              <a:rPr lang="sr-Latn-RS" dirty="0" err="1"/>
              <a:t>Knowledge</a:t>
            </a:r>
            <a:r>
              <a:rPr lang="sr-Latn-RS" dirty="0"/>
              <a:t> </a:t>
            </a:r>
            <a:r>
              <a:rPr lang="sr-Latn-RS" dirty="0" err="1"/>
              <a:t>about</a:t>
            </a:r>
            <a:r>
              <a:rPr lang="sr-Latn-RS" dirty="0"/>
              <a:t> </a:t>
            </a:r>
            <a:r>
              <a:rPr lang="sr-Latn-RS" dirty="0" err="1"/>
              <a:t>basic</a:t>
            </a:r>
            <a:r>
              <a:rPr lang="sr-Latn-RS" dirty="0"/>
              <a:t> </a:t>
            </a:r>
            <a:r>
              <a:rPr lang="sr-Latn-RS" dirty="0" err="1"/>
              <a:t>mathematical</a:t>
            </a:r>
            <a:r>
              <a:rPr lang="sr-Latn-RS" dirty="0"/>
              <a:t> </a:t>
            </a:r>
            <a:r>
              <a:rPr lang="sr-Latn-RS" dirty="0" err="1"/>
              <a:t>concepts</a:t>
            </a:r>
            <a:r>
              <a:rPr lang="sr-Latn-RS" dirty="0"/>
              <a:t>(3)</a:t>
            </a:r>
          </a:p>
          <a:p>
            <a:pPr lvl="1"/>
            <a:r>
              <a:rPr lang="sr-Latn-RS" dirty="0" err="1"/>
              <a:t>Aplication</a:t>
            </a:r>
            <a:r>
              <a:rPr lang="sr-Latn-RS" dirty="0"/>
              <a:t> in </a:t>
            </a:r>
            <a:r>
              <a:rPr lang="sr-Latn-RS" dirty="0" err="1"/>
              <a:t>everyday</a:t>
            </a:r>
            <a:r>
              <a:rPr lang="sr-Latn-RS" dirty="0"/>
              <a:t> </a:t>
            </a:r>
            <a:r>
              <a:rPr lang="sr-Latn-RS" dirty="0" err="1"/>
              <a:t>situations</a:t>
            </a:r>
            <a:r>
              <a:rPr lang="sr-Latn-RS" dirty="0"/>
              <a:t> (1)</a:t>
            </a:r>
          </a:p>
          <a:p>
            <a:pPr lvl="1"/>
            <a:r>
              <a:rPr lang="sr-Latn-RS" dirty="0" err="1"/>
              <a:t>Specific</a:t>
            </a:r>
            <a:r>
              <a:rPr lang="sr-Latn-RS" dirty="0"/>
              <a:t> </a:t>
            </a:r>
            <a:r>
              <a:rPr lang="sr-Latn-RS" dirty="0" err="1"/>
              <a:t>form</a:t>
            </a:r>
            <a:r>
              <a:rPr lang="sr-Latn-RS" dirty="0"/>
              <a:t> </a:t>
            </a:r>
            <a:r>
              <a:rPr lang="sr-Latn-RS" dirty="0" err="1"/>
              <a:t>of</a:t>
            </a:r>
            <a:r>
              <a:rPr lang="sr-Latn-RS" dirty="0"/>
              <a:t> </a:t>
            </a:r>
            <a:r>
              <a:rPr lang="sr-Latn-RS" dirty="0" err="1"/>
              <a:t>thinking</a:t>
            </a:r>
            <a:r>
              <a:rPr lang="sr-Latn-RS" dirty="0"/>
              <a:t> (2)</a:t>
            </a:r>
          </a:p>
          <a:p>
            <a:r>
              <a:rPr lang="sr-Latn-RS" dirty="0" err="1"/>
              <a:t>Achieving</a:t>
            </a:r>
            <a:r>
              <a:rPr lang="sr-Latn-RS" dirty="0"/>
              <a:t> </a:t>
            </a:r>
            <a:r>
              <a:rPr lang="sr-Latn-RS" dirty="0" err="1"/>
              <a:t>mathematical</a:t>
            </a:r>
            <a:r>
              <a:rPr lang="sr-Latn-RS" dirty="0"/>
              <a:t> </a:t>
            </a:r>
            <a:r>
              <a:rPr lang="sr-Latn-RS" dirty="0" err="1"/>
              <a:t>literacy</a:t>
            </a:r>
            <a:r>
              <a:rPr lang="sr-Latn-RS" dirty="0"/>
              <a:t>?</a:t>
            </a:r>
          </a:p>
          <a:p>
            <a:pPr lvl="1"/>
            <a:r>
              <a:rPr lang="sr-Latn-RS" dirty="0" err="1"/>
              <a:t>Lifelong</a:t>
            </a:r>
            <a:r>
              <a:rPr lang="sr-Latn-RS" dirty="0"/>
              <a:t> </a:t>
            </a:r>
            <a:r>
              <a:rPr lang="sr-Latn-RS" dirty="0" err="1"/>
              <a:t>learning</a:t>
            </a:r>
            <a:r>
              <a:rPr lang="sr-Latn-RS" dirty="0"/>
              <a:t>(7)</a:t>
            </a:r>
          </a:p>
          <a:p>
            <a:pPr lvl="1"/>
            <a:r>
              <a:rPr lang="sr-Latn-RS" dirty="0" err="1"/>
              <a:t>Level</a:t>
            </a:r>
            <a:r>
              <a:rPr lang="sr-Latn-RS" dirty="0"/>
              <a:t> </a:t>
            </a:r>
            <a:r>
              <a:rPr lang="sr-Latn-RS" dirty="0" err="1"/>
              <a:t>of</a:t>
            </a:r>
            <a:r>
              <a:rPr lang="sr-Latn-RS" dirty="0"/>
              <a:t> </a:t>
            </a:r>
            <a:r>
              <a:rPr lang="sr-Latn-RS" dirty="0" err="1"/>
              <a:t>literacy</a:t>
            </a:r>
            <a:r>
              <a:rPr lang="sr-Latn-RS" dirty="0"/>
              <a:t> </a:t>
            </a:r>
            <a:r>
              <a:rPr lang="sr-Latn-RS" dirty="0" err="1"/>
              <a:t>depends</a:t>
            </a:r>
            <a:r>
              <a:rPr lang="sr-Latn-RS" dirty="0"/>
              <a:t> on </a:t>
            </a:r>
            <a:r>
              <a:rPr lang="sr-Latn-RS" dirty="0" err="1"/>
              <a:t>educational</a:t>
            </a:r>
            <a:r>
              <a:rPr lang="sr-Latn-RS" dirty="0"/>
              <a:t> </a:t>
            </a:r>
            <a:r>
              <a:rPr lang="sr-Latn-RS" dirty="0" err="1"/>
              <a:t>level</a:t>
            </a:r>
            <a:endParaRPr lang="sr-Latn-RS" dirty="0"/>
          </a:p>
        </p:txBody>
      </p:sp>
      <p:cxnSp>
        <p:nvCxnSpPr>
          <p:cNvPr id="4" name="Straight Connector 3">
            <a:extLst>
              <a:ext uri="{FF2B5EF4-FFF2-40B4-BE49-F238E27FC236}">
                <a16:creationId xmlns:a16="http://schemas.microsoft.com/office/drawing/2014/main" id="{D2D79024-AA1B-C540-B316-39590AE70EAD}"/>
              </a:ext>
            </a:extLst>
          </p:cNvPr>
          <p:cNvCxnSpPr/>
          <p:nvPr/>
        </p:nvCxnSpPr>
        <p:spPr>
          <a:xfrm>
            <a:off x="838200" y="1462088"/>
            <a:ext cx="10515600" cy="0"/>
          </a:xfrm>
          <a:prstGeom prst="line">
            <a:avLst/>
          </a:prstGeom>
          <a:ln/>
        </p:spPr>
        <p:style>
          <a:lnRef idx="2">
            <a:schemeClr val="accent2"/>
          </a:lnRef>
          <a:fillRef idx="0">
            <a:schemeClr val="accent2"/>
          </a:fillRef>
          <a:effectRef idx="1">
            <a:schemeClr val="accent2"/>
          </a:effectRef>
          <a:fontRef idx="minor">
            <a:schemeClr val="tx1"/>
          </a:fontRef>
        </p:style>
      </p:cxnSp>
      <p:sp>
        <p:nvSpPr>
          <p:cNvPr id="7" name="Date Placeholder 6">
            <a:extLst>
              <a:ext uri="{FF2B5EF4-FFF2-40B4-BE49-F238E27FC236}">
                <a16:creationId xmlns:a16="http://schemas.microsoft.com/office/drawing/2014/main" id="{4C3D2EAD-A0A7-8E41-9793-B32DFC24DDE5}"/>
              </a:ext>
            </a:extLst>
          </p:cNvPr>
          <p:cNvSpPr>
            <a:spLocks noGrp="1"/>
          </p:cNvSpPr>
          <p:nvPr>
            <p:ph type="dt" sz="half" idx="10"/>
          </p:nvPr>
        </p:nvSpPr>
        <p:spPr/>
        <p:txBody>
          <a:bodyPr/>
          <a:lstStyle/>
          <a:p>
            <a:r>
              <a:rPr lang="en-US" dirty="0"/>
              <a:t>21. mart 2018.</a:t>
            </a:r>
            <a:endParaRPr lang="sr-Latn-RS" dirty="0"/>
          </a:p>
        </p:txBody>
      </p:sp>
      <p:sp>
        <p:nvSpPr>
          <p:cNvPr id="8" name="Footer Placeholder 7">
            <a:extLst>
              <a:ext uri="{FF2B5EF4-FFF2-40B4-BE49-F238E27FC236}">
                <a16:creationId xmlns:a16="http://schemas.microsoft.com/office/drawing/2014/main" id="{02F1EDFF-20A5-6E43-BA82-17A5BECDD9BA}"/>
              </a:ext>
            </a:extLst>
          </p:cNvPr>
          <p:cNvSpPr>
            <a:spLocks noGrp="1"/>
          </p:cNvSpPr>
          <p:nvPr>
            <p:ph type="ftr" sz="quarter" idx="11"/>
          </p:nvPr>
        </p:nvSpPr>
        <p:spPr/>
        <p:txBody>
          <a:bodyPr/>
          <a:lstStyle/>
          <a:p>
            <a:r>
              <a:rPr lang="sr-Latn-RS"/>
              <a:t>Dijalozi u obrazovanju</a:t>
            </a:r>
          </a:p>
        </p:txBody>
      </p:sp>
      <p:sp>
        <p:nvSpPr>
          <p:cNvPr id="9" name="Slide Number Placeholder 8">
            <a:extLst>
              <a:ext uri="{FF2B5EF4-FFF2-40B4-BE49-F238E27FC236}">
                <a16:creationId xmlns:a16="http://schemas.microsoft.com/office/drawing/2014/main" id="{D665AEBE-D486-5F4C-A473-7F44F24D16EB}"/>
              </a:ext>
            </a:extLst>
          </p:cNvPr>
          <p:cNvSpPr>
            <a:spLocks noGrp="1"/>
          </p:cNvSpPr>
          <p:nvPr>
            <p:ph type="sldNum" sz="quarter" idx="12"/>
          </p:nvPr>
        </p:nvSpPr>
        <p:spPr/>
        <p:txBody>
          <a:bodyPr/>
          <a:lstStyle/>
          <a:p>
            <a:fld id="{B0A7353E-4396-E54C-9C95-989D46165596}" type="slidenum">
              <a:rPr lang="sr-Latn-RS" smtClean="0"/>
              <a:t>9</a:t>
            </a:fld>
            <a:endParaRPr lang="sr-Latn-RS"/>
          </a:p>
        </p:txBody>
      </p:sp>
    </p:spTree>
    <p:extLst>
      <p:ext uri="{BB962C8B-B14F-4D97-AF65-F5344CB8AC3E}">
        <p14:creationId xmlns:p14="http://schemas.microsoft.com/office/powerpoint/2010/main" val="20352811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942</TotalTime>
  <Words>1797</Words>
  <Application>Microsoft Office PowerPoint</Application>
  <PresentationFormat>Widescreen</PresentationFormat>
  <Paragraphs>166</Paragraphs>
  <Slides>15</Slides>
  <Notes>3</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0</vt:i4>
      </vt:variant>
      <vt:variant>
        <vt:lpstr>Slide Titles</vt:lpstr>
      </vt:variant>
      <vt:variant>
        <vt:i4>15</vt:i4>
      </vt:variant>
    </vt:vector>
  </HeadingPairs>
  <TitlesOfParts>
    <vt:vector size="21" baseType="lpstr">
      <vt:lpstr>Arial</vt:lpstr>
      <vt:lpstr>Calibri</vt:lpstr>
      <vt:lpstr>Calibri Light</vt:lpstr>
      <vt:lpstr>Times</vt:lpstr>
      <vt:lpstr>Times New Roman</vt:lpstr>
      <vt:lpstr>Office Theme</vt:lpstr>
      <vt:lpstr>Nastavničke koncepcije matematičke pismenosti i ocenjivanja matematičkog znanja Teachers’ conceptions of math literacy and assessment of mathematical knowledge</vt:lpstr>
      <vt:lpstr>PISA 2012 – Math literacy (Pavlović Babić &amp; Baucal, 2013)</vt:lpstr>
      <vt:lpstr>Concept of Matematical literacy</vt:lpstr>
      <vt:lpstr>Primary school final exam (Pravilnik o programu završnog ispita u osnovnom obrazovanju i vaspitanju ("Sl. glasnik RS - Prosvetni glasnik", br. 1/2011, 1/2012, 1/2014, 12/2014 i 2/2018)</vt:lpstr>
      <vt:lpstr>Reserch problem</vt:lpstr>
      <vt:lpstr>Reserch method – sample</vt:lpstr>
      <vt:lpstr>Reserch method – structure of interview</vt:lpstr>
      <vt:lpstr>Results – concept of mathematical literacy</vt:lpstr>
      <vt:lpstr>Results – concept of mathematical literacy (2)</vt:lpstr>
      <vt:lpstr>Results – altitudes towards assessment</vt:lpstr>
      <vt:lpstr>Selection of tasks (1) - geometry, measurement </vt:lpstr>
      <vt:lpstr>Selection of tasks (2) – data processing</vt:lpstr>
      <vt:lpstr>Selection of tasks (3) - functions </vt:lpstr>
      <vt:lpstr>View on differences between PISA’s and final exam’s task</vt:lpstr>
      <vt:lpstr>Concluding Remarks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Nastavničke koncepcije matematičke pismenosti i ocenjivanja matematičkog znanja</dc:title>
  <dc:creator>Ivana Vulić</dc:creator>
  <cp:lastModifiedBy>Milana Dabic</cp:lastModifiedBy>
  <cp:revision>64</cp:revision>
  <dcterms:created xsi:type="dcterms:W3CDTF">2018-03-18T13:04:17Z</dcterms:created>
  <dcterms:modified xsi:type="dcterms:W3CDTF">2018-03-21T12:01:39Z</dcterms:modified>
</cp:coreProperties>
</file>