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charts/style2.xml" ContentType="application/vnd.ms-office.chartstyl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charts/colors6.xml" ContentType="application/vnd.ms-office.chartcolor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style3.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4.xml" ContentType="application/vnd.openxmlformats-officedocument.drawingml.chart+xml"/>
  <Override PartName="/ppt/charts/style6.xml" ContentType="application/vnd.ms-office.chartstyle+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0" r:id="rId2"/>
  </p:sldMasterIdLst>
  <p:notesMasterIdLst>
    <p:notesMasterId r:id="rId38"/>
  </p:notesMasterIdLst>
  <p:handoutMasterIdLst>
    <p:handoutMasterId r:id="rId39"/>
  </p:handoutMasterIdLst>
  <p:sldIdLst>
    <p:sldId id="291" r:id="rId3"/>
    <p:sldId id="296" r:id="rId4"/>
    <p:sldId id="294" r:id="rId5"/>
    <p:sldId id="293" r:id="rId6"/>
    <p:sldId id="292" r:id="rId7"/>
    <p:sldId id="313" r:id="rId8"/>
    <p:sldId id="322" r:id="rId9"/>
    <p:sldId id="314" r:id="rId10"/>
    <p:sldId id="297" r:id="rId11"/>
    <p:sldId id="298" r:id="rId12"/>
    <p:sldId id="299" r:id="rId13"/>
    <p:sldId id="300" r:id="rId14"/>
    <p:sldId id="338" r:id="rId15"/>
    <p:sldId id="323" r:id="rId16"/>
    <p:sldId id="337" r:id="rId17"/>
    <p:sldId id="333" r:id="rId18"/>
    <p:sldId id="301" r:id="rId19"/>
    <p:sldId id="317" r:id="rId20"/>
    <p:sldId id="324" r:id="rId21"/>
    <p:sldId id="327" r:id="rId22"/>
    <p:sldId id="302" r:id="rId23"/>
    <p:sldId id="328" r:id="rId24"/>
    <p:sldId id="339" r:id="rId25"/>
    <p:sldId id="288" r:id="rId26"/>
    <p:sldId id="289" r:id="rId27"/>
    <p:sldId id="287" r:id="rId28"/>
    <p:sldId id="304" r:id="rId29"/>
    <p:sldId id="303" r:id="rId30"/>
    <p:sldId id="330" r:id="rId31"/>
    <p:sldId id="305" r:id="rId32"/>
    <p:sldId id="306" r:id="rId33"/>
    <p:sldId id="312" r:id="rId34"/>
    <p:sldId id="331" r:id="rId35"/>
    <p:sldId id="340" r:id="rId36"/>
    <p:sldId id="334" r:id="rId3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819"/>
    <a:srgbClr val="FFD243"/>
    <a:srgbClr val="FF3300"/>
    <a:srgbClr val="FF6600"/>
    <a:srgbClr val="CC0000"/>
    <a:srgbClr val="33CC33"/>
    <a:srgbClr val="008000"/>
    <a:srgbClr val="006600"/>
    <a:srgbClr val="99FF99"/>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981" autoAdjust="0"/>
    <p:restoredTop sz="95948" autoAdjust="0"/>
  </p:normalViewPr>
  <p:slideViewPr>
    <p:cSldViewPr snapToGrid="0" showGuides="1">
      <p:cViewPr varScale="1">
        <p:scale>
          <a:sx n="70" d="100"/>
          <a:sy n="70" d="100"/>
        </p:scale>
        <p:origin x="-612" y="-96"/>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2808" y="9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chartUserShapes" Target="../drawings/drawing1.xml"/><Relationship Id="rId1" Type="http://schemas.openxmlformats.org/officeDocument/2006/relationships/package" Target="../embeddings/Microsoft_Office_Excel_Worksheet2.xlsx"/><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Office_Excel_Worksheet6.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sr-Cyrl-RS" dirty="0" smtClean="0"/>
              <a:t>Типови</a:t>
            </a:r>
            <a:r>
              <a:rPr lang="sr-Cyrl-RS" baseline="0" dirty="0" smtClean="0"/>
              <a:t> очекивања након четвртог прекида читања</a:t>
            </a:r>
            <a:endParaRPr lang="en-US" dirty="0"/>
          </a:p>
        </c:rich>
      </c:tx>
      <c:spPr>
        <a:noFill/>
        <a:ln>
          <a:noFill/>
        </a:ln>
        <a:effectLst/>
      </c:spPr>
    </c:title>
    <c:plotArea>
      <c:layout/>
      <c:pieChart>
        <c:varyColors val="1"/>
        <c:ser>
          <c:idx val="0"/>
          <c:order val="0"/>
          <c:tx>
            <c:strRef>
              <c:f>Sheet1!$B$1</c:f>
              <c:strCache>
                <c:ptCount val="1"/>
                <c:pt idx="0">
                  <c:v>Sales</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1614-49AD-9AE4-8679256B72B1}"/>
              </c:ext>
            </c:extLst>
          </c:dPt>
          <c:dPt>
            <c:idx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1614-49AD-9AE4-8679256B72B1}"/>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1614-49AD-9AE4-8679256B72B1}"/>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1614-49AD-9AE4-8679256B72B1}"/>
              </c:ext>
            </c:extLst>
          </c:dPt>
          <c:dPt>
            <c:idx val="4"/>
            <c:spPr>
              <a:solidFill>
                <a:schemeClr val="accent5"/>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1614-49AD-9AE4-8679256B72B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Sheet1!$A$2:$A$6</c:f>
              <c:strCache>
                <c:ptCount val="5"/>
                <c:pt idx="0">
                  <c:v>Очекивања заснована на једној могућности</c:v>
                </c:pt>
                <c:pt idx="1">
                  <c:v>Очекивања која отварају алтернативне могућности</c:v>
                </c:pt>
                <c:pt idx="2">
                  <c:v>Очекивања која отварају већи број могућности</c:v>
                </c:pt>
                <c:pt idx="3">
                  <c:v>Очекивања формирана на основу мишљења шта се неће догодити</c:v>
                </c:pt>
                <c:pt idx="4">
                  <c:v>Одсуство очекивања</c:v>
                </c:pt>
              </c:strCache>
            </c:strRef>
          </c:cat>
          <c:val>
            <c:numRef>
              <c:f>Sheet1!$B$2:$B$6</c:f>
              <c:numCache>
                <c:formatCode>General</c:formatCode>
                <c:ptCount val="5"/>
                <c:pt idx="0">
                  <c:v>20</c:v>
                </c:pt>
                <c:pt idx="1">
                  <c:v>3</c:v>
                </c:pt>
                <c:pt idx="2">
                  <c:v>3</c:v>
                </c:pt>
                <c:pt idx="3">
                  <c:v>1</c:v>
                </c:pt>
                <c:pt idx="4">
                  <c:v>1</c:v>
                </c:pt>
              </c:numCache>
            </c:numRef>
          </c:val>
          <c:extLst xmlns:c16r2="http://schemas.microsoft.com/office/drawing/2015/06/chart">
            <c:ext xmlns:c16="http://schemas.microsoft.com/office/drawing/2014/chart" uri="{C3380CC4-5D6E-409C-BE32-E72D297353CC}">
              <c16:uniqueId val="{0000000A-1614-49AD-9AE4-8679256B72B1}"/>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pieChart>
        <c:varyColors val="1"/>
        <c:ser>
          <c:idx val="0"/>
          <c:order val="0"/>
          <c:tx>
            <c:strRef>
              <c:f>Sheet1!$B$1</c:f>
              <c:strCache>
                <c:ptCount val="1"/>
                <c:pt idx="0">
                  <c:v>Sales</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2588-46E0-9CE0-344EA0D51E7A}"/>
              </c:ext>
            </c:extLst>
          </c:dPt>
          <c:dPt>
            <c:idx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2588-46E0-9CE0-344EA0D51E7A}"/>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2588-46E0-9CE0-344EA0D51E7A}"/>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2588-46E0-9CE0-344EA0D51E7A}"/>
              </c:ext>
            </c:extLst>
          </c:dPt>
          <c:dPt>
            <c:idx val="4"/>
            <c:spPr>
              <a:solidFill>
                <a:schemeClr val="accent5"/>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2588-46E0-9CE0-344EA0D51E7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Sheet1!$A$2:$A$6</c:f>
              <c:strCache>
                <c:ptCount val="5"/>
                <c:pt idx="0">
                  <c:v>based on one possibility</c:v>
                </c:pt>
                <c:pt idx="1">
                  <c:v>alternative</c:v>
                </c:pt>
                <c:pt idx="2">
                  <c:v>based on greater number of possibilities</c:v>
                </c:pt>
                <c:pt idx="3">
                  <c:v>based on the expectations of what is not going to happen</c:v>
                </c:pt>
                <c:pt idx="4">
                  <c:v>lack of expectations</c:v>
                </c:pt>
              </c:strCache>
            </c:strRef>
          </c:cat>
          <c:val>
            <c:numRef>
              <c:f>Sheet1!$B$2:$B$6</c:f>
              <c:numCache>
                <c:formatCode>General</c:formatCode>
                <c:ptCount val="5"/>
                <c:pt idx="0">
                  <c:v>20</c:v>
                </c:pt>
                <c:pt idx="1">
                  <c:v>3</c:v>
                </c:pt>
                <c:pt idx="2">
                  <c:v>3</c:v>
                </c:pt>
                <c:pt idx="3">
                  <c:v>1</c:v>
                </c:pt>
                <c:pt idx="4">
                  <c:v>1</c:v>
                </c:pt>
              </c:numCache>
            </c:numRef>
          </c:val>
          <c:extLst xmlns:c16r2="http://schemas.microsoft.com/office/drawing/2015/06/chart">
            <c:ext xmlns:c16="http://schemas.microsoft.com/office/drawing/2014/chart" uri="{C3380CC4-5D6E-409C-BE32-E72D297353CC}">
              <c16:uniqueId val="{0000000A-2588-46E0-9CE0-344EA0D51E7A}"/>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18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8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8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8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8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Entry>
      <c:layout>
        <c:manualLayout>
          <c:xMode val="edge"/>
          <c:yMode val="edge"/>
          <c:x val="0.66862826357231675"/>
          <c:y val="0.20431535994609237"/>
          <c:w val="0.33137173642768342"/>
          <c:h val="0.79568464005390771"/>
        </c:manualLayout>
      </c:layout>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ln w="3175">
                <a:solidFill>
                  <a:schemeClr val="accent1"/>
                </a:solidFill>
              </a:ln>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sr-Cyrl-RS" sz="2000" dirty="0"/>
              <a:t>Очекивања након </a:t>
            </a:r>
            <a:r>
              <a:rPr lang="sr-Cyrl-RS" sz="2000" dirty="0" smtClean="0"/>
              <a:t>четвртог прекида </a:t>
            </a:r>
          </a:p>
          <a:p>
            <a:pPr>
              <a:defRPr sz="1800" b="1" i="0" u="none" strike="noStrike" kern="1200" baseline="0">
                <a:solidFill>
                  <a:schemeClr val="dk1">
                    <a:lumMod val="75000"/>
                    <a:lumOff val="25000"/>
                  </a:schemeClr>
                </a:solidFill>
                <a:latin typeface="+mn-lt"/>
                <a:ea typeface="+mn-ea"/>
                <a:cs typeface="+mn-cs"/>
              </a:defRPr>
            </a:pPr>
            <a:r>
              <a:rPr lang="sr-Cyrl-RS" sz="2000" dirty="0" smtClean="0"/>
              <a:t>– значења </a:t>
            </a:r>
            <a:endParaRPr lang="sr-Cyrl-RS" sz="2000" dirty="0"/>
          </a:p>
        </c:rich>
      </c:tx>
      <c:layout>
        <c:manualLayout>
          <c:xMode val="edge"/>
          <c:yMode val="edge"/>
          <c:x val="1.0802469529593282E-3"/>
          <c:y val="3.1049123233643745E-2"/>
        </c:manualLayout>
      </c:layout>
      <c:spPr>
        <a:noFill/>
        <a:ln>
          <a:noFill/>
        </a:ln>
        <a:effectLst/>
      </c:spPr>
    </c:title>
    <c:plotArea>
      <c:layout>
        <c:manualLayout>
          <c:layoutTarget val="inner"/>
          <c:xMode val="edge"/>
          <c:yMode val="edge"/>
          <c:x val="1.4431251612032868E-2"/>
          <c:y val="0.20773305707848935"/>
          <c:w val="0.46070592738407706"/>
          <c:h val="0.78978158980127477"/>
        </c:manualLayout>
      </c:layout>
      <c:pieChart>
        <c:varyColors val="1"/>
        <c:ser>
          <c:idx val="0"/>
          <c:order val="0"/>
          <c:tx>
            <c:strRef>
              <c:f>Sheet1!$B$1</c:f>
              <c:strCache>
                <c:ptCount val="1"/>
                <c:pt idx="0">
                  <c:v>Очекивања након четвртог прекида</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114C-4BBC-907A-ADA154932492}"/>
              </c:ext>
            </c:extLst>
          </c:dPt>
          <c:dPt>
            <c:idx val="1"/>
            <c:explosion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114C-4BBC-907A-ADA154932492}"/>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114C-4BBC-907A-ADA154932492}"/>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114C-4BBC-907A-ADA154932492}"/>
              </c:ext>
            </c:extLst>
          </c:dPt>
          <c:dPt>
            <c:idx val="4"/>
            <c:spPr>
              <a:solidFill>
                <a:schemeClr val="accent5"/>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114C-4BBC-907A-ADA154932492}"/>
              </c:ext>
            </c:extLst>
          </c:dPt>
          <c:dPt>
            <c:idx val="5"/>
            <c:spPr>
              <a:solidFill>
                <a:schemeClr val="accent6"/>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B-114C-4BBC-907A-ADA154932492}"/>
              </c:ext>
            </c:extLst>
          </c:dPt>
          <c:dPt>
            <c:idx val="6"/>
            <c:spPr>
              <a:solidFill>
                <a:schemeClr val="accent1">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D-114C-4BBC-907A-ADA154932492}"/>
              </c:ext>
            </c:extLst>
          </c:dPt>
          <c:dPt>
            <c:idx val="7"/>
            <c:spPr>
              <a:solidFill>
                <a:schemeClr val="accent2">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F-114C-4BBC-907A-ADA154932492}"/>
              </c:ext>
            </c:extLst>
          </c:dPt>
          <c:dPt>
            <c:idx val="8"/>
            <c:spPr>
              <a:solidFill>
                <a:schemeClr val="accent3">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1-114C-4BBC-907A-ADA154932492}"/>
              </c:ext>
            </c:extLst>
          </c:dPt>
          <c:dPt>
            <c:idx val="9"/>
            <c:spPr>
              <a:solidFill>
                <a:schemeClr val="accent4">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3-2932-45FE-A39C-D31D278FCF60}"/>
              </c:ext>
            </c:extLst>
          </c:dPt>
          <c:dPt>
            <c:idx val="10"/>
            <c:spPr>
              <a:solidFill>
                <a:schemeClr val="accent5">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5-2932-45FE-A39C-D31D278FCF60}"/>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Sheet1!$A$2:$A$12</c:f>
              <c:strCache>
                <c:ptCount val="11"/>
                <c:pt idx="0">
                  <c:v>а) пуцаће</c:v>
                </c:pt>
                <c:pt idx="1">
                  <c:v>а) припитомиће</c:v>
                </c:pt>
                <c:pt idx="2">
                  <c:v>а) угинуће</c:v>
                </c:pt>
                <c:pt idx="3">
                  <c:v>а) ушла је у кућу</c:v>
                </c:pt>
                <c:pt idx="4">
                  <c:v>а) ловац</c:v>
                </c:pt>
                <c:pt idx="5">
                  <c:v>б) пуцаће или припитомити</c:v>
                </c:pt>
                <c:pt idx="6">
                  <c:v>б) припитомиће га или ће побећи</c:v>
                </c:pt>
                <c:pt idx="7">
                  <c:v>в) пуцаће или промашити или припитомити итд. </c:v>
                </c:pt>
                <c:pt idx="8">
                  <c:v>в) пуцаће или промашити или ће пантер побећи итд. </c:v>
                </c:pt>
                <c:pt idx="9">
                  <c:v>г) неће пуцати</c:v>
                </c:pt>
                <c:pt idx="10">
                  <c:v>д) одсуство очекивања</c:v>
                </c:pt>
              </c:strCache>
            </c:strRef>
          </c:cat>
          <c:val>
            <c:numRef>
              <c:f>Sheet1!$B$2:$B$12</c:f>
              <c:numCache>
                <c:formatCode>General</c:formatCode>
                <c:ptCount val="11"/>
                <c:pt idx="0">
                  <c:v>8</c:v>
                </c:pt>
                <c:pt idx="1">
                  <c:v>9</c:v>
                </c:pt>
                <c:pt idx="2">
                  <c:v>1</c:v>
                </c:pt>
                <c:pt idx="3">
                  <c:v>1</c:v>
                </c:pt>
                <c:pt idx="4">
                  <c:v>1</c:v>
                </c:pt>
                <c:pt idx="5">
                  <c:v>2</c:v>
                </c:pt>
                <c:pt idx="6">
                  <c:v>1</c:v>
                </c:pt>
                <c:pt idx="7">
                  <c:v>2</c:v>
                </c:pt>
                <c:pt idx="8">
                  <c:v>1</c:v>
                </c:pt>
                <c:pt idx="9">
                  <c:v>1</c:v>
                </c:pt>
                <c:pt idx="10">
                  <c:v>1</c:v>
                </c:pt>
              </c:numCache>
            </c:numRef>
          </c:val>
          <c:extLst xmlns:c16r2="http://schemas.microsoft.com/office/drawing/2015/06/chart">
            <c:ext xmlns:c16="http://schemas.microsoft.com/office/drawing/2014/chart" uri="{C3380CC4-5D6E-409C-BE32-E72D297353CC}">
              <c16:uniqueId val="{00000012-114C-4BBC-907A-ADA154932492}"/>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5"/>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Entry>
      <c:legendEntry>
        <c:idx val="6"/>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7"/>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en-US"/>
          </a:p>
        </c:txPr>
      </c:legendEntry>
      <c:legendEntry>
        <c:idx val="8"/>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9"/>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10"/>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0.51398725101249432"/>
          <c:y val="1.5123088440014053E-2"/>
          <c:w val="0.4446895049577137"/>
          <c:h val="0.97775274642053411"/>
        </c:manualLayout>
      </c:layout>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0266495333916593"/>
          <c:y val="0.21021841019872525"/>
          <c:w val="0.46070592738407706"/>
          <c:h val="0.78978158980127477"/>
        </c:manualLayout>
      </c:layout>
      <c:pieChart>
        <c:varyColors val="1"/>
        <c:ser>
          <c:idx val="0"/>
          <c:order val="0"/>
          <c:tx>
            <c:strRef>
              <c:f>Sheet1!$B$1</c:f>
              <c:strCache>
                <c:ptCount val="1"/>
                <c:pt idx="0">
                  <c:v>Очекивања након четвртог прекида</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BEB2-448B-AA92-D419600F942A}"/>
              </c:ext>
            </c:extLst>
          </c:dPt>
          <c:dPt>
            <c:idx val="1"/>
            <c:explosion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BEB2-448B-AA92-D419600F942A}"/>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BEB2-448B-AA92-D419600F942A}"/>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BEB2-448B-AA92-D419600F942A}"/>
              </c:ext>
            </c:extLst>
          </c:dPt>
          <c:dPt>
            <c:idx val="4"/>
            <c:spPr>
              <a:solidFill>
                <a:schemeClr val="accent5"/>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BEB2-448B-AA92-D419600F942A}"/>
              </c:ext>
            </c:extLst>
          </c:dPt>
          <c:dPt>
            <c:idx val="5"/>
            <c:spPr>
              <a:solidFill>
                <a:schemeClr val="accent6"/>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B-BEB2-448B-AA92-D419600F942A}"/>
              </c:ext>
            </c:extLst>
          </c:dPt>
          <c:dPt>
            <c:idx val="6"/>
            <c:spPr>
              <a:solidFill>
                <a:schemeClr val="accent1">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D-BEB2-448B-AA92-D419600F942A}"/>
              </c:ext>
            </c:extLst>
          </c:dPt>
          <c:dPt>
            <c:idx val="7"/>
            <c:spPr>
              <a:solidFill>
                <a:schemeClr val="accent2">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F-BEB2-448B-AA92-D419600F942A}"/>
              </c:ext>
            </c:extLst>
          </c:dPt>
          <c:dPt>
            <c:idx val="8"/>
            <c:spPr>
              <a:solidFill>
                <a:schemeClr val="accent3">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1-BEB2-448B-AA92-D419600F942A}"/>
              </c:ext>
            </c:extLst>
          </c:dPt>
          <c:dPt>
            <c:idx val="9"/>
            <c:spPr>
              <a:solidFill>
                <a:schemeClr val="accent4">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3-BEB2-448B-AA92-D419600F942A}"/>
              </c:ext>
            </c:extLst>
          </c:dPt>
          <c:dPt>
            <c:idx val="10"/>
            <c:spPr>
              <a:solidFill>
                <a:schemeClr val="accent5">
                  <a:lumMod val="60000"/>
                </a:schemeClr>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15-BEB2-448B-AA92-D419600F942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Sheet1!$A$2:$A$12</c:f>
              <c:strCache>
                <c:ptCount val="11"/>
                <c:pt idx="0">
                  <c:v>а) she will shoot the cat</c:v>
                </c:pt>
                <c:pt idx="1">
                  <c:v>а) she will tame the cat</c:v>
                </c:pt>
                <c:pt idx="2">
                  <c:v>а) the cat will die</c:v>
                </c:pt>
                <c:pt idx="3">
                  <c:v>а) the cat will enter the house</c:v>
                </c:pt>
                <c:pt idx="4">
                  <c:v>а) hunter</c:v>
                </c:pt>
                <c:pt idx="5">
                  <c:v>b) shoot or tame the cat</c:v>
                </c:pt>
                <c:pt idx="6">
                  <c:v>b) She will tame the cat, or the cat will go away</c:v>
                </c:pt>
                <c:pt idx="7">
                  <c:v>c) shoot, or miss, or tame the cat</c:v>
                </c:pt>
                <c:pt idx="8">
                  <c:v>c) shoot, or miss the cat, or the cat will go away</c:v>
                </c:pt>
                <c:pt idx="9">
                  <c:v>c) she will not shoot the cat</c:v>
                </c:pt>
                <c:pt idx="10">
                  <c:v>d) lack of expectations</c:v>
                </c:pt>
              </c:strCache>
            </c:strRef>
          </c:cat>
          <c:val>
            <c:numRef>
              <c:f>Sheet1!$B$2:$B$12</c:f>
              <c:numCache>
                <c:formatCode>General</c:formatCode>
                <c:ptCount val="11"/>
                <c:pt idx="0">
                  <c:v>8</c:v>
                </c:pt>
                <c:pt idx="1">
                  <c:v>9</c:v>
                </c:pt>
                <c:pt idx="2">
                  <c:v>1</c:v>
                </c:pt>
                <c:pt idx="3">
                  <c:v>1</c:v>
                </c:pt>
                <c:pt idx="4">
                  <c:v>1</c:v>
                </c:pt>
                <c:pt idx="5">
                  <c:v>2</c:v>
                </c:pt>
                <c:pt idx="6">
                  <c:v>1</c:v>
                </c:pt>
                <c:pt idx="7">
                  <c:v>2</c:v>
                </c:pt>
                <c:pt idx="8">
                  <c:v>1</c:v>
                </c:pt>
                <c:pt idx="9">
                  <c:v>1</c:v>
                </c:pt>
                <c:pt idx="10">
                  <c:v>1</c:v>
                </c:pt>
              </c:numCache>
            </c:numRef>
          </c:val>
          <c:extLst xmlns:c16r2="http://schemas.microsoft.com/office/drawing/2015/06/chart">
            <c:ext xmlns:c16="http://schemas.microsoft.com/office/drawing/2014/chart" uri="{C3380CC4-5D6E-409C-BE32-E72D297353CC}">
              <c16:uniqueId val="{00000016-BEB2-448B-AA92-D419600F942A}"/>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5"/>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6"/>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7"/>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Entry>
      <c:legendEntry>
        <c:idx val="8"/>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9"/>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egendEntry>
        <c:idx val="10"/>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0.58872097995240269"/>
          <c:y val="7.2743804323454536E-2"/>
          <c:w val="0.4018653908524859"/>
          <c:h val="0.92625545707540335"/>
        </c:manualLayout>
      </c:layout>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sr-Cyrl-RS" dirty="0"/>
              <a:t>Очекивања</a:t>
            </a:r>
            <a:r>
              <a:rPr lang="sr-Cyrl-RS" baseline="0" dirty="0"/>
              <a:t> у односу на интенцију текста</a:t>
            </a:r>
            <a:endParaRPr lang="en-US" dirty="0"/>
          </a:p>
        </c:rich>
      </c:tx>
      <c:spPr>
        <a:noFill/>
        <a:ln>
          <a:noFill/>
        </a:ln>
        <a:effectLst/>
      </c:spPr>
    </c:title>
    <c:plotArea>
      <c:layout/>
      <c:pieChart>
        <c:varyColors val="1"/>
        <c:ser>
          <c:idx val="0"/>
          <c:order val="0"/>
          <c:tx>
            <c:strRef>
              <c:f>Sheet1!$B$1</c:f>
              <c:strCache>
                <c:ptCount val="1"/>
                <c:pt idx="0">
                  <c:v>Sales</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B67E-4E0A-86CD-4B9907E6E687}"/>
              </c:ext>
            </c:extLst>
          </c:dPt>
          <c:dPt>
            <c:idx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B67E-4E0A-86CD-4B9907E6E687}"/>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B67E-4E0A-86CD-4B9907E6E687}"/>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B67E-4E0A-86CD-4B9907E6E687}"/>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Sheet1!$A$2:$A$5</c:f>
              <c:strCache>
                <c:ptCount val="3"/>
                <c:pt idx="0">
                  <c:v>Прате интенцију текста</c:v>
                </c:pt>
                <c:pt idx="1">
                  <c:v>Селективно прате интенцију текста</c:v>
                </c:pt>
                <c:pt idx="2">
                  <c:v>Очекивања не заснивају на сигналима у тексту</c:v>
                </c:pt>
              </c:strCache>
            </c:strRef>
          </c:cat>
          <c:val>
            <c:numRef>
              <c:f>Sheet1!$B$2:$B$5</c:f>
              <c:numCache>
                <c:formatCode>General</c:formatCode>
                <c:ptCount val="4"/>
                <c:pt idx="0">
                  <c:v>4</c:v>
                </c:pt>
                <c:pt idx="1">
                  <c:v>20</c:v>
                </c:pt>
                <c:pt idx="2">
                  <c:v>4</c:v>
                </c:pt>
              </c:numCache>
            </c:numRef>
          </c:val>
          <c:extLst xmlns:c16r2="http://schemas.microsoft.com/office/drawing/2015/06/chart">
            <c:ext xmlns:c16="http://schemas.microsoft.com/office/drawing/2014/chart" uri="{C3380CC4-5D6E-409C-BE32-E72D297353CC}">
              <c16:uniqueId val="{00000008-B67E-4E0A-86CD-4B9907E6E687}"/>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24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4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2400" b="0" i="0" u="none" strike="noStrike" kern="1200" baseline="0">
                <a:solidFill>
                  <a:schemeClr val="dk1">
                    <a:lumMod val="75000"/>
                    <a:lumOff val="25000"/>
                  </a:schemeClr>
                </a:solidFill>
                <a:latin typeface="+mn-lt"/>
                <a:ea typeface="+mn-ea"/>
                <a:cs typeface="+mn-cs"/>
              </a:defRPr>
            </a:pPr>
            <a:endParaRPr lang="en-US"/>
          </a:p>
        </c:txPr>
      </c:legendEntry>
      <c:legendEntry>
        <c:idx val="3"/>
        <c:delete val="1"/>
      </c:legendEntry>
      <c:layout>
        <c:manualLayout>
          <c:xMode val="edge"/>
          <c:yMode val="edge"/>
          <c:x val="0.63277690153872823"/>
          <c:y val="0.28542135700814325"/>
          <c:w val="0.34677438757655299"/>
          <c:h val="0.44047994000749907"/>
        </c:manualLayout>
      </c:layout>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b="0" i="0" baseline="0">
                <a:effectLst/>
              </a:rPr>
              <a:t>Expectations in relation to the intent of the text </a:t>
            </a:r>
            <a:endParaRPr lang="en-US">
              <a:effectLst/>
            </a:endParaRPr>
          </a:p>
        </c:rich>
      </c:tx>
      <c:spPr>
        <a:noFill/>
        <a:ln>
          <a:noFill/>
        </a:ln>
        <a:effectLst/>
      </c:spPr>
    </c:title>
    <c:plotArea>
      <c:layout>
        <c:manualLayout>
          <c:layoutTarget val="inner"/>
          <c:xMode val="edge"/>
          <c:yMode val="edge"/>
          <c:x val="2.8476795514197097E-2"/>
          <c:y val="0.10353598014888341"/>
          <c:w val="0.54359848484848483"/>
          <c:h val="0.89026054590570702"/>
        </c:manualLayout>
      </c:layout>
      <c:pieChart>
        <c:varyColors val="1"/>
        <c:ser>
          <c:idx val="0"/>
          <c:order val="0"/>
          <c:tx>
            <c:strRef>
              <c:f>Sheet1!$B$1</c:f>
              <c:strCache>
                <c:ptCount val="1"/>
                <c:pt idx="0">
                  <c:v>Sales</c:v>
                </c:pt>
              </c:strCache>
            </c:strRef>
          </c:tx>
          <c:dPt>
            <c:idx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894A-4888-9F7E-7AFFE4BF3C4F}"/>
              </c:ext>
            </c:extLst>
          </c:dPt>
          <c:dPt>
            <c:idx val="1"/>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894A-4888-9F7E-7AFFE4BF3C4F}"/>
              </c:ext>
            </c:extLst>
          </c:dPt>
          <c:dPt>
            <c:idx val="2"/>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894A-4888-9F7E-7AFFE4BF3C4F}"/>
              </c:ext>
            </c:extLst>
          </c:dPt>
          <c:dPt>
            <c:idx val="3"/>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894A-4888-9F7E-7AFFE4BF3C4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Percent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15:layout/>
              </c:ext>
            </c:extLst>
          </c:dLbls>
          <c:cat>
            <c:strRef>
              <c:f>Sheet1!$A$2:$A$5</c:f>
              <c:strCache>
                <c:ptCount val="3"/>
                <c:pt idx="0">
                  <c:v>Follow the intent of the text</c:v>
                </c:pt>
                <c:pt idx="1">
                  <c:v>Selectively follow the intent of the text</c:v>
                </c:pt>
                <c:pt idx="2">
                  <c:v>Expectations are not based on signals in the text</c:v>
                </c:pt>
              </c:strCache>
            </c:strRef>
          </c:cat>
          <c:val>
            <c:numRef>
              <c:f>Sheet1!$B$2:$B$5</c:f>
              <c:numCache>
                <c:formatCode>General</c:formatCode>
                <c:ptCount val="4"/>
                <c:pt idx="0">
                  <c:v>4</c:v>
                </c:pt>
                <c:pt idx="1">
                  <c:v>20</c:v>
                </c:pt>
                <c:pt idx="2">
                  <c:v>4</c:v>
                </c:pt>
              </c:numCache>
            </c:numRef>
          </c:val>
          <c:extLst xmlns:c16r2="http://schemas.microsoft.com/office/drawing/2015/06/chart">
            <c:ext xmlns:c16="http://schemas.microsoft.com/office/drawing/2014/chart" uri="{C3380CC4-5D6E-409C-BE32-E72D297353CC}">
              <c16:uniqueId val="{00000008-894A-4888-9F7E-7AFFE4BF3C4F}"/>
            </c:ext>
          </c:extLst>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Entry>
      <c:legendEntry>
        <c:idx val="3"/>
        <c:delete val="1"/>
      </c:legendEntry>
      <c:layout>
        <c:manualLayout>
          <c:xMode val="edge"/>
          <c:yMode val="edge"/>
          <c:x val="0.59111021633659444"/>
          <c:y val="0.28542135700814325"/>
          <c:w val="0.38844110395291503"/>
          <c:h val="0.68482056882666875"/>
        </c:manualLayout>
      </c:layout>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0.4837</cdr:x>
      <cdr:y>0.02975</cdr:y>
    </cdr:from>
    <cdr:to>
      <cdr:x>0.97527</cdr:x>
      <cdr:y>0.17971</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770515" y="168085"/>
          <a:ext cx="4848088" cy="847227"/>
        </a:xfrm>
        <a:prstGeom xmlns:a="http://schemas.openxmlformats.org/drawingml/2006/main" prst="rect">
          <a:avLst/>
        </a:prstGeom>
      </cdr:spPr>
    </cdr:pic>
  </cdr:relSizeAnchor>
  <cdr:relSizeAnchor xmlns:cdr="http://schemas.openxmlformats.org/drawingml/2006/chartDrawing">
    <cdr:from>
      <cdr:x>0.58609</cdr:x>
      <cdr:y>0.12717</cdr:y>
    </cdr:from>
    <cdr:to>
      <cdr:x>1</cdr:x>
      <cdr:y>0.26879</cdr:y>
    </cdr:to>
    <cdr:sp macro="" textlink="">
      <cdr:nvSpPr>
        <cdr:cNvPr id="3" name="TextBox 2"/>
        <cdr:cNvSpPr txBox="1"/>
      </cdr:nvSpPr>
      <cdr:spPr>
        <a:xfrm xmlns:a="http://schemas.openxmlformats.org/drawingml/2006/main">
          <a:off x="6204857" y="718458"/>
          <a:ext cx="4082142" cy="8001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E574AC39-44E6-425E-AF49-CF7D189F346F}" type="datetimeFigureOut">
              <a:rPr lang="en-US" smtClean="0"/>
              <a:pPr/>
              <a:t>3/30/2018</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6320F472-929B-459B-8D82-2FABCC5B32A0}" type="slidenum">
              <a:rPr lang="en-US" smtClean="0"/>
              <a:pPr/>
              <a:t>‹#›</a:t>
            </a:fld>
            <a:endParaRPr lang="en-US"/>
          </a:p>
        </p:txBody>
      </p:sp>
    </p:spTree>
    <p:extLst>
      <p:ext uri="{BB962C8B-B14F-4D97-AF65-F5344CB8AC3E}">
        <p14:creationId xmlns:p14="http://schemas.microsoft.com/office/powerpoint/2010/main" xmlns="" val="320226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2775BC-6312-42C7-B7C5-EA6783C2D9CA}" type="datetimeFigureOut">
              <a:rPr lang="en-US" smtClean="0"/>
              <a:pPr/>
              <a:t>3/30/2018</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7F715A1-4ADC-44E0-9587-804FF39D6B22}" type="slidenum">
              <a:rPr lang="en-US" smtClean="0"/>
              <a:pPr/>
              <a:t>‹#›</a:t>
            </a:fld>
            <a:endParaRPr lang="en-US"/>
          </a:p>
        </p:txBody>
      </p:sp>
    </p:spTree>
    <p:extLst>
      <p:ext uri="{BB962C8B-B14F-4D97-AF65-F5344CB8AC3E}">
        <p14:creationId xmlns:p14="http://schemas.microsoft.com/office/powerpoint/2010/main" xmlns="" val="172984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9</a:t>
            </a:fld>
            <a:endParaRPr lang="en-US"/>
          </a:p>
        </p:txBody>
      </p:sp>
    </p:spTree>
    <p:extLst>
      <p:ext uri="{BB962C8B-B14F-4D97-AF65-F5344CB8AC3E}">
        <p14:creationId xmlns:p14="http://schemas.microsoft.com/office/powerpoint/2010/main" xmlns="" val="2233570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940892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2581391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64091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Tree>
    <p:extLst>
      <p:ext uri="{BB962C8B-B14F-4D97-AF65-F5344CB8AC3E}">
        <p14:creationId xmlns:p14="http://schemas.microsoft.com/office/powerpoint/2010/main" xmlns="" val="2347621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1049460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163026"/>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Box 10"/>
          <p:cNvSpPr txBox="1"/>
          <p:nvPr/>
        </p:nvSpPr>
        <p:spPr>
          <a:xfrm>
            <a:off x="9334033" y="331651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
        <p:nvSpPr>
          <p:cNvPr id="14" name="TextBox 13"/>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smtClean="0"/>
              <a:t>“</a:t>
            </a:r>
            <a:endParaRPr lang="en-US" dirty="0"/>
          </a:p>
        </p:txBody>
      </p:sp>
    </p:spTree>
    <p:extLst>
      <p:ext uri="{BB962C8B-B14F-4D97-AF65-F5344CB8AC3E}">
        <p14:creationId xmlns:p14="http://schemas.microsoft.com/office/powerpoint/2010/main" xmlns="" val="1664584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10" name="Text Placeholder 3"/>
          <p:cNvSpPr>
            <a:spLocks noGrp="1"/>
          </p:cNvSpPr>
          <p:nvPr>
            <p:ph type="body" sz="half" idx="2"/>
          </p:nvPr>
        </p:nvSpPr>
        <p:spPr>
          <a:xfrm>
            <a:off x="1154954" y="4350657"/>
            <a:ext cx="8825659" cy="16764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ext Placeholder 3"/>
          <p:cNvSpPr>
            <a:spLocks noGrp="1"/>
          </p:cNvSpPr>
          <p:nvPr>
            <p:ph type="body" sz="half" idx="13"/>
          </p:nvPr>
        </p:nvSpPr>
        <p:spPr>
          <a:xfrm>
            <a:off x="1154953" y="3848610"/>
            <a:ext cx="8825659" cy="588517"/>
          </a:xfrm>
        </p:spPr>
        <p:txBody>
          <a:bodyPr anchor="b">
            <a:normAutofit/>
          </a:bodyPr>
          <a:lstStyle>
            <a:lvl1pPr marL="0" indent="0" algn="l" defTabSz="457200" rtl="0" eaLnBrk="1" latinLnBrk="0" hangingPunct="1">
              <a:buNone/>
              <a:defRPr lang="en-US" sz="3600" b="0" i="0" kern="1200" cap="none"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792226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2064947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9" name="Picture Placeholder 2"/>
          <p:cNvSpPr>
            <a:spLocks noGrp="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30" name="Picture Placeholder 2"/>
          <p:cNvSpPr>
            <a:spLocks noGrp="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31" name="Picture Placeholder 2"/>
          <p:cNvSpPr>
            <a:spLocks noGrp="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40335526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b"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6509830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64151" y="1447799"/>
            <a:ext cx="1409965" cy="4413251"/>
          </a:xfrm>
        </p:spPr>
        <p:txBody>
          <a:bodyPr vert="eaVert" anchor="b" anchorCtr="0"/>
          <a:lstStyle/>
          <a:p>
            <a:r>
              <a:rPr lang="en-US" smtClean="0"/>
              <a:t>Click to edit Master title style</a:t>
            </a:r>
            <a:endParaRPr lang="en-US"/>
          </a:p>
        </p:txBody>
      </p:sp>
      <p:sp>
        <p:nvSpPr>
          <p:cNvPr id="3" name="Vertical Text Placeholder 2"/>
          <p:cNvSpPr>
            <a:spLocks noGrp="1"/>
          </p:cNvSpPr>
          <p:nvPr>
            <p:ph type="body" orient="vert" idx="1"/>
          </p:nvPr>
        </p:nvSpPr>
        <p:spPr>
          <a:xfrm>
            <a:off x="1154954" y="1447799"/>
            <a:ext cx="6776630" cy="44132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38900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252244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2362998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F0622-75E4-48B8-A617-5428CA5926CE}"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16122087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F0622-75E4-48B8-A617-5428CA5926CE}" type="datetimeFigureOut">
              <a:rPr lang="en-US" smtClean="0"/>
              <a:pPr/>
              <a:t>3/30/2018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3182202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1359123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451531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0FF0622-75E4-48B8-A617-5428CA5926CE}" type="datetimeFigureOut">
              <a:rPr lang="en-US" smtClean="0"/>
              <a:pPr/>
              <a:t>3/30/2018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175798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669085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Oval 12"/>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839788" y="2895600"/>
            <a:ext cx="2362200" cy="2362200"/>
          </a:xfrm>
          <a:prstGeom prst="ellipse">
            <a:avLst/>
          </a:prstGeom>
          <a:gradFill flip="none" rotWithShape="1">
            <a:gsLst>
              <a:gs pos="0">
                <a:schemeClr val="accent1">
                  <a:lumMod val="60000"/>
                  <a:lumOff val="40000"/>
                  <a:alpha val="8000"/>
                </a:schemeClr>
              </a:gs>
              <a:gs pos="71000">
                <a:schemeClr val="bg2">
                  <a:lumMod val="60000"/>
                  <a:lumOff val="40000"/>
                  <a:alpha val="0"/>
                </a:schemeClr>
              </a:gs>
              <a:gs pos="36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99941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860901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0FF0622-75E4-48B8-A617-5428CA5926CE}" type="datetimeFigureOut">
              <a:rPr lang="en-US" smtClean="0"/>
              <a:pPr/>
              <a:t>3/30/2018</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A875541-8164-4CC7-9F2F-6F0C49BB858D}" type="slidenum">
              <a:rPr lang="en-US" smtClean="0"/>
              <a:pPr/>
              <a:t>‹#›</a:t>
            </a:fld>
            <a:endParaRPr lang="en-US"/>
          </a:p>
        </p:txBody>
      </p:sp>
    </p:spTree>
    <p:extLst>
      <p:ext uri="{BB962C8B-B14F-4D97-AF65-F5344CB8AC3E}">
        <p14:creationId xmlns:p14="http://schemas.microsoft.com/office/powerpoint/2010/main" xmlns="" val="1563467285"/>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rot="21329632">
            <a:off x="1534395" y="765626"/>
            <a:ext cx="10013532" cy="2258787"/>
          </a:xfrm>
          <a:scene3d>
            <a:camera prst="perspectiveHeroicExtremeRightFacing"/>
            <a:lightRig rig="threePt" dir="t"/>
          </a:scene3d>
        </p:spPr>
        <p:txBody>
          <a:bodyPr/>
          <a:lstStyle/>
          <a:p>
            <a:pPr algn="r">
              <a:lnSpc>
                <a:spcPct val="150000"/>
              </a:lnSpc>
            </a:pPr>
            <a:r>
              <a:rPr lang="sr-Cyrl-RS" sz="3600" b="1" dirty="0">
                <a:solidFill>
                  <a:srgbClr val="FFC000"/>
                </a:solidFill>
              </a:rPr>
              <a:t>Х</a:t>
            </a:r>
            <a:r>
              <a:rPr lang="en-US" sz="3600" b="1" dirty="0" err="1" smtClean="0">
                <a:solidFill>
                  <a:srgbClr val="FFC000"/>
                </a:solidFill>
              </a:rPr>
              <a:t>оризонт</a:t>
            </a:r>
            <a:r>
              <a:rPr lang="en-US" sz="3600" b="1" dirty="0" smtClean="0">
                <a:solidFill>
                  <a:srgbClr val="FFC000"/>
                </a:solidFill>
              </a:rPr>
              <a:t> </a:t>
            </a:r>
            <a:r>
              <a:rPr lang="en-US" sz="3600" b="1" dirty="0" err="1">
                <a:solidFill>
                  <a:srgbClr val="FFC000"/>
                </a:solidFill>
              </a:rPr>
              <a:t>очекивања</a:t>
            </a:r>
            <a:r>
              <a:rPr lang="en-US" sz="3600" b="1" dirty="0">
                <a:solidFill>
                  <a:srgbClr val="FFC000"/>
                </a:solidFill>
              </a:rPr>
              <a:t> у </a:t>
            </a:r>
            <a:r>
              <a:rPr lang="en-US" sz="3600" b="1" dirty="0" err="1">
                <a:solidFill>
                  <a:srgbClr val="FFC000"/>
                </a:solidFill>
              </a:rPr>
              <a:t>процесу</a:t>
            </a:r>
            <a:r>
              <a:rPr lang="en-US" sz="3600" b="1" dirty="0">
                <a:solidFill>
                  <a:srgbClr val="FFC000"/>
                </a:solidFill>
              </a:rPr>
              <a:t> </a:t>
            </a:r>
            <a:r>
              <a:rPr lang="en-US" sz="3600" b="1" dirty="0" err="1" smtClean="0">
                <a:solidFill>
                  <a:srgbClr val="FFC000"/>
                </a:solidFill>
              </a:rPr>
              <a:t>читања</a:t>
            </a:r>
            <a:r>
              <a:rPr lang="en-US" sz="3600" dirty="0"/>
              <a:t/>
            </a:r>
            <a:br>
              <a:rPr lang="en-US" sz="3600" dirty="0"/>
            </a:br>
            <a:r>
              <a:rPr lang="en-US" sz="2400" i="1" dirty="0" smtClean="0"/>
              <a:t>− </a:t>
            </a:r>
            <a:r>
              <a:rPr lang="en-US" sz="2400" i="1" dirty="0" err="1"/>
              <a:t>на</a:t>
            </a:r>
            <a:r>
              <a:rPr lang="en-US" sz="2400" i="1" dirty="0"/>
              <a:t> </a:t>
            </a:r>
            <a:r>
              <a:rPr lang="en-US" sz="2400" i="1" dirty="0" err="1"/>
              <a:t>примеру</a:t>
            </a:r>
            <a:r>
              <a:rPr lang="en-US" sz="2400" i="1" dirty="0"/>
              <a:t> </a:t>
            </a:r>
            <a:r>
              <a:rPr lang="en-US" sz="2400" i="1" dirty="0" err="1"/>
              <a:t>текста</a:t>
            </a:r>
            <a:r>
              <a:rPr lang="en-US" sz="2400" i="1" dirty="0"/>
              <a:t> </a:t>
            </a:r>
            <a:r>
              <a:rPr lang="sr-Cyrl-RS" sz="2400" i="1" dirty="0" smtClean="0"/>
              <a:t>„</a:t>
            </a:r>
            <a:r>
              <a:rPr lang="en-US" sz="2400" i="1" dirty="0" err="1" smtClean="0"/>
              <a:t>Поклон</a:t>
            </a:r>
            <a:r>
              <a:rPr lang="sr-Cyrl-RS" sz="2400" i="1" dirty="0" smtClean="0"/>
              <a:t>“</a:t>
            </a:r>
            <a:r>
              <a:rPr lang="en-US" sz="2400" i="1" dirty="0" smtClean="0"/>
              <a:t>, </a:t>
            </a:r>
            <a:r>
              <a:rPr lang="en-US" sz="2400" i="1" dirty="0" err="1" smtClean="0"/>
              <a:t>Луис</a:t>
            </a:r>
            <a:r>
              <a:rPr lang="sr-Cyrl-RS" sz="2400" i="1" dirty="0" smtClean="0"/>
              <a:t>а</a:t>
            </a:r>
            <a:r>
              <a:rPr lang="en-US" sz="2400" i="1" dirty="0" smtClean="0"/>
              <a:t> </a:t>
            </a:r>
            <a:r>
              <a:rPr lang="en-US" sz="2400" i="1" dirty="0" err="1"/>
              <a:t>Долариде</a:t>
            </a:r>
            <a:r>
              <a:rPr lang="en-US" sz="2400" i="1" dirty="0"/>
              <a:t> </a:t>
            </a:r>
            <a:r>
              <a:rPr lang="sr-Cyrl-RS" sz="2400" i="1" dirty="0" smtClean="0"/>
              <a:t/>
            </a:r>
            <a:br>
              <a:rPr lang="sr-Cyrl-RS" sz="2400" i="1" dirty="0" smtClean="0"/>
            </a:br>
            <a:r>
              <a:rPr lang="sr-Cyrl-RS" sz="2400" i="1" dirty="0"/>
              <a:t/>
            </a:r>
            <a:br>
              <a:rPr lang="sr-Cyrl-RS" sz="2400" i="1" dirty="0"/>
            </a:br>
            <a:endParaRPr lang="en-US" sz="3600" i="1" dirty="0"/>
          </a:p>
        </p:txBody>
      </p:sp>
      <p:sp>
        <p:nvSpPr>
          <p:cNvPr id="2" name="TextBox 1"/>
          <p:cNvSpPr txBox="1"/>
          <p:nvPr/>
        </p:nvSpPr>
        <p:spPr>
          <a:xfrm>
            <a:off x="9448800" y="5215137"/>
            <a:ext cx="2757714" cy="954107"/>
          </a:xfrm>
          <a:prstGeom prst="rect">
            <a:avLst/>
          </a:prstGeom>
          <a:solidFill>
            <a:srgbClr val="FFD243"/>
          </a:solidFill>
        </p:spPr>
        <p:txBody>
          <a:bodyPr wrap="square" rtlCol="0">
            <a:spAutoFit/>
          </a:bodyPr>
          <a:lstStyle/>
          <a:p>
            <a:r>
              <a:rPr lang="sr-Latn-RS" sz="1400" dirty="0" smtClean="0">
                <a:solidFill>
                  <a:srgbClr val="C00000"/>
                </a:solidFill>
              </a:rPr>
              <a:t>Višnja Mićić,</a:t>
            </a:r>
          </a:p>
          <a:p>
            <a:r>
              <a:rPr lang="sr-Latn-RS" sz="1400" dirty="0" smtClean="0">
                <a:solidFill>
                  <a:srgbClr val="C00000"/>
                </a:solidFill>
              </a:rPr>
              <a:t>Teacher Educatuon Faculty </a:t>
            </a:r>
            <a:endParaRPr lang="en-US" sz="1400" dirty="0" smtClean="0">
              <a:solidFill>
                <a:srgbClr val="C00000"/>
              </a:solidFill>
            </a:endParaRPr>
          </a:p>
          <a:p>
            <a:r>
              <a:rPr lang="sr-Latn-RS" sz="1400" dirty="0" smtClean="0">
                <a:solidFill>
                  <a:srgbClr val="C00000"/>
                </a:solidFill>
              </a:rPr>
              <a:t>Belgrade</a:t>
            </a:r>
            <a:endParaRPr lang="en-US" sz="1400" dirty="0" smtClean="0">
              <a:solidFill>
                <a:srgbClr val="C00000"/>
              </a:solidFill>
            </a:endParaRPr>
          </a:p>
          <a:p>
            <a:r>
              <a:rPr lang="en-US" sz="1400" dirty="0" err="1" smtClean="0">
                <a:solidFill>
                  <a:srgbClr val="C00000"/>
                </a:solidFill>
              </a:rPr>
              <a:t>visnja.micic@uf.bg.ac.rs</a:t>
            </a:r>
            <a:endParaRPr lang="en-US" sz="1400" dirty="0">
              <a:solidFill>
                <a:srgbClr val="C00000"/>
              </a:solidFill>
            </a:endParaRPr>
          </a:p>
        </p:txBody>
      </p:sp>
      <p:sp>
        <p:nvSpPr>
          <p:cNvPr id="7" name="Text Placeholder 4"/>
          <p:cNvSpPr txBox="1">
            <a:spLocks/>
          </p:cNvSpPr>
          <p:nvPr/>
        </p:nvSpPr>
        <p:spPr>
          <a:xfrm>
            <a:off x="2365829" y="2396899"/>
            <a:ext cx="9071428" cy="3076106"/>
          </a:xfrm>
          <a:prstGeom prst="rect">
            <a:avLst/>
          </a:prstGeom>
          <a:ln>
            <a:noFill/>
          </a:ln>
          <a:effectLst>
            <a:outerShdw blurRad="127000" dist="38100" dir="2700000" algn="ctr">
              <a:srgbClr val="000000">
                <a:alpha val="45000"/>
              </a:srgbClr>
            </a:outerShdw>
          </a:effectLst>
          <a:scene3d>
            <a:camera prst="perspectiveContrastingRightFacing"/>
            <a:lightRig rig="soft" dir="t">
              <a:rot lat="0" lon="0" rev="0"/>
            </a:lightRig>
          </a:scene3d>
          <a:sp3d prstMaterial="translucentPowder">
            <a:bevelT w="203200" h="50800" prst="softRound"/>
          </a:sp3d>
        </p:spPr>
        <p:txBody>
          <a:bodyPr vert="horz" lIns="91440" tIns="45720" rIns="91440" bIns="45720" rtlCol="0" anchor="ctr">
            <a:normAutofit/>
          </a:bodyPr>
          <a:lstStyle>
            <a:lvl1pPr marL="0" indent="0" algn="l" defTabSz="457200" rtl="0" eaLnBrk="1" latinLnBrk="0" hangingPunct="1">
              <a:spcBef>
                <a:spcPct val="20000"/>
              </a:spcBef>
              <a:spcAft>
                <a:spcPts val="600"/>
              </a:spcAft>
              <a:buClr>
                <a:schemeClr val="accent1"/>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ct val="20000"/>
              </a:spcBef>
              <a:spcAft>
                <a:spcPts val="600"/>
              </a:spcAft>
              <a:buClr>
                <a:schemeClr val="accent1"/>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ct val="20000"/>
              </a:spcBef>
              <a:spcAft>
                <a:spcPts val="600"/>
              </a:spcAft>
              <a:buClr>
                <a:schemeClr val="accent1"/>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ct val="20000"/>
              </a:spcBef>
              <a:spcAft>
                <a:spcPts val="600"/>
              </a:spcAft>
              <a:buClr>
                <a:schemeClr val="accent1"/>
              </a:buClr>
              <a:buSzPct val="80000"/>
              <a:buFont typeface="Wingdings 3" charset="2"/>
              <a:buNone/>
              <a:defRPr sz="900" b="0" i="0" kern="1200">
                <a:solidFill>
                  <a:schemeClr val="tx1"/>
                </a:solidFill>
                <a:latin typeface="+mj-lt"/>
                <a:ea typeface="+mj-ea"/>
                <a:cs typeface="+mj-cs"/>
              </a:defRPr>
            </a:lvl9pPr>
          </a:lstStyle>
          <a:p>
            <a:r>
              <a:rPr lang="en-US" sz="2800" b="1" dirty="0" smtClean="0">
                <a:solidFill>
                  <a:srgbClr val="FFC000"/>
                </a:solidFill>
                <a:effectLst>
                  <a:outerShdw blurRad="38100" dist="38100" dir="2700000" algn="tl">
                    <a:srgbClr val="000000">
                      <a:alpha val="43137"/>
                    </a:srgbClr>
                  </a:outerShdw>
                </a:effectLst>
              </a:rPr>
              <a:t>Horizon of expectations in reading</a:t>
            </a:r>
            <a:endParaRPr lang="en-US" sz="1400" dirty="0">
              <a:solidFill>
                <a:srgbClr val="FFC000"/>
              </a:solidFill>
              <a:effectLst>
                <a:outerShdw blurRad="38100" dist="38100" dir="2700000" algn="tl">
                  <a:srgbClr val="000000">
                    <a:alpha val="43137"/>
                  </a:srgbClr>
                </a:outerShdw>
              </a:effectLst>
            </a:endParaRPr>
          </a:p>
          <a:p>
            <a:r>
              <a:rPr lang="en-US" sz="1400" dirty="0" smtClean="0">
                <a:solidFill>
                  <a:srgbClr val="FFC000"/>
                </a:solidFill>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 </a:t>
            </a:r>
            <a:r>
              <a:rPr lang="en-US" sz="2000" i="1" dirty="0" smtClean="0">
                <a:effectLst>
                  <a:outerShdw blurRad="38100" dist="38100" dir="2700000" algn="tl">
                    <a:srgbClr val="000000">
                      <a:alpha val="43137"/>
                    </a:srgbClr>
                  </a:outerShdw>
                </a:effectLst>
              </a:rPr>
              <a:t>−</a:t>
            </a:r>
            <a:r>
              <a:rPr lang="sr-Cyrl-RS" sz="2000" i="1" dirty="0" smtClean="0">
                <a:effectLst>
                  <a:outerShdw blurRad="38100" dist="38100" dir="2700000" algn="tl">
                    <a:srgbClr val="000000">
                      <a:alpha val="43137"/>
                    </a:srgbClr>
                  </a:outerShdw>
                </a:effectLst>
              </a:rPr>
              <a:t> </a:t>
            </a:r>
            <a:r>
              <a:rPr lang="en-US" sz="2000" i="1" dirty="0" smtClean="0">
                <a:effectLst>
                  <a:outerShdw blurRad="38100" dist="38100" dir="2700000" algn="tl">
                    <a:srgbClr val="000000">
                      <a:alpha val="43137"/>
                    </a:srgbClr>
                  </a:outerShdw>
                </a:effectLst>
              </a:rPr>
              <a:t>using the text “</a:t>
            </a:r>
            <a:r>
              <a:rPr lang="sr-Latn-RS" sz="2000" i="1" dirty="0" smtClean="0">
                <a:effectLst>
                  <a:outerShdw blurRad="38100" dist="38100" dir="2700000" algn="tl">
                    <a:srgbClr val="000000">
                      <a:alpha val="43137"/>
                    </a:srgbClr>
                  </a:outerShdw>
                </a:effectLst>
              </a:rPr>
              <a:t>The gift</a:t>
            </a:r>
            <a:r>
              <a:rPr lang="en-US" sz="2000" i="1" dirty="0" smtClean="0">
                <a:effectLst>
                  <a:outerShdw blurRad="38100" dist="38100" dir="2700000" algn="tl">
                    <a:srgbClr val="000000">
                      <a:alpha val="43137"/>
                    </a:srgbClr>
                  </a:outerShdw>
                </a:effectLst>
              </a:rPr>
              <a:t>”,  by Louis </a:t>
            </a:r>
            <a:r>
              <a:rPr lang="en-US" sz="2000" i="1" dirty="0" err="1" smtClean="0">
                <a:effectLst>
                  <a:outerShdw blurRad="38100" dist="38100" dir="2700000" algn="tl">
                    <a:srgbClr val="000000">
                      <a:alpha val="43137"/>
                    </a:srgbClr>
                  </a:outerShdw>
                </a:effectLst>
              </a:rPr>
              <a:t>Dollaride</a:t>
            </a:r>
            <a:endParaRPr lang="en-US" sz="2000" i="1" dirty="0" smtClean="0">
              <a:effectLst>
                <a:outerShdw blurRad="38100" dist="38100" dir="2700000" algn="tl">
                  <a:srgbClr val="000000">
                    <a:alpha val="43137"/>
                  </a:srgbClr>
                </a:outerShdw>
              </a:effectLst>
            </a:endParaRPr>
          </a:p>
          <a:p>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724586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6883" y="2824843"/>
            <a:ext cx="4396339" cy="4541838"/>
          </a:xfrm>
        </p:spPr>
        <p:txBody>
          <a:bodyPr>
            <a:normAutofit/>
          </a:bodyPr>
          <a:lstStyle/>
          <a:p>
            <a:pPr marL="0" indent="0">
              <a:buNone/>
            </a:pPr>
            <a:r>
              <a:rPr lang="sr-Cyrl-RS" sz="2800" i="1" dirty="0" err="1"/>
              <a:t>К</a:t>
            </a:r>
            <a:r>
              <a:rPr lang="en-US" sz="2800" i="1" dirty="0" err="1" smtClean="0"/>
              <a:t>ако</a:t>
            </a:r>
            <a:r>
              <a:rPr lang="en-US" sz="2800" i="1" dirty="0" smtClean="0"/>
              <a:t> </a:t>
            </a:r>
            <a:r>
              <a:rPr lang="en-US" sz="2800" i="1" dirty="0" err="1"/>
              <a:t>се</a:t>
            </a:r>
            <a:r>
              <a:rPr lang="en-US" sz="2800" i="1" dirty="0"/>
              <a:t> </a:t>
            </a:r>
            <a:r>
              <a:rPr lang="en-US" sz="2800" i="1" dirty="0" err="1"/>
              <a:t>ученици</a:t>
            </a:r>
            <a:r>
              <a:rPr lang="en-US" sz="2800" i="1" dirty="0"/>
              <a:t> </a:t>
            </a:r>
            <a:r>
              <a:rPr lang="sr-Cyrl-RS" sz="2800" i="1" dirty="0" smtClean="0"/>
              <a:t>хватају у коштац</a:t>
            </a:r>
            <a:r>
              <a:rPr lang="en-US" sz="2800" i="1" dirty="0" smtClean="0"/>
              <a:t> </a:t>
            </a:r>
            <a:r>
              <a:rPr lang="en-US" sz="2800" i="1" dirty="0" err="1"/>
              <a:t>са</a:t>
            </a:r>
            <a:r>
              <a:rPr lang="en-US" sz="2800" i="1" dirty="0"/>
              <a:t> </a:t>
            </a:r>
            <a:r>
              <a:rPr lang="en-US" sz="2800" i="1" dirty="0" err="1"/>
              <a:t>контрадикцијама</a:t>
            </a:r>
            <a:r>
              <a:rPr lang="en-US" sz="2800" i="1" dirty="0"/>
              <a:t> </a:t>
            </a:r>
            <a:r>
              <a:rPr lang="en-US" sz="2800" i="1" dirty="0" err="1"/>
              <a:t>које</a:t>
            </a:r>
            <a:r>
              <a:rPr lang="en-US" sz="2800" i="1" dirty="0"/>
              <a:t> </a:t>
            </a:r>
            <a:r>
              <a:rPr lang="en-US" sz="2800" i="1" dirty="0" err="1"/>
              <a:t>се</a:t>
            </a:r>
            <a:r>
              <a:rPr lang="en-US" sz="2800" i="1" dirty="0"/>
              <a:t> </a:t>
            </a:r>
            <a:r>
              <a:rPr lang="en-US" sz="2800" i="1" dirty="0" err="1"/>
              <a:t>јављају</a:t>
            </a:r>
            <a:r>
              <a:rPr lang="en-US" sz="2800" i="1" dirty="0"/>
              <a:t> у </a:t>
            </a:r>
            <a:r>
              <a:rPr lang="en-US" sz="2800" i="1" dirty="0" err="1" smtClean="0"/>
              <a:t>тексту</a:t>
            </a:r>
            <a:r>
              <a:rPr lang="sr-Cyrl-RS" sz="2800" i="1" dirty="0" smtClean="0"/>
              <a:t> и идејама која су у супротности са очекивањима?</a:t>
            </a:r>
            <a:endParaRPr lang="en-US" sz="2800" i="1" dirty="0"/>
          </a:p>
        </p:txBody>
      </p:sp>
      <p:sp>
        <p:nvSpPr>
          <p:cNvPr id="6" name="Content Placeholder 5"/>
          <p:cNvSpPr>
            <a:spLocks noGrp="1"/>
          </p:cNvSpPr>
          <p:nvPr>
            <p:ph sz="quarter" idx="4"/>
          </p:nvPr>
        </p:nvSpPr>
        <p:spPr>
          <a:xfrm>
            <a:off x="5850438" y="457200"/>
            <a:ext cx="4396339" cy="5423581"/>
          </a:xfrm>
        </p:spPr>
        <p:txBody>
          <a:bodyPr>
            <a:normAutofit/>
          </a:bodyPr>
          <a:lstStyle/>
          <a:p>
            <a:pPr marL="0" indent="0">
              <a:buNone/>
            </a:pPr>
            <a:r>
              <a:rPr lang="en-GB" sz="2800" dirty="0" smtClean="0"/>
              <a:t>How </a:t>
            </a:r>
            <a:r>
              <a:rPr lang="en-GB" sz="2800" dirty="0"/>
              <a:t>do students </a:t>
            </a:r>
            <a:r>
              <a:rPr lang="en-US" sz="2800" dirty="0"/>
              <a:t>deal with contradictions and ideas that are contrary to expectations</a:t>
            </a:r>
            <a:r>
              <a:rPr lang="sr-Cyrl-RS" sz="2800" dirty="0"/>
              <a:t>?</a:t>
            </a:r>
            <a:endParaRPr lang="en-US" sz="2800" dirty="0"/>
          </a:p>
        </p:txBody>
      </p:sp>
    </p:spTree>
    <p:extLst>
      <p:ext uri="{BB962C8B-B14F-4D97-AF65-F5344CB8AC3E}">
        <p14:creationId xmlns:p14="http://schemas.microsoft.com/office/powerpoint/2010/main" xmlns="" val="3013476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947058" y="1453243"/>
            <a:ext cx="4552594" cy="2890157"/>
          </a:xfrm>
        </p:spPr>
        <p:txBody>
          <a:bodyPr/>
          <a:lstStyle/>
          <a:p>
            <a:r>
              <a:rPr lang="en-US" sz="2800" i="1" dirty="0" err="1">
                <a:latin typeface="+mn-lt"/>
                <a:cs typeface="Times New Roman" panose="02020603050405020304" pitchFamily="18" charset="0"/>
              </a:rPr>
              <a:t>Када</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текст</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доноси</a:t>
            </a:r>
            <a:r>
              <a:rPr lang="en-US" sz="2800" i="1" dirty="0">
                <a:latin typeface="+mn-lt"/>
                <a:cs typeface="Times New Roman" panose="02020603050405020304" pitchFamily="18" charset="0"/>
              </a:rPr>
              <a:t> </a:t>
            </a:r>
            <a:r>
              <a:rPr lang="en-US" sz="2800" i="1" dirty="0" err="1" smtClean="0">
                <a:latin typeface="+mn-lt"/>
                <a:cs typeface="Times New Roman" panose="02020603050405020304" pitchFamily="18" charset="0"/>
              </a:rPr>
              <a:t>очекивања</a:t>
            </a:r>
            <a:r>
              <a:rPr lang="en-US" sz="2800" i="1" dirty="0" smtClean="0">
                <a:latin typeface="+mn-lt"/>
                <a:cs typeface="Times New Roman" panose="02020603050405020304" pitchFamily="18" charset="0"/>
              </a:rPr>
              <a:t> </a:t>
            </a:r>
            <a:r>
              <a:rPr lang="en-US" sz="2800" i="1" dirty="0" err="1">
                <a:latin typeface="+mn-lt"/>
                <a:cs typeface="Times New Roman" panose="02020603050405020304" pitchFamily="18" charset="0"/>
              </a:rPr>
              <a:t>која</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ће</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се</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изневерити</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шта</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се</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дешава</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са</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читаочевом</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рецепцијом</a:t>
            </a:r>
            <a:r>
              <a:rPr lang="en-US" sz="2800" i="1" dirty="0">
                <a:latin typeface="+mn-lt"/>
                <a:cs typeface="Times New Roman" panose="02020603050405020304" pitchFamily="18" charset="0"/>
              </a:rPr>
              <a:t> </a:t>
            </a:r>
            <a:r>
              <a:rPr lang="en-US" sz="2800" i="1" dirty="0" err="1">
                <a:latin typeface="+mn-lt"/>
                <a:cs typeface="Times New Roman" panose="02020603050405020304" pitchFamily="18" charset="0"/>
              </a:rPr>
              <a:t>дела</a:t>
            </a:r>
            <a:r>
              <a:rPr lang="en-US" sz="2800" i="1" dirty="0">
                <a:latin typeface="+mn-lt"/>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sz="quarter" idx="4"/>
          </p:nvPr>
        </p:nvSpPr>
        <p:spPr>
          <a:xfrm>
            <a:off x="6846480" y="3116262"/>
            <a:ext cx="4959077" cy="3741738"/>
          </a:xfrm>
        </p:spPr>
        <p:txBody>
          <a:bodyPr>
            <a:normAutofit/>
          </a:bodyPr>
          <a:lstStyle/>
          <a:p>
            <a:r>
              <a:rPr lang="en-US" sz="2800" dirty="0"/>
              <a:t>What happens to the reader’s perception of the work when expectations that will be let down are in the text</a:t>
            </a:r>
            <a:r>
              <a:rPr lang="en-US" sz="2800" dirty="0" smtClean="0"/>
              <a:t>?</a:t>
            </a:r>
            <a:endParaRPr lang="en-US" sz="2800" dirty="0"/>
          </a:p>
        </p:txBody>
      </p:sp>
    </p:spTree>
    <p:extLst>
      <p:ext uri="{BB962C8B-B14F-4D97-AF65-F5344CB8AC3E}">
        <p14:creationId xmlns:p14="http://schemas.microsoft.com/office/powerpoint/2010/main" xmlns="" val="390902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1756" y="522514"/>
            <a:ext cx="7467601" cy="2677656"/>
          </a:xfrm>
          <a:prstGeom prst="rect">
            <a:avLst/>
          </a:prstGeom>
        </p:spPr>
        <p:txBody>
          <a:bodyPr wrap="square">
            <a:spAutoFit/>
          </a:bodyPr>
          <a:lstStyle/>
          <a:p>
            <a:pPr indent="457200">
              <a:spcAft>
                <a:spcPts val="0"/>
              </a:spcAft>
            </a:pPr>
            <a:r>
              <a:rPr lang="sr-Cyrl-RS" sz="2400" dirty="0" smtClean="0">
                <a:ea typeface="Calibri" panose="020F0502020204030204" pitchFamily="34" charset="0"/>
                <a:cs typeface="Times New Roman" panose="02020603050405020304" pitchFamily="18" charset="0"/>
              </a:rPr>
              <a:t>Ако читалац формира</a:t>
            </a:r>
            <a:r>
              <a:rPr lang="en-US" sz="2400" dirty="0" smtClean="0">
                <a:ea typeface="Calibri" panose="020F0502020204030204" pitchFamily="34" charset="0"/>
                <a:cs typeface="Times New Roman" panose="02020603050405020304" pitchFamily="18" charset="0"/>
              </a:rPr>
              <a:t> </a:t>
            </a:r>
            <a:r>
              <a:rPr lang="en-US" sz="2400" dirty="0" err="1" smtClean="0">
                <a:ea typeface="Calibri" panose="020F0502020204030204" pitchFamily="34" charset="0"/>
                <a:cs typeface="Times New Roman" panose="02020603050405020304" pitchFamily="18" charset="0"/>
              </a:rPr>
              <a:t>очекивања</a:t>
            </a:r>
            <a:r>
              <a:rPr lang="en-US" sz="2400" dirty="0" smtClean="0">
                <a:ea typeface="Calibri" panose="020F0502020204030204" pitchFamily="34" charset="0"/>
                <a:cs typeface="Times New Roman" panose="02020603050405020304" pitchFamily="18" charset="0"/>
              </a:rPr>
              <a:t> </a:t>
            </a:r>
            <a:r>
              <a:rPr lang="sr-Cyrl-RS" sz="2400" dirty="0" smtClean="0">
                <a:ea typeface="Calibri" panose="020F0502020204030204" pitchFamily="34" charset="0"/>
                <a:cs typeface="Times New Roman" panose="02020603050405020304" pitchFamily="18" charset="0"/>
              </a:rPr>
              <a:t>која нису у складу са интенцијом текста, како он </a:t>
            </a:r>
            <a:r>
              <a:rPr lang="en-US" sz="2400" dirty="0" err="1" smtClean="0">
                <a:ea typeface="Calibri" panose="020F0502020204030204" pitchFamily="34" charset="0"/>
                <a:cs typeface="Times New Roman" panose="02020603050405020304" pitchFamily="18" charset="0"/>
              </a:rPr>
              <a:t>опажа</a:t>
            </a:r>
            <a:r>
              <a:rPr lang="en-US" sz="2400" dirty="0" smtClean="0">
                <a:ea typeface="Calibri" panose="020F0502020204030204" pitchFamily="34" charset="0"/>
                <a:cs typeface="Times New Roman" panose="02020603050405020304" pitchFamily="18" charset="0"/>
              </a:rPr>
              <a:t> </a:t>
            </a:r>
            <a:r>
              <a:rPr lang="en-US" sz="2400" dirty="0" err="1">
                <a:ea typeface="Calibri" panose="020F0502020204030204" pitchFamily="34" charset="0"/>
                <a:cs typeface="Times New Roman" panose="02020603050405020304" pitchFamily="18" charset="0"/>
              </a:rPr>
              <a:t>контрадикцију</a:t>
            </a:r>
            <a:r>
              <a:rPr lang="en-US" sz="2400" dirty="0">
                <a:ea typeface="Calibri" panose="020F0502020204030204" pitchFamily="34" charset="0"/>
                <a:cs typeface="Times New Roman" panose="02020603050405020304" pitchFamily="18" charset="0"/>
              </a:rPr>
              <a:t>? </a:t>
            </a:r>
            <a:endParaRPr lang="sr-Cyrl-RS" sz="2400" dirty="0" smtClean="0">
              <a:ea typeface="Calibri" panose="020F0502020204030204" pitchFamily="34" charset="0"/>
              <a:cs typeface="Times New Roman" panose="02020603050405020304" pitchFamily="18" charset="0"/>
            </a:endParaRPr>
          </a:p>
          <a:p>
            <a:pPr indent="457200">
              <a:spcAft>
                <a:spcPts val="0"/>
              </a:spcAft>
            </a:pPr>
            <a:endParaRPr lang="sr-Cyrl-RS" sz="2400" dirty="0">
              <a:effectLst/>
              <a:ea typeface="Calibri" panose="020F0502020204030204" pitchFamily="34" charset="0"/>
              <a:cs typeface="Times New Roman" panose="02020603050405020304" pitchFamily="18" charset="0"/>
            </a:endParaRPr>
          </a:p>
          <a:p>
            <a:pPr indent="457200">
              <a:spcAft>
                <a:spcPts val="0"/>
              </a:spcAft>
            </a:pPr>
            <a:r>
              <a:rPr lang="sr-Cyrl-RS" sz="2400" dirty="0" smtClean="0">
                <a:ea typeface="Calibri" panose="020F0502020204030204" pitchFamily="34" charset="0"/>
                <a:cs typeface="Times New Roman" panose="02020603050405020304" pitchFamily="18" charset="0"/>
              </a:rPr>
              <a:t>Да ли</a:t>
            </a:r>
            <a:r>
              <a:rPr lang="en-US" sz="2400" dirty="0" smtClean="0">
                <a:ea typeface="Calibri" panose="020F0502020204030204" pitchFamily="34" charset="0"/>
                <a:cs typeface="Times New Roman" panose="02020603050405020304" pitchFamily="18" charset="0"/>
              </a:rPr>
              <a:t> </a:t>
            </a:r>
            <a:r>
              <a:rPr lang="sr-Cyrl-RS" sz="2400" dirty="0" smtClean="0">
                <a:ea typeface="Calibri" panose="020F0502020204030204" pitchFamily="34" charset="0"/>
                <a:cs typeface="Times New Roman" panose="02020603050405020304" pitchFamily="18" charset="0"/>
              </a:rPr>
              <a:t>проблем</a:t>
            </a:r>
            <a:r>
              <a:rPr lang="en-US" sz="2400" dirty="0" smtClean="0">
                <a:ea typeface="Calibri" panose="020F0502020204030204" pitchFamily="34" charset="0"/>
                <a:cs typeface="Times New Roman" panose="02020603050405020304" pitchFamily="18" charset="0"/>
              </a:rPr>
              <a:t> </a:t>
            </a:r>
            <a:r>
              <a:rPr lang="sr-Cyrl-RS" sz="2400" dirty="0" smtClean="0">
                <a:ea typeface="Calibri" panose="020F0502020204030204" pitchFamily="34" charset="0"/>
                <a:cs typeface="Times New Roman" panose="02020603050405020304" pitchFamily="18" charset="0"/>
              </a:rPr>
              <a:t>актуелизовања текста </a:t>
            </a:r>
            <a:r>
              <a:rPr lang="en-US" sz="2400" dirty="0" err="1" smtClean="0">
                <a:ea typeface="Calibri" panose="020F0502020204030204" pitchFamily="34" charset="0"/>
                <a:cs typeface="Times New Roman" panose="02020603050405020304" pitchFamily="18" charset="0"/>
              </a:rPr>
              <a:t>настаје</a:t>
            </a:r>
            <a:r>
              <a:rPr lang="en-US" sz="2400" dirty="0" smtClean="0">
                <a:ea typeface="Calibri" panose="020F0502020204030204" pitchFamily="34" charset="0"/>
                <a:cs typeface="Times New Roman" panose="02020603050405020304" pitchFamily="18" charset="0"/>
              </a:rPr>
              <a:t> </a:t>
            </a:r>
            <a:r>
              <a:rPr lang="en-US" sz="2400" dirty="0" err="1">
                <a:ea typeface="Calibri" panose="020F0502020204030204" pitchFamily="34" charset="0"/>
                <a:cs typeface="Times New Roman" panose="02020603050405020304" pitchFamily="18" charset="0"/>
              </a:rPr>
              <a:t>пре</a:t>
            </a:r>
            <a:r>
              <a:rPr lang="en-US" sz="2400" dirty="0">
                <a:ea typeface="Calibri" panose="020F0502020204030204" pitchFamily="34" charset="0"/>
                <a:cs typeface="Times New Roman" panose="02020603050405020304" pitchFamily="18" charset="0"/>
              </a:rPr>
              <a:t> </a:t>
            </a:r>
            <a:r>
              <a:rPr lang="en-US" sz="2400" dirty="0" err="1" smtClean="0">
                <a:ea typeface="Calibri" panose="020F0502020204030204" pitchFamily="34" charset="0"/>
                <a:cs typeface="Times New Roman" panose="02020603050405020304" pitchFamily="18" charset="0"/>
              </a:rPr>
              <a:t>изневеравања</a:t>
            </a:r>
            <a:r>
              <a:rPr lang="sr-Cyrl-RS" sz="2400" dirty="0">
                <a:ea typeface="Calibri" panose="020F0502020204030204" pitchFamily="34" charset="0"/>
                <a:cs typeface="Times New Roman" panose="02020603050405020304" pitchFamily="18" charset="0"/>
              </a:rPr>
              <a:t> </a:t>
            </a:r>
            <a:r>
              <a:rPr lang="sr-Cyrl-RS" sz="2400" dirty="0" smtClean="0">
                <a:ea typeface="Calibri" panose="020F0502020204030204" pitchFamily="34" charset="0"/>
                <a:cs typeface="Times New Roman" panose="02020603050405020304" pitchFamily="18" charset="0"/>
              </a:rPr>
              <a:t>претпостављених </a:t>
            </a:r>
            <a:r>
              <a:rPr lang="en-US" sz="2400" dirty="0" err="1" smtClean="0">
                <a:ea typeface="Calibri" panose="020F0502020204030204" pitchFamily="34" charset="0"/>
                <a:cs typeface="Times New Roman" panose="02020603050405020304" pitchFamily="18" charset="0"/>
              </a:rPr>
              <a:t>очекивања</a:t>
            </a:r>
            <a:r>
              <a:rPr lang="sr-Cyrl-RS" sz="2400" dirty="0">
                <a:ea typeface="Calibri" panose="020F0502020204030204" pitchFamily="34" charset="0"/>
                <a:cs typeface="Times New Roman" panose="02020603050405020304" pitchFamily="18" charset="0"/>
              </a:rPr>
              <a:t>?</a:t>
            </a:r>
          </a:p>
        </p:txBody>
      </p:sp>
      <p:sp>
        <p:nvSpPr>
          <p:cNvPr id="8" name="Rectangle 7"/>
          <p:cNvSpPr/>
          <p:nvPr/>
        </p:nvSpPr>
        <p:spPr>
          <a:xfrm>
            <a:off x="6172200" y="669471"/>
            <a:ext cx="5785757" cy="1200329"/>
          </a:xfrm>
          <a:prstGeom prst="rect">
            <a:avLst/>
          </a:prstGeom>
        </p:spPr>
        <p:txBody>
          <a:bodyPr wrap="square">
            <a:spAutoFit/>
          </a:bodyPr>
          <a:lstStyle/>
          <a:p>
            <a:pPr indent="457200" algn="just">
              <a:spcAft>
                <a:spcPts val="0"/>
              </a:spcAft>
            </a:pPr>
            <a:endParaRPr lang="sr-Cyrl-RS" sz="24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5404757" y="3951284"/>
            <a:ext cx="6123214" cy="2308324"/>
          </a:xfrm>
          <a:prstGeom prst="rect">
            <a:avLst/>
          </a:prstGeom>
        </p:spPr>
        <p:txBody>
          <a:bodyPr wrap="square">
            <a:spAutoFit/>
          </a:bodyPr>
          <a:lstStyle/>
          <a:p>
            <a:pPr indent="457200" algn="just">
              <a:spcAft>
                <a:spcPts val="0"/>
              </a:spcAft>
            </a:pPr>
            <a:r>
              <a:rPr lang="en-US" sz="2400" dirty="0">
                <a:latin typeface="+mj-lt"/>
                <a:ea typeface="Calibri" panose="020F0502020204030204" pitchFamily="34" charset="0"/>
                <a:cs typeface="Times New Roman" panose="02020603050405020304" pitchFamily="18" charset="0"/>
              </a:rPr>
              <a:t>If the readers form the wrong expectations, do they even notice the contradiction?</a:t>
            </a:r>
          </a:p>
          <a:p>
            <a:pPr indent="457200" algn="just">
              <a:spcAft>
                <a:spcPts val="0"/>
              </a:spcAft>
            </a:pPr>
            <a:endParaRPr lang="en-US" sz="2400" dirty="0">
              <a:latin typeface="+mj-lt"/>
              <a:ea typeface="Calibri" panose="020F0502020204030204" pitchFamily="34" charset="0"/>
              <a:cs typeface="Times New Roman" panose="02020603050405020304" pitchFamily="18" charset="0"/>
            </a:endParaRPr>
          </a:p>
          <a:p>
            <a:pPr indent="457200" algn="just">
              <a:spcAft>
                <a:spcPts val="0"/>
              </a:spcAft>
            </a:pPr>
            <a:r>
              <a:rPr lang="en-US" sz="2400" dirty="0">
                <a:latin typeface="+mj-lt"/>
                <a:ea typeface="Calibri" panose="020F0502020204030204" pitchFamily="34" charset="0"/>
                <a:cs typeface="Times New Roman" panose="02020603050405020304" pitchFamily="18" charset="0"/>
              </a:rPr>
              <a:t>Is the mistake made before the expectations were let down?</a:t>
            </a:r>
          </a:p>
        </p:txBody>
      </p:sp>
    </p:spTree>
    <p:extLst>
      <p:ext uri="{BB962C8B-B14F-4D97-AF65-F5344CB8AC3E}">
        <p14:creationId xmlns:p14="http://schemas.microsoft.com/office/powerpoint/2010/main" xmlns="" val="26621763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2"/>
          </p:nvPr>
        </p:nvSpPr>
        <p:spPr>
          <a:xfrm>
            <a:off x="246970" y="914400"/>
            <a:ext cx="4992688" cy="4659086"/>
          </a:xfrm>
        </p:spPr>
        <p:txBody>
          <a:bodyPr>
            <a:normAutofit lnSpcReduction="10000"/>
          </a:bodyPr>
          <a:lstStyle/>
          <a:p>
            <a:r>
              <a:rPr lang="ru-RU" dirty="0"/>
              <a:t>Испитаници </a:t>
            </a:r>
            <a:r>
              <a:rPr lang="ru-RU" dirty="0" smtClean="0"/>
              <a:t>су </a:t>
            </a:r>
            <a:r>
              <a:rPr lang="ru-RU" dirty="0"/>
              <a:t>у току читања линеарног текста </a:t>
            </a:r>
            <a:r>
              <a:rPr lang="ru-RU" dirty="0" smtClean="0"/>
              <a:t>добијали </a:t>
            </a:r>
            <a:r>
              <a:rPr lang="ru-RU" dirty="0"/>
              <a:t>задатак да у одређеним деловима застану и дају свој читалачки одговор у коме се тражи да наведу своја очекивања, мисли, асоцијације. </a:t>
            </a:r>
            <a:endParaRPr lang="ru-RU" dirty="0" smtClean="0"/>
          </a:p>
          <a:p>
            <a:r>
              <a:rPr lang="ru-RU" dirty="0" smtClean="0"/>
              <a:t>Места </a:t>
            </a:r>
            <a:r>
              <a:rPr lang="ru-RU" dirty="0"/>
              <a:t>за прекид читања </a:t>
            </a:r>
            <a:r>
              <a:rPr lang="ru-RU" dirty="0" smtClean="0"/>
              <a:t>су делови текста </a:t>
            </a:r>
            <a:r>
              <a:rPr lang="ru-RU" dirty="0"/>
              <a:t>у којима је имплицитно или експлицитно исказана намера аутора да припреми читаоца за одређени поступак ликова, мотивише поступак, створи одговарајућу емоционално-сазнајну припрему за даљу перцепцију текста итд</a:t>
            </a:r>
            <a:r>
              <a:rPr lang="ru-RU" dirty="0" smtClean="0"/>
              <a:t>.</a:t>
            </a:r>
          </a:p>
          <a:p>
            <a:r>
              <a:rPr lang="ru-RU" dirty="0" smtClean="0"/>
              <a:t>Места прекида одређена су унапред, у складу са хоризонтом очекивања </a:t>
            </a:r>
            <a:r>
              <a:rPr lang="ru-RU" i="1" dirty="0" smtClean="0"/>
              <a:t>имплицитног читаоца</a:t>
            </a:r>
            <a:r>
              <a:rPr lang="ru-RU" dirty="0" smtClean="0"/>
              <a:t>.</a:t>
            </a:r>
            <a:endParaRPr lang="ru-RU" dirty="0"/>
          </a:p>
        </p:txBody>
      </p:sp>
      <p:sp>
        <p:nvSpPr>
          <p:cNvPr id="11" name="Content Placeholder 10"/>
          <p:cNvSpPr>
            <a:spLocks noGrp="1"/>
          </p:cNvSpPr>
          <p:nvPr>
            <p:ph sz="quarter" idx="4"/>
          </p:nvPr>
        </p:nvSpPr>
        <p:spPr>
          <a:xfrm>
            <a:off x="6357257" y="2256291"/>
            <a:ext cx="5217577" cy="3955824"/>
          </a:xfrm>
        </p:spPr>
        <p:txBody>
          <a:bodyPr>
            <a:normAutofit fontScale="92500" lnSpcReduction="10000"/>
          </a:bodyPr>
          <a:lstStyle/>
          <a:p>
            <a:r>
              <a:rPr lang="en-US" dirty="0">
                <a:ea typeface="Calibri" panose="020F0502020204030204" pitchFamily="34" charset="0"/>
                <a:cs typeface="Times New Roman" panose="02020603050405020304" pitchFamily="18" charset="0"/>
              </a:rPr>
              <a:t>The examinees would get the assignment, while reading the linear text, to stop at some point and state their expectations, thoughts and associations, as readers. </a:t>
            </a:r>
            <a:endParaRPr lang="sr-Cyrl-RS" dirty="0" smtClean="0">
              <a:ea typeface="Calibri" panose="020F0502020204030204" pitchFamily="34" charset="0"/>
              <a:cs typeface="Times New Roman" panose="02020603050405020304" pitchFamily="18" charset="0"/>
            </a:endParaRPr>
          </a:p>
          <a:p>
            <a:r>
              <a:rPr lang="en-US" dirty="0" smtClean="0">
                <a:ea typeface="Calibri" panose="020F0502020204030204" pitchFamily="34" charset="0"/>
                <a:cs typeface="Times New Roman" panose="02020603050405020304" pitchFamily="18" charset="0"/>
              </a:rPr>
              <a:t>The </a:t>
            </a:r>
            <a:r>
              <a:rPr lang="en-US" dirty="0">
                <a:ea typeface="Calibri" panose="020F0502020204030204" pitchFamily="34" charset="0"/>
                <a:cs typeface="Times New Roman" panose="02020603050405020304" pitchFamily="18" charset="0"/>
              </a:rPr>
              <a:t>places where the reading should be stopped will be the moments in text where the authors intention, to prepare the reader for a certain action of the character, to motivate the actions of characters, to create the proper emotional and cognitive preparation for the further perception of the text</a:t>
            </a:r>
            <a:r>
              <a:rPr lang="en-US" dirty="0" smtClean="0">
                <a:ea typeface="Calibri" panose="020F0502020204030204" pitchFamily="34" charset="0"/>
                <a:cs typeface="Times New Roman" panose="02020603050405020304" pitchFamily="18" charset="0"/>
              </a:rPr>
              <a:t>.</a:t>
            </a:r>
            <a:endParaRPr lang="sr-Cyrl-RS" dirty="0" smtClean="0">
              <a:ea typeface="Calibri" panose="020F0502020204030204" pitchFamily="34" charset="0"/>
              <a:cs typeface="Times New Roman" panose="02020603050405020304" pitchFamily="18" charset="0"/>
            </a:endParaRPr>
          </a:p>
          <a:p>
            <a:r>
              <a:rPr lang="en-GB" dirty="0"/>
              <a:t>The breaks were determined beforehand in accordance with the places in the text that form </a:t>
            </a:r>
            <a:r>
              <a:rPr lang="en-GB" i="1" dirty="0"/>
              <a:t>implied reader’s </a:t>
            </a:r>
            <a:r>
              <a:rPr lang="en-GB" dirty="0"/>
              <a:t>expectations.</a:t>
            </a:r>
            <a:endParaRPr lang="en-US" dirty="0">
              <a:ea typeface="Calibri" panose="020F0502020204030204" pitchFamily="34" charset="0"/>
              <a:cs typeface="Times New Roman" panose="02020603050405020304" pitchFamily="18" charset="0"/>
            </a:endParaRPr>
          </a:p>
          <a:p>
            <a:endParaRPr lang="en-US"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710762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595086" y="2514600"/>
            <a:ext cx="4904565" cy="3741738"/>
          </a:xfrm>
        </p:spPr>
        <p:txBody>
          <a:bodyPr/>
          <a:lstStyle/>
          <a:p>
            <a:r>
              <a:rPr lang="sr-Cyrl-RS" dirty="0" smtClean="0"/>
              <a:t>Индивидуални полуструктурирани интервју</a:t>
            </a:r>
          </a:p>
          <a:p>
            <a:r>
              <a:rPr lang="sr-Cyrl-RS" dirty="0" smtClean="0"/>
              <a:t>Осам пауза</a:t>
            </a:r>
          </a:p>
          <a:p>
            <a:r>
              <a:rPr lang="sr-Cyrl-RS" dirty="0" smtClean="0"/>
              <a:t>28 ученика (старости 15 година)</a:t>
            </a:r>
          </a:p>
          <a:p>
            <a:r>
              <a:rPr lang="sr-Cyrl-RS" dirty="0" smtClean="0"/>
              <a:t>Тематска анализа транскрипата, индуктивна</a:t>
            </a:r>
            <a:endParaRPr lang="en-US" dirty="0"/>
          </a:p>
        </p:txBody>
      </p:sp>
      <p:sp>
        <p:nvSpPr>
          <p:cNvPr id="8" name="Content Placeholder 7"/>
          <p:cNvSpPr>
            <a:spLocks noGrp="1"/>
          </p:cNvSpPr>
          <p:nvPr>
            <p:ph sz="quarter" idx="4"/>
          </p:nvPr>
        </p:nvSpPr>
        <p:spPr>
          <a:xfrm>
            <a:off x="6177010" y="2576286"/>
            <a:ext cx="5216705" cy="3741738"/>
          </a:xfrm>
        </p:spPr>
        <p:txBody>
          <a:bodyPr/>
          <a:lstStyle/>
          <a:p>
            <a:pPr marL="457200" indent="-457200">
              <a:buFont typeface="Arial" panose="020B0604020202020204" pitchFamily="34" charset="0"/>
              <a:buChar char="•"/>
            </a:pPr>
            <a:r>
              <a:rPr lang="en-GB" dirty="0"/>
              <a:t>Individual semi-structured interviews</a:t>
            </a:r>
          </a:p>
          <a:p>
            <a:pPr marL="457200" indent="-457200">
              <a:buFont typeface="Arial" panose="020B0604020202020204" pitchFamily="34" charset="0"/>
              <a:buChar char="•"/>
            </a:pPr>
            <a:r>
              <a:rPr lang="en-US" dirty="0"/>
              <a:t>E</a:t>
            </a:r>
            <a:r>
              <a:rPr lang="en-US" dirty="0" smtClean="0"/>
              <a:t>ight</a:t>
            </a:r>
            <a:r>
              <a:rPr lang="en-GB" dirty="0" smtClean="0"/>
              <a:t> </a:t>
            </a:r>
            <a:r>
              <a:rPr lang="en-GB" dirty="0"/>
              <a:t>breaks </a:t>
            </a:r>
          </a:p>
          <a:p>
            <a:pPr marL="457200" indent="-457200">
              <a:buFont typeface="Arial" panose="020B0604020202020204" pitchFamily="34" charset="0"/>
              <a:buChar char="•"/>
            </a:pPr>
            <a:r>
              <a:rPr lang="en-US" dirty="0"/>
              <a:t>28 students (age 15)</a:t>
            </a:r>
          </a:p>
          <a:p>
            <a:pPr marL="457200" indent="-457200">
              <a:buFont typeface="Arial" panose="020B0604020202020204" pitchFamily="34" charset="0"/>
              <a:buChar char="•"/>
            </a:pPr>
            <a:r>
              <a:rPr lang="en-US" dirty="0"/>
              <a:t>Thematic analysis of transcripts, inductive</a:t>
            </a:r>
          </a:p>
          <a:p>
            <a:endParaRPr lang="en-US" dirty="0"/>
          </a:p>
        </p:txBody>
      </p:sp>
    </p:spTree>
    <p:extLst>
      <p:ext uri="{BB962C8B-B14F-4D97-AF65-F5344CB8AC3E}">
        <p14:creationId xmlns:p14="http://schemas.microsoft.com/office/powerpoint/2010/main" xmlns="" val="2877891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16227" y="1328055"/>
            <a:ext cx="4396339" cy="2619830"/>
          </a:xfrm>
        </p:spPr>
        <p:txBody>
          <a:bodyPr/>
          <a:lstStyle/>
          <a:p>
            <a:r>
              <a:rPr lang="ru-RU" dirty="0"/>
              <a:t>Циљ рада је да се расветле могући правци формирања читалачког хоризонта очекивања и његовог утицаја на даљу рецепцију текста, било да се он подудара или је у контрадикцији са оним што се у даљем наративу јавља као чињеница.</a:t>
            </a:r>
            <a:endParaRPr lang="en-US" dirty="0"/>
          </a:p>
        </p:txBody>
      </p:sp>
      <p:sp>
        <p:nvSpPr>
          <p:cNvPr id="6" name="Content Placeholder 5"/>
          <p:cNvSpPr>
            <a:spLocks noGrp="1"/>
          </p:cNvSpPr>
          <p:nvPr>
            <p:ph sz="quarter" idx="4"/>
          </p:nvPr>
        </p:nvSpPr>
        <p:spPr>
          <a:xfrm>
            <a:off x="5828666" y="1367971"/>
            <a:ext cx="4396339" cy="2405743"/>
          </a:xfrm>
        </p:spPr>
        <p:txBody>
          <a:bodyPr/>
          <a:lstStyle/>
          <a:p>
            <a:r>
              <a:rPr lang="sr-Latn-RS" dirty="0">
                <a:ea typeface="Calibri" panose="020F0502020204030204" pitchFamily="34" charset="0"/>
                <a:cs typeface="Times New Roman" panose="02020603050405020304" pitchFamily="18" charset="0"/>
              </a:rPr>
              <a:t>The goal of this </a:t>
            </a:r>
            <a:r>
              <a:rPr lang="en-US" dirty="0">
                <a:ea typeface="Calibri" panose="020F0502020204030204" pitchFamily="34" charset="0"/>
                <a:cs typeface="Times New Roman" panose="02020603050405020304" pitchFamily="18" charset="0"/>
              </a:rPr>
              <a:t>research</a:t>
            </a:r>
            <a:r>
              <a:rPr lang="sr-Latn-RS" dirty="0">
                <a:ea typeface="Calibri" panose="020F0502020204030204" pitchFamily="34" charset="0"/>
                <a:cs typeface="Times New Roman" panose="02020603050405020304" pitchFamily="18" charset="0"/>
              </a:rPr>
              <a:t> is to clarify the possible directions in which </a:t>
            </a:r>
            <a:r>
              <a:rPr lang="en-GB" dirty="0">
                <a:ea typeface="Calibri" panose="020F0502020204030204" pitchFamily="34" charset="0"/>
                <a:cs typeface="Times New Roman" panose="02020603050405020304" pitchFamily="18" charset="0"/>
              </a:rPr>
              <a:t>the readers’ horizon od expectations could develop, and it’s influence on further reception of the text (whether it does or does not coincide with the facts from the further narration).</a:t>
            </a:r>
          </a:p>
          <a:p>
            <a:endParaRPr lang="en-US" dirty="0"/>
          </a:p>
        </p:txBody>
      </p:sp>
      <p:sp>
        <p:nvSpPr>
          <p:cNvPr id="7" name="Rectangle 6"/>
          <p:cNvSpPr/>
          <p:nvPr/>
        </p:nvSpPr>
        <p:spPr>
          <a:xfrm>
            <a:off x="6313713" y="4396384"/>
            <a:ext cx="5341257" cy="750975"/>
          </a:xfrm>
          <a:prstGeom prst="rect">
            <a:avLst/>
          </a:prstGeom>
        </p:spPr>
        <p:txBody>
          <a:bodyPr wrap="square">
            <a:spAutoFit/>
          </a:bodyPr>
          <a:lstStyle/>
          <a:p>
            <a:pPr lvl="0" algn="just">
              <a:lnSpc>
                <a:spcPct val="107000"/>
              </a:lnSpc>
            </a:pPr>
            <a:r>
              <a:rPr lang="en-US" altLang="en-US" sz="2000" dirty="0">
                <a:solidFill>
                  <a:srgbClr val="FFC000"/>
                </a:solidFill>
                <a:latin typeface="inherit"/>
              </a:rPr>
              <a:t>In this presentation we will show only a few </a:t>
            </a:r>
            <a:r>
              <a:rPr lang="en-US" altLang="en-US" sz="2000" dirty="0" smtClean="0">
                <a:solidFill>
                  <a:srgbClr val="FFC000"/>
                </a:solidFill>
                <a:latin typeface="inherit"/>
              </a:rPr>
              <a:t>research results.</a:t>
            </a:r>
            <a:endParaRPr lang="en-US" altLang="en-US" sz="3200" dirty="0">
              <a:solidFill>
                <a:srgbClr val="FFC000"/>
              </a:solidFill>
              <a:latin typeface="Arial" panose="020B0604020202020204" pitchFamily="34" charset="0"/>
            </a:endParaRPr>
          </a:p>
        </p:txBody>
      </p:sp>
      <p:sp>
        <p:nvSpPr>
          <p:cNvPr id="8" name="Rectangle 7"/>
          <p:cNvSpPr/>
          <p:nvPr/>
        </p:nvSpPr>
        <p:spPr>
          <a:xfrm>
            <a:off x="487410" y="4396384"/>
            <a:ext cx="5173162" cy="750975"/>
          </a:xfrm>
          <a:prstGeom prst="rect">
            <a:avLst/>
          </a:prstGeom>
        </p:spPr>
        <p:txBody>
          <a:bodyPr wrap="square">
            <a:spAutoFit/>
          </a:bodyPr>
          <a:lstStyle/>
          <a:p>
            <a:pPr lvl="0" algn="just">
              <a:lnSpc>
                <a:spcPct val="107000"/>
              </a:lnSpc>
            </a:pPr>
            <a:r>
              <a:rPr lang="sr-Cyrl-RS" altLang="en-US" sz="2000" dirty="0" smtClean="0">
                <a:solidFill>
                  <a:srgbClr val="FFC000"/>
                </a:solidFill>
                <a:latin typeface="inherit"/>
              </a:rPr>
              <a:t>У овој презентацији биће приказан само део резултата.</a:t>
            </a:r>
            <a:endParaRPr lang="en-US" altLang="en-US" sz="3200" dirty="0">
              <a:solidFill>
                <a:srgbClr val="FFC000"/>
              </a:solidFill>
              <a:latin typeface="Arial" panose="020B0604020202020204" pitchFamily="34" charset="0"/>
            </a:endParaRPr>
          </a:p>
        </p:txBody>
      </p:sp>
    </p:spTree>
    <p:extLst>
      <p:ext uri="{BB962C8B-B14F-4D97-AF65-F5344CB8AC3E}">
        <p14:creationId xmlns:p14="http://schemas.microsoft.com/office/powerpoint/2010/main" xmlns="" val="2603397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2" y="546099"/>
            <a:ext cx="4396338" cy="942747"/>
          </a:xfrm>
        </p:spPr>
        <p:txBody>
          <a:bodyPr/>
          <a:lstStyle/>
          <a:p>
            <a:r>
              <a:rPr lang="sr-Cyrl-RS" dirty="0" smtClean="0"/>
              <a:t>Очекивања након четвртог прекида у читању</a:t>
            </a:r>
            <a:endParaRPr lang="en-US" dirty="0"/>
          </a:p>
        </p:txBody>
      </p:sp>
      <p:sp>
        <p:nvSpPr>
          <p:cNvPr id="4" name="Content Placeholder 3"/>
          <p:cNvSpPr>
            <a:spLocks noGrp="1"/>
          </p:cNvSpPr>
          <p:nvPr>
            <p:ph sz="half" idx="2"/>
          </p:nvPr>
        </p:nvSpPr>
        <p:spPr>
          <a:xfrm>
            <a:off x="1103312" y="1915886"/>
            <a:ext cx="4396339" cy="4340452"/>
          </a:xfrm>
        </p:spPr>
        <p:txBody>
          <a:bodyPr/>
          <a:lstStyle/>
          <a:p>
            <a:r>
              <a:rPr lang="sr-Cyrl-RS" dirty="0"/>
              <a:t>У </a:t>
            </a:r>
            <a:r>
              <a:rPr lang="sr-Cyrl-RS" dirty="0" smtClean="0"/>
              <a:t>одломку </a:t>
            </a:r>
            <a:r>
              <a:rPr lang="sr-Cyrl-RS" dirty="0"/>
              <a:t>су равноправно заступљена два низа контрадикторних сигнала, што </a:t>
            </a:r>
            <a:r>
              <a:rPr lang="sr-Cyrl-RS" i="1" dirty="0"/>
              <a:t>имплицитног читаоца </a:t>
            </a:r>
            <a:r>
              <a:rPr lang="sr-Cyrl-RS" dirty="0"/>
              <a:t>усмерава ка алтернативним очекивањима. </a:t>
            </a:r>
            <a:endParaRPr lang="sr-Cyrl-RS" dirty="0" smtClean="0"/>
          </a:p>
          <a:p>
            <a:pPr marL="0" indent="0">
              <a:buNone/>
            </a:pPr>
            <a:endParaRPr lang="sr-Cyrl-RS" dirty="0"/>
          </a:p>
        </p:txBody>
      </p:sp>
      <p:sp>
        <p:nvSpPr>
          <p:cNvPr id="5" name="Text Placeholder 4"/>
          <p:cNvSpPr>
            <a:spLocks noGrp="1"/>
          </p:cNvSpPr>
          <p:nvPr>
            <p:ph type="body" sz="quarter" idx="3"/>
          </p:nvPr>
        </p:nvSpPr>
        <p:spPr>
          <a:xfrm>
            <a:off x="5872208" y="912584"/>
            <a:ext cx="4396339" cy="576262"/>
          </a:xfrm>
        </p:spPr>
        <p:txBody>
          <a:bodyPr/>
          <a:lstStyle/>
          <a:p>
            <a:r>
              <a:rPr lang="en-US" dirty="0" smtClean="0">
                <a:solidFill>
                  <a:srgbClr val="FFC000"/>
                </a:solidFill>
              </a:rPr>
              <a:t>Expectation after </a:t>
            </a:r>
            <a:r>
              <a:rPr lang="en-US" dirty="0">
                <a:solidFill>
                  <a:srgbClr val="FFC000"/>
                </a:solidFill>
              </a:rPr>
              <a:t>the fourth break  </a:t>
            </a:r>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xmlns="" val="2133108013"/>
              </p:ext>
            </p:extLst>
          </p:nvPr>
        </p:nvGraphicFramePr>
        <p:xfrm>
          <a:off x="1343980" y="3645241"/>
          <a:ext cx="4395788" cy="2743200"/>
        </p:xfrm>
        <a:graphic>
          <a:graphicData uri="http://schemas.openxmlformats.org/drawingml/2006/table">
            <a:tbl>
              <a:tblPr firstRow="1" bandRow="1">
                <a:tableStyleId>{5C22544A-7EE6-4342-B048-85BDC9FD1C3A}</a:tableStyleId>
              </a:tblPr>
              <a:tblGrid>
                <a:gridCol w="2197894">
                  <a:extLst>
                    <a:ext uri="{9D8B030D-6E8A-4147-A177-3AD203B41FA5}">
                      <a16:colId xmlns:a16="http://schemas.microsoft.com/office/drawing/2014/main" xmlns="" val="3217463132"/>
                    </a:ext>
                  </a:extLst>
                </a:gridCol>
                <a:gridCol w="2197894">
                  <a:extLst>
                    <a:ext uri="{9D8B030D-6E8A-4147-A177-3AD203B41FA5}">
                      <a16:colId xmlns:a16="http://schemas.microsoft.com/office/drawing/2014/main" xmlns="" val="2836657577"/>
                    </a:ext>
                  </a:extLst>
                </a:gridCol>
              </a:tblGrid>
              <a:tr h="370840">
                <a:tc>
                  <a:txBody>
                    <a:bodyPr/>
                    <a:lstStyle/>
                    <a:p>
                      <a:r>
                        <a:rPr lang="sr-Cyrl-RS" dirty="0" smtClean="0"/>
                        <a:t>Мачка је представљала поклон.</a:t>
                      </a:r>
                      <a:endParaRPr lang="en-US" dirty="0"/>
                    </a:p>
                  </a:txBody>
                  <a:tcPr>
                    <a:solidFill>
                      <a:srgbClr val="006600"/>
                    </a:solidFill>
                  </a:tcPr>
                </a:tc>
                <a:tc>
                  <a:txBody>
                    <a:bodyPr/>
                    <a:lstStyle/>
                    <a:p>
                      <a:r>
                        <a:rPr lang="sr-Cyrl-RS" dirty="0" smtClean="0"/>
                        <a:t>Пантер представља опасност.</a:t>
                      </a:r>
                      <a:endParaRPr lang="en-US" dirty="0"/>
                    </a:p>
                  </a:txBody>
                  <a:tcPr>
                    <a:solidFill>
                      <a:srgbClr val="CC0000"/>
                    </a:solidFill>
                  </a:tcPr>
                </a:tc>
                <a:extLst>
                  <a:ext uri="{0D108BD9-81ED-4DB2-BD59-A6C34878D82A}">
                    <a16:rowId xmlns:a16="http://schemas.microsoft.com/office/drawing/2014/main" xmlns="" val="2504020684"/>
                  </a:ext>
                </a:extLst>
              </a:tr>
              <a:tr h="370840">
                <a:tc>
                  <a:txBody>
                    <a:bodyPr/>
                    <a:lstStyle/>
                    <a:p>
                      <a:r>
                        <a:rPr lang="sr-Cyrl-RS" dirty="0" smtClean="0">
                          <a:solidFill>
                            <a:schemeClr val="tx1"/>
                          </a:solidFill>
                        </a:rPr>
                        <a:t>Наслов приче је „Поклон“.</a:t>
                      </a:r>
                      <a:endParaRPr lang="en-US" dirty="0">
                        <a:solidFill>
                          <a:schemeClr val="tx1"/>
                        </a:solidFill>
                      </a:endParaRPr>
                    </a:p>
                  </a:txBody>
                  <a:tcPr>
                    <a:solidFill>
                      <a:srgbClr val="008000"/>
                    </a:solidFill>
                  </a:tcPr>
                </a:tc>
                <a:tc>
                  <a:txBody>
                    <a:bodyPr/>
                    <a:lstStyle/>
                    <a:p>
                      <a:r>
                        <a:rPr lang="sr-Cyrl-RS" dirty="0" smtClean="0">
                          <a:solidFill>
                            <a:schemeClr val="tx1"/>
                          </a:solidFill>
                        </a:rPr>
                        <a:t>Јунакиња</a:t>
                      </a:r>
                      <a:r>
                        <a:rPr lang="sr-Cyrl-RS" baseline="0" dirty="0" smtClean="0">
                          <a:solidFill>
                            <a:schemeClr val="tx1"/>
                          </a:solidFill>
                        </a:rPr>
                        <a:t> има пушку.</a:t>
                      </a:r>
                      <a:endParaRPr lang="en-US" dirty="0">
                        <a:solidFill>
                          <a:schemeClr val="tx1"/>
                        </a:solidFill>
                      </a:endParaRPr>
                    </a:p>
                  </a:txBody>
                  <a:tcPr>
                    <a:solidFill>
                      <a:srgbClr val="FF0000"/>
                    </a:solidFill>
                  </a:tcPr>
                </a:tc>
                <a:extLst>
                  <a:ext uri="{0D108BD9-81ED-4DB2-BD59-A6C34878D82A}">
                    <a16:rowId xmlns:a16="http://schemas.microsoft.com/office/drawing/2014/main" xmlns="" val="2311572911"/>
                  </a:ext>
                </a:extLst>
              </a:tr>
              <a:tr h="370840">
                <a:tc>
                  <a:txBody>
                    <a:bodyPr/>
                    <a:lstStyle/>
                    <a:p>
                      <a:r>
                        <a:rPr lang="sr-Cyrl-RS" dirty="0" smtClean="0">
                          <a:solidFill>
                            <a:schemeClr val="tx1"/>
                          </a:solidFill>
                        </a:rPr>
                        <a:t>Јунакиња рику пантера доживљава као патњу.</a:t>
                      </a:r>
                      <a:endParaRPr lang="en-US" dirty="0">
                        <a:solidFill>
                          <a:schemeClr val="tx1"/>
                        </a:solidFill>
                      </a:endParaRPr>
                    </a:p>
                  </a:txBody>
                  <a:tcPr>
                    <a:solidFill>
                      <a:srgbClr val="33CC33"/>
                    </a:solidFill>
                  </a:tcPr>
                </a:tc>
                <a:tc>
                  <a:txBody>
                    <a:bodyPr/>
                    <a:lstStyle/>
                    <a:p>
                      <a:r>
                        <a:rPr lang="sr-Cyrl-RS" dirty="0" smtClean="0">
                          <a:solidFill>
                            <a:schemeClr val="tx1"/>
                          </a:solidFill>
                        </a:rPr>
                        <a:t>Мачка </a:t>
                      </a:r>
                      <a:r>
                        <a:rPr lang="en-US" dirty="0" smtClean="0">
                          <a:solidFill>
                            <a:schemeClr val="tx1"/>
                          </a:solidFill>
                        </a:rPr>
                        <a:t>je </a:t>
                      </a:r>
                      <a:r>
                        <a:rPr lang="sr-Cyrl-RS" dirty="0" smtClean="0">
                          <a:solidFill>
                            <a:schemeClr val="tx1"/>
                          </a:solidFill>
                        </a:rPr>
                        <a:t>гребала по зиду.</a:t>
                      </a:r>
                      <a:endParaRPr lang="en-US" dirty="0">
                        <a:solidFill>
                          <a:schemeClr val="tx1"/>
                        </a:solidFill>
                      </a:endParaRPr>
                    </a:p>
                  </a:txBody>
                  <a:tcPr>
                    <a:solidFill>
                      <a:srgbClr val="FF3300"/>
                    </a:solidFill>
                  </a:tcPr>
                </a:tc>
                <a:extLst>
                  <a:ext uri="{0D108BD9-81ED-4DB2-BD59-A6C34878D82A}">
                    <a16:rowId xmlns:a16="http://schemas.microsoft.com/office/drawing/2014/main" xmlns="" val="3420453239"/>
                  </a:ext>
                </a:extLst>
              </a:tr>
            </a:tbl>
          </a:graphicData>
        </a:graphic>
      </p:graphicFrame>
      <p:sp>
        <p:nvSpPr>
          <p:cNvPr id="9" name="TextBox 8"/>
          <p:cNvSpPr txBox="1"/>
          <p:nvPr/>
        </p:nvSpPr>
        <p:spPr>
          <a:xfrm>
            <a:off x="6531429" y="1915886"/>
            <a:ext cx="4310742" cy="1477328"/>
          </a:xfrm>
          <a:prstGeom prst="rect">
            <a:avLst/>
          </a:prstGeom>
          <a:noFill/>
        </p:spPr>
        <p:txBody>
          <a:bodyPr wrap="square" rtlCol="0">
            <a:spAutoFit/>
          </a:bodyPr>
          <a:lstStyle/>
          <a:p>
            <a:r>
              <a:rPr lang="en-US" dirty="0" smtClean="0"/>
              <a:t>The </a:t>
            </a:r>
            <a:r>
              <a:rPr lang="en-US" dirty="0"/>
              <a:t>passage is equally represented by two sets of contradictory signals, which direct the </a:t>
            </a:r>
            <a:r>
              <a:rPr lang="en-US" i="1" dirty="0"/>
              <a:t>implicit reader </a:t>
            </a:r>
            <a:r>
              <a:rPr lang="en-US" dirty="0"/>
              <a:t>towards alternative expectations.</a:t>
            </a:r>
          </a:p>
          <a:p>
            <a:endParaRPr lang="en-US" dirty="0"/>
          </a:p>
        </p:txBody>
      </p:sp>
      <p:graphicFrame>
        <p:nvGraphicFramePr>
          <p:cNvPr id="10" name="Content Placeholder 7"/>
          <p:cNvGraphicFramePr>
            <a:graphicFrameLocks/>
          </p:cNvGraphicFramePr>
          <p:nvPr>
            <p:extLst>
              <p:ext uri="{D42A27DB-BD31-4B8C-83A1-F6EECF244321}">
                <p14:modId xmlns:p14="http://schemas.microsoft.com/office/powerpoint/2010/main" xmlns="" val="777366325"/>
              </p:ext>
            </p:extLst>
          </p:nvPr>
        </p:nvGraphicFramePr>
        <p:xfrm>
          <a:off x="6373807" y="3645241"/>
          <a:ext cx="5048936" cy="2622296"/>
        </p:xfrm>
        <a:graphic>
          <a:graphicData uri="http://schemas.openxmlformats.org/drawingml/2006/table">
            <a:tbl>
              <a:tblPr firstRow="1" bandRow="1">
                <a:tableStyleId>{5C22544A-7EE6-4342-B048-85BDC9FD1C3A}</a:tableStyleId>
              </a:tblPr>
              <a:tblGrid>
                <a:gridCol w="2524468">
                  <a:extLst>
                    <a:ext uri="{9D8B030D-6E8A-4147-A177-3AD203B41FA5}">
                      <a16:colId xmlns:a16="http://schemas.microsoft.com/office/drawing/2014/main" xmlns="" val="3217463132"/>
                    </a:ext>
                  </a:extLst>
                </a:gridCol>
                <a:gridCol w="2524468">
                  <a:extLst>
                    <a:ext uri="{9D8B030D-6E8A-4147-A177-3AD203B41FA5}">
                      <a16:colId xmlns:a16="http://schemas.microsoft.com/office/drawing/2014/main" xmlns="" val="2836657577"/>
                    </a:ext>
                  </a:extLst>
                </a:gridCol>
              </a:tblGrid>
              <a:tr h="370840">
                <a:tc>
                  <a:txBody>
                    <a:bodyPr/>
                    <a:lstStyle/>
                    <a:p>
                      <a:pPr>
                        <a:lnSpc>
                          <a:spcPct val="107000"/>
                        </a:lnSpc>
                        <a:spcAft>
                          <a:spcPts val="800"/>
                        </a:spcAft>
                      </a:pPr>
                      <a:r>
                        <a:rPr lang="en-US" sz="1800" b="1" dirty="0">
                          <a:effectLst/>
                          <a:latin typeface="+mj-lt"/>
                          <a:ea typeface="Calibri" panose="020F0502020204030204" pitchFamily="34" charset="0"/>
                          <a:cs typeface="Times New Roman" panose="02020603050405020304" pitchFamily="18" charset="0"/>
                        </a:rPr>
                        <a:t>The cat represents a gift</a:t>
                      </a:r>
                      <a:endParaRPr lang="en-US" sz="1800" dirty="0">
                        <a:effectLst/>
                        <a:latin typeface="+mj-lt"/>
                        <a:ea typeface="Calibri" panose="020F0502020204030204" pitchFamily="34" charset="0"/>
                        <a:cs typeface="Times New Roman" panose="02020603050405020304" pitchFamily="18" charset="0"/>
                      </a:endParaRPr>
                    </a:p>
                  </a:txBody>
                  <a:tcPr>
                    <a:solidFill>
                      <a:srgbClr val="006600"/>
                    </a:solidFill>
                  </a:tcPr>
                </a:tc>
                <a:tc>
                  <a:txBody>
                    <a:bodyPr/>
                    <a:lstStyle/>
                    <a:p>
                      <a:pPr>
                        <a:lnSpc>
                          <a:spcPct val="107000"/>
                        </a:lnSpc>
                        <a:spcAft>
                          <a:spcPts val="800"/>
                        </a:spcAft>
                      </a:pPr>
                      <a:r>
                        <a:rPr lang="en-US" sz="1800" b="1">
                          <a:effectLst/>
                          <a:latin typeface="+mj-lt"/>
                          <a:ea typeface="Calibri" panose="020F0502020204030204" pitchFamily="34" charset="0"/>
                          <a:cs typeface="Times New Roman" panose="02020603050405020304" pitchFamily="18" charset="0"/>
                        </a:rPr>
                        <a:t>The panther represents a threat.</a:t>
                      </a:r>
                      <a:endParaRPr lang="en-US" sz="1800">
                        <a:effectLst/>
                        <a:latin typeface="+mj-lt"/>
                        <a:ea typeface="Calibri" panose="020F0502020204030204" pitchFamily="34" charset="0"/>
                        <a:cs typeface="Times New Roman" panose="02020603050405020304" pitchFamily="18" charset="0"/>
                      </a:endParaRPr>
                    </a:p>
                  </a:txBody>
                  <a:tcPr>
                    <a:solidFill>
                      <a:srgbClr val="CC0000"/>
                    </a:solidFill>
                  </a:tcPr>
                </a:tc>
                <a:extLst>
                  <a:ext uri="{0D108BD9-81ED-4DB2-BD59-A6C34878D82A}">
                    <a16:rowId xmlns:a16="http://schemas.microsoft.com/office/drawing/2014/main" xmlns="" val="2504020684"/>
                  </a:ext>
                </a:extLst>
              </a:tr>
              <a:tr h="370840">
                <a:tc>
                  <a:txBody>
                    <a:bodyPr/>
                    <a:lstStyle/>
                    <a:p>
                      <a:pPr>
                        <a:lnSpc>
                          <a:spcPct val="107000"/>
                        </a:lnSpc>
                        <a:spcAft>
                          <a:spcPts val="800"/>
                        </a:spcAft>
                      </a:pPr>
                      <a:r>
                        <a:rPr lang="en-US" sz="1800" dirty="0">
                          <a:solidFill>
                            <a:schemeClr val="tx1"/>
                          </a:solidFill>
                          <a:effectLst/>
                          <a:latin typeface="+mj-lt"/>
                          <a:ea typeface="Calibri" panose="020F0502020204030204" pitchFamily="34" charset="0"/>
                          <a:cs typeface="Times New Roman" panose="02020603050405020304" pitchFamily="18" charset="0"/>
                        </a:rPr>
                        <a:t>The title of the story is “The gift”.</a:t>
                      </a:r>
                    </a:p>
                  </a:txBody>
                  <a:tcPr>
                    <a:solidFill>
                      <a:srgbClr val="008000"/>
                    </a:solidFill>
                  </a:tcPr>
                </a:tc>
                <a:tc>
                  <a:txBody>
                    <a:bodyPr/>
                    <a:lstStyle/>
                    <a:p>
                      <a:pPr>
                        <a:lnSpc>
                          <a:spcPct val="107000"/>
                        </a:lnSpc>
                        <a:spcAft>
                          <a:spcPts val="800"/>
                        </a:spcAft>
                      </a:pPr>
                      <a:r>
                        <a:rPr lang="en-US" sz="1800" dirty="0">
                          <a:solidFill>
                            <a:schemeClr val="tx1"/>
                          </a:solidFill>
                          <a:effectLst/>
                          <a:latin typeface="+mj-lt"/>
                          <a:ea typeface="Calibri" panose="020F0502020204030204" pitchFamily="34" charset="0"/>
                          <a:cs typeface="Times New Roman" panose="02020603050405020304" pitchFamily="18" charset="0"/>
                        </a:rPr>
                        <a:t>The character in the story has a rifle.</a:t>
                      </a:r>
                    </a:p>
                  </a:txBody>
                  <a:tcPr>
                    <a:solidFill>
                      <a:srgbClr val="FF0000"/>
                    </a:solidFill>
                  </a:tcPr>
                </a:tc>
                <a:extLst>
                  <a:ext uri="{0D108BD9-81ED-4DB2-BD59-A6C34878D82A}">
                    <a16:rowId xmlns:a16="http://schemas.microsoft.com/office/drawing/2014/main" xmlns="" val="2311572911"/>
                  </a:ext>
                </a:extLst>
              </a:tr>
              <a:tr h="370840">
                <a:tc>
                  <a:txBody>
                    <a:bodyPr/>
                    <a:lstStyle/>
                    <a:p>
                      <a:pPr>
                        <a:lnSpc>
                          <a:spcPct val="107000"/>
                        </a:lnSpc>
                        <a:spcAft>
                          <a:spcPts val="800"/>
                        </a:spcAft>
                      </a:pPr>
                      <a:r>
                        <a:rPr lang="en-US" sz="1800" dirty="0">
                          <a:solidFill>
                            <a:schemeClr val="tx1"/>
                          </a:solidFill>
                          <a:effectLst/>
                          <a:latin typeface="+mj-lt"/>
                          <a:ea typeface="Calibri" panose="020F0502020204030204" pitchFamily="34" charset="0"/>
                          <a:cs typeface="Times New Roman" panose="02020603050405020304" pitchFamily="18" charset="0"/>
                        </a:rPr>
                        <a:t>The character in the story perceives panther’s screams as suffering.</a:t>
                      </a:r>
                    </a:p>
                  </a:txBody>
                  <a:tcPr>
                    <a:solidFill>
                      <a:srgbClr val="33CC33"/>
                    </a:solidFill>
                  </a:tcPr>
                </a:tc>
                <a:tc>
                  <a:txBody>
                    <a:bodyPr/>
                    <a:lstStyle/>
                    <a:p>
                      <a:pPr>
                        <a:lnSpc>
                          <a:spcPct val="107000"/>
                        </a:lnSpc>
                        <a:spcAft>
                          <a:spcPts val="800"/>
                        </a:spcAft>
                      </a:pPr>
                      <a:r>
                        <a:rPr lang="en-US" sz="1800" dirty="0">
                          <a:solidFill>
                            <a:schemeClr val="tx1"/>
                          </a:solidFill>
                          <a:effectLst/>
                          <a:latin typeface="+mj-lt"/>
                          <a:ea typeface="Calibri" panose="020F0502020204030204" pitchFamily="34" charset="0"/>
                          <a:cs typeface="Times New Roman" panose="02020603050405020304" pitchFamily="18" charset="0"/>
                        </a:rPr>
                        <a:t>The cat was </a:t>
                      </a:r>
                      <a:r>
                        <a:rPr lang="en-US" sz="1800" dirty="0" smtClean="0">
                          <a:solidFill>
                            <a:schemeClr val="tx1"/>
                          </a:solidFill>
                          <a:effectLst/>
                          <a:latin typeface="+mj-lt"/>
                          <a:ea typeface="Calibri" panose="020F0502020204030204" pitchFamily="34" charset="0"/>
                          <a:cs typeface="Times New Roman" panose="02020603050405020304" pitchFamily="18" charset="0"/>
                        </a:rPr>
                        <a:t>scratching </a:t>
                      </a:r>
                      <a:r>
                        <a:rPr lang="en-US" sz="1800" dirty="0">
                          <a:solidFill>
                            <a:schemeClr val="tx1"/>
                          </a:solidFill>
                          <a:effectLst/>
                          <a:latin typeface="+mj-lt"/>
                          <a:ea typeface="Calibri" panose="020F0502020204030204" pitchFamily="34" charset="0"/>
                          <a:cs typeface="Times New Roman" panose="02020603050405020304" pitchFamily="18" charset="0"/>
                        </a:rPr>
                        <a:t>the wall.</a:t>
                      </a:r>
                    </a:p>
                  </a:txBody>
                  <a:tcPr>
                    <a:solidFill>
                      <a:srgbClr val="FF3300"/>
                    </a:solidFill>
                  </a:tcPr>
                </a:tc>
                <a:extLst>
                  <a:ext uri="{0D108BD9-81ED-4DB2-BD59-A6C34878D82A}">
                    <a16:rowId xmlns:a16="http://schemas.microsoft.com/office/drawing/2014/main" xmlns="" val="3420453239"/>
                  </a:ext>
                </a:extLst>
              </a:tr>
            </a:tbl>
          </a:graphicData>
        </a:graphic>
      </p:graphicFrame>
    </p:spTree>
    <p:extLst>
      <p:ext uri="{BB962C8B-B14F-4D97-AF65-F5344CB8AC3E}">
        <p14:creationId xmlns:p14="http://schemas.microsoft.com/office/powerpoint/2010/main" xmlns="" val="1001165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2" y="533400"/>
            <a:ext cx="4396338" cy="576262"/>
          </a:xfrm>
        </p:spPr>
        <p:txBody>
          <a:bodyPr/>
          <a:lstStyle/>
          <a:p>
            <a:r>
              <a:rPr lang="sr-Cyrl-RS" sz="3200" dirty="0"/>
              <a:t>Т</a:t>
            </a:r>
            <a:r>
              <a:rPr lang="sr-Cyrl-RS" sz="3200" dirty="0" smtClean="0"/>
              <a:t>ипови очекивања:</a:t>
            </a:r>
            <a:endParaRPr lang="en-US" sz="3200" dirty="0"/>
          </a:p>
        </p:txBody>
      </p:sp>
      <p:sp>
        <p:nvSpPr>
          <p:cNvPr id="4" name="Content Placeholder 3"/>
          <p:cNvSpPr>
            <a:spLocks noGrp="1"/>
          </p:cNvSpPr>
          <p:nvPr>
            <p:ph sz="half" idx="2"/>
          </p:nvPr>
        </p:nvSpPr>
        <p:spPr>
          <a:xfrm>
            <a:off x="767444" y="1905000"/>
            <a:ext cx="4732208" cy="4806042"/>
          </a:xfrm>
        </p:spPr>
        <p:txBody>
          <a:bodyPr>
            <a:normAutofit/>
          </a:bodyPr>
          <a:lstStyle/>
          <a:p>
            <a:r>
              <a:rPr lang="sr-Cyrl-RS" sz="2400" dirty="0" smtClean="0"/>
              <a:t>а</a:t>
            </a:r>
            <a:r>
              <a:rPr lang="sr-Cyrl-RS" sz="2400" dirty="0"/>
              <a:t>) </a:t>
            </a:r>
            <a:r>
              <a:rPr lang="sr-Cyrl-RS" sz="2400" dirty="0" smtClean="0"/>
              <a:t>заснована на једној могућности, </a:t>
            </a:r>
          </a:p>
          <a:p>
            <a:r>
              <a:rPr lang="sr-Cyrl-RS" sz="2400" dirty="0" smtClean="0"/>
              <a:t>б</a:t>
            </a:r>
            <a:r>
              <a:rPr lang="sr-Cyrl-RS" sz="2400" dirty="0"/>
              <a:t>) </a:t>
            </a:r>
            <a:r>
              <a:rPr lang="sr-Cyrl-RS" sz="2400" dirty="0" smtClean="0"/>
              <a:t>алтернативна,</a:t>
            </a:r>
          </a:p>
          <a:p>
            <a:r>
              <a:rPr lang="sr-Cyrl-RS" sz="2400" dirty="0" smtClean="0"/>
              <a:t>в</a:t>
            </a:r>
            <a:r>
              <a:rPr lang="sr-Cyrl-RS" sz="2400" dirty="0"/>
              <a:t>) </a:t>
            </a:r>
            <a:r>
              <a:rPr lang="sr-Cyrl-RS" sz="2400" dirty="0" smtClean="0"/>
              <a:t>заснована на већем броју </a:t>
            </a:r>
            <a:r>
              <a:rPr lang="sr-Cyrl-RS" sz="2400" dirty="0"/>
              <a:t>могућности, </a:t>
            </a:r>
            <a:endParaRPr lang="sr-Cyrl-RS" sz="2400" dirty="0" smtClean="0"/>
          </a:p>
          <a:p>
            <a:r>
              <a:rPr lang="sr-Cyrl-RS" sz="2400" dirty="0" smtClean="0"/>
              <a:t>г</a:t>
            </a:r>
            <a:r>
              <a:rPr lang="sr-Cyrl-RS" sz="2400" dirty="0"/>
              <a:t>) </a:t>
            </a:r>
            <a:r>
              <a:rPr lang="sr-Cyrl-RS" sz="2400" dirty="0" smtClean="0"/>
              <a:t>формирана </a:t>
            </a:r>
            <a:r>
              <a:rPr lang="sr-Cyrl-RS" sz="2400" dirty="0"/>
              <a:t>на основу мишљења шта се неће догодити, </a:t>
            </a:r>
            <a:endParaRPr lang="sr-Cyrl-RS" sz="2400" dirty="0" smtClean="0"/>
          </a:p>
          <a:p>
            <a:r>
              <a:rPr lang="sr-Cyrl-RS" sz="2400" dirty="0" smtClean="0"/>
              <a:t>д</a:t>
            </a:r>
            <a:r>
              <a:rPr lang="sr-Cyrl-RS" sz="2400" dirty="0"/>
              <a:t>) одсуство очекивања. </a:t>
            </a:r>
            <a:endParaRPr lang="en-US" sz="2400" dirty="0"/>
          </a:p>
        </p:txBody>
      </p:sp>
      <p:sp>
        <p:nvSpPr>
          <p:cNvPr id="5" name="Text Placeholder 4"/>
          <p:cNvSpPr>
            <a:spLocks noGrp="1"/>
          </p:cNvSpPr>
          <p:nvPr>
            <p:ph type="body" sz="quarter" idx="3"/>
          </p:nvPr>
        </p:nvSpPr>
        <p:spPr>
          <a:xfrm>
            <a:off x="5654494" y="533400"/>
            <a:ext cx="4396339" cy="576262"/>
          </a:xfrm>
        </p:spPr>
        <p:txBody>
          <a:bodyPr/>
          <a:lstStyle/>
          <a:p>
            <a:r>
              <a:rPr lang="en-US" sz="2800" dirty="0"/>
              <a:t>Types of </a:t>
            </a:r>
            <a:r>
              <a:rPr lang="en-US" sz="2800" dirty="0" smtClean="0"/>
              <a:t>expectations</a:t>
            </a:r>
            <a:r>
              <a:rPr lang="sr-Latn-RS" sz="2800" dirty="0"/>
              <a:t>:</a:t>
            </a:r>
            <a:endParaRPr lang="en-US" sz="2800" dirty="0"/>
          </a:p>
        </p:txBody>
      </p:sp>
      <p:sp>
        <p:nvSpPr>
          <p:cNvPr id="6" name="Content Placeholder 5"/>
          <p:cNvSpPr>
            <a:spLocks noGrp="1"/>
          </p:cNvSpPr>
          <p:nvPr>
            <p:ph sz="quarter" idx="4"/>
          </p:nvPr>
        </p:nvSpPr>
        <p:spPr>
          <a:xfrm>
            <a:off x="5654495" y="1905000"/>
            <a:ext cx="4942748" cy="4351338"/>
          </a:xfrm>
        </p:spPr>
        <p:txBody>
          <a:bodyPr>
            <a:normAutofit/>
          </a:bodyPr>
          <a:lstStyle/>
          <a:p>
            <a:r>
              <a:rPr lang="en-US" sz="2400" dirty="0"/>
              <a:t>a) based on one possibility,</a:t>
            </a:r>
          </a:p>
          <a:p>
            <a:r>
              <a:rPr lang="en-US" sz="2400" dirty="0"/>
              <a:t>b)alternative,</a:t>
            </a:r>
          </a:p>
          <a:p>
            <a:r>
              <a:rPr lang="en-US" sz="2400" dirty="0"/>
              <a:t>c) based on greater number of possibilities,</a:t>
            </a:r>
          </a:p>
          <a:p>
            <a:r>
              <a:rPr lang="en-US" sz="2400" dirty="0"/>
              <a:t>d) based on the expectations of what is not going to happen,</a:t>
            </a:r>
          </a:p>
          <a:p>
            <a:r>
              <a:rPr lang="en-US" sz="2400" dirty="0"/>
              <a:t>e) lack of expectations.</a:t>
            </a:r>
          </a:p>
          <a:p>
            <a:endParaRPr lang="en-US" sz="2400" dirty="0"/>
          </a:p>
        </p:txBody>
      </p:sp>
    </p:spTree>
    <p:extLst>
      <p:ext uri="{BB962C8B-B14F-4D97-AF65-F5344CB8AC3E}">
        <p14:creationId xmlns:p14="http://schemas.microsoft.com/office/powerpoint/2010/main" xmlns="" val="332807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xmlns="" val="1354026185"/>
              </p:ext>
            </p:extLst>
          </p:nvPr>
        </p:nvGraphicFramePr>
        <p:xfrm>
          <a:off x="293914" y="473529"/>
          <a:ext cx="9503229" cy="60089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214941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xmlns="" val="143407731"/>
              </p:ext>
            </p:extLst>
          </p:nvPr>
        </p:nvGraphicFramePr>
        <p:xfrm>
          <a:off x="326572" y="816428"/>
          <a:ext cx="9862458" cy="564968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531429" y="1551214"/>
            <a:ext cx="3347357" cy="369332"/>
          </a:xfrm>
          <a:prstGeom prst="rect">
            <a:avLst/>
          </a:prstGeom>
          <a:noFill/>
        </p:spPr>
        <p:txBody>
          <a:bodyPr wrap="square" rtlCol="0">
            <a:spAutoFit/>
          </a:bodyPr>
          <a:lstStyle/>
          <a:p>
            <a:r>
              <a:rPr lang="en-US" dirty="0">
                <a:solidFill>
                  <a:schemeClr val="bg1"/>
                </a:solidFill>
              </a:rPr>
              <a:t>a</a:t>
            </a:r>
            <a:r>
              <a:rPr lang="en-US" dirty="0" smtClean="0">
                <a:solidFill>
                  <a:schemeClr val="bg1"/>
                </a:solidFill>
              </a:rPr>
              <a:t>fter the fourth break  </a:t>
            </a:r>
            <a:endParaRPr lang="en-US" dirty="0">
              <a:solidFill>
                <a:schemeClr val="bg1"/>
              </a:solidFill>
            </a:endParaRPr>
          </a:p>
        </p:txBody>
      </p:sp>
    </p:spTree>
    <p:extLst>
      <p:ext uri="{BB962C8B-B14F-4D97-AF65-F5344CB8AC3E}">
        <p14:creationId xmlns:p14="http://schemas.microsoft.com/office/powerpoint/2010/main" xmlns="" val="2874536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9927" y="632332"/>
            <a:ext cx="7892143" cy="1420645"/>
          </a:xfrm>
          <a:prstGeom prst="rect">
            <a:avLst/>
          </a:prstGeom>
        </p:spPr>
        <p:txBody>
          <a:bodyPr wrap="square">
            <a:spAutoFit/>
          </a:bodyPr>
          <a:lstStyle/>
          <a:p>
            <a:pPr algn="r">
              <a:lnSpc>
                <a:spcPct val="107000"/>
              </a:lnSpc>
              <a:spcAft>
                <a:spcPts val="0"/>
              </a:spcAft>
            </a:pPr>
            <a:r>
              <a:rPr lang="sr-Cyrl-RS" sz="2800" i="1" dirty="0" smtClean="0">
                <a:solidFill>
                  <a:srgbClr val="FFC000"/>
                </a:solidFill>
                <a:latin typeface="Times New Roman" panose="02020603050405020304" pitchFamily="18" charset="0"/>
                <a:ea typeface="Calibri" panose="020F0502020204030204" pitchFamily="34" charset="0"/>
                <a:cs typeface="Times New Roman" panose="02020603050405020304" pitchFamily="18" charset="0"/>
              </a:rPr>
              <a:t>Интерпретирати дело значи </a:t>
            </a:r>
          </a:p>
          <a:p>
            <a:pPr algn="r">
              <a:lnSpc>
                <a:spcPct val="107000"/>
              </a:lnSpc>
              <a:spcAft>
                <a:spcPts val="600"/>
              </a:spcAft>
            </a:pPr>
            <a:r>
              <a:rPr lang="sr-Cyrl-RS" sz="2800" i="1" dirty="0" smtClean="0">
                <a:solidFill>
                  <a:srgbClr val="FFC000"/>
                </a:solidFill>
                <a:latin typeface="Times New Roman" panose="02020603050405020304" pitchFamily="18" charset="0"/>
                <a:ea typeface="Calibri" panose="020F0502020204030204" pitchFamily="34" charset="0"/>
                <a:cs typeface="Times New Roman" panose="02020603050405020304" pitchFamily="18" charset="0"/>
              </a:rPr>
              <a:t>испричати причу о читању</a:t>
            </a:r>
            <a:endParaRPr lang="en-US" sz="3200"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0"/>
              </a:spcAft>
            </a:pPr>
            <a:r>
              <a:rPr lang="sr-Cyrl-RS" dirty="0" smtClean="0">
                <a:solidFill>
                  <a:srgbClr val="FFC000"/>
                </a:solidFill>
                <a:latin typeface="Times New Roman" panose="02020603050405020304" pitchFamily="18" charset="0"/>
                <a:ea typeface="Calibri" panose="020F0502020204030204" pitchFamily="34" charset="0"/>
                <a:cs typeface="Times New Roman" panose="02020603050405020304" pitchFamily="18" charset="0"/>
              </a:rPr>
              <a:t>Џонатан Калер</a:t>
            </a:r>
            <a:endParaRPr lang="en-US" sz="16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3239944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432" y="130969"/>
            <a:ext cx="4396338" cy="1088231"/>
          </a:xfrm>
        </p:spPr>
        <p:txBody>
          <a:bodyPr/>
          <a:lstStyle/>
          <a:p>
            <a:r>
              <a:rPr lang="sr-Cyrl-RS" dirty="0" smtClean="0"/>
              <a:t>Након четвртог прекида у читању издвојила су се следећа значења:</a:t>
            </a:r>
            <a:endParaRPr lang="en-US" dirty="0"/>
          </a:p>
        </p:txBody>
      </p:sp>
      <p:sp>
        <p:nvSpPr>
          <p:cNvPr id="4" name="Content Placeholder 3"/>
          <p:cNvSpPr>
            <a:spLocks noGrp="1"/>
          </p:cNvSpPr>
          <p:nvPr>
            <p:ph sz="half" idx="2"/>
          </p:nvPr>
        </p:nvSpPr>
        <p:spPr>
          <a:xfrm>
            <a:off x="396240" y="1379220"/>
            <a:ext cx="4920531" cy="5478780"/>
          </a:xfrm>
        </p:spPr>
        <p:txBody>
          <a:bodyPr>
            <a:normAutofit fontScale="92500" lnSpcReduction="10000"/>
          </a:bodyPr>
          <a:lstStyle/>
          <a:p>
            <a:r>
              <a:rPr lang="sr-Cyrl-RS" dirty="0" smtClean="0"/>
              <a:t>Једна могућност:</a:t>
            </a:r>
          </a:p>
          <a:p>
            <a:pPr lvl="1"/>
            <a:r>
              <a:rPr lang="sr-Cyrl-RS" dirty="0" smtClean="0"/>
              <a:t>пуцаће,</a:t>
            </a:r>
            <a:endParaRPr lang="sr-Cyrl-RS" dirty="0"/>
          </a:p>
          <a:p>
            <a:pPr lvl="1"/>
            <a:r>
              <a:rPr lang="sr-Cyrl-RS" dirty="0" smtClean="0"/>
              <a:t>припитомиће,</a:t>
            </a:r>
            <a:endParaRPr lang="sr-Cyrl-RS" dirty="0"/>
          </a:p>
          <a:p>
            <a:pPr lvl="1"/>
            <a:r>
              <a:rPr lang="sr-Cyrl-RS" dirty="0" smtClean="0"/>
              <a:t>угинуће,</a:t>
            </a:r>
            <a:endParaRPr lang="sr-Cyrl-RS" dirty="0"/>
          </a:p>
          <a:p>
            <a:pPr lvl="1"/>
            <a:r>
              <a:rPr lang="sr-Cyrl-RS" dirty="0" smtClean="0"/>
              <a:t>ловац,</a:t>
            </a:r>
          </a:p>
          <a:p>
            <a:r>
              <a:rPr lang="sr-Cyrl-RS" dirty="0" smtClean="0"/>
              <a:t>Алтернатива:</a:t>
            </a:r>
          </a:p>
          <a:p>
            <a:pPr lvl="1"/>
            <a:r>
              <a:rPr lang="sr-Cyrl-RS" dirty="0"/>
              <a:t>п</a:t>
            </a:r>
            <a:r>
              <a:rPr lang="sr-Cyrl-RS" dirty="0" smtClean="0"/>
              <a:t>уцаће или ће припитомити,</a:t>
            </a:r>
          </a:p>
          <a:p>
            <a:pPr lvl="1"/>
            <a:r>
              <a:rPr lang="sr-Cyrl-RS" dirty="0"/>
              <a:t>п</a:t>
            </a:r>
            <a:r>
              <a:rPr lang="sr-Cyrl-RS" dirty="0" smtClean="0"/>
              <a:t>рипитомиће пантера или ће он побећи</a:t>
            </a:r>
          </a:p>
          <a:p>
            <a:r>
              <a:rPr lang="sr-Cyrl-RS" dirty="0" smtClean="0"/>
              <a:t>Већи број могућности:</a:t>
            </a:r>
          </a:p>
          <a:p>
            <a:pPr lvl="1"/>
            <a:r>
              <a:rPr lang="sr-Cyrl-RS" dirty="0"/>
              <a:t>п</a:t>
            </a:r>
            <a:r>
              <a:rPr lang="sr-Cyrl-RS" dirty="0" smtClean="0"/>
              <a:t>уцаће или промашити или припитомити итд.</a:t>
            </a:r>
          </a:p>
          <a:p>
            <a:pPr lvl="1"/>
            <a:r>
              <a:rPr lang="sr-Cyrl-RS" dirty="0"/>
              <a:t>п</a:t>
            </a:r>
            <a:r>
              <a:rPr lang="sr-Cyrl-RS" dirty="0" smtClean="0"/>
              <a:t>уцаће или промашити или ће пантер побећи итд.</a:t>
            </a:r>
          </a:p>
          <a:p>
            <a:r>
              <a:rPr lang="sr-Cyrl-RS" dirty="0" smtClean="0"/>
              <a:t>Очекивања заснована на мишљењу шта се неће догодити:</a:t>
            </a:r>
          </a:p>
          <a:p>
            <a:pPr lvl="1"/>
            <a:r>
              <a:rPr lang="sr-Cyrl-RS" dirty="0"/>
              <a:t>н</a:t>
            </a:r>
            <a:r>
              <a:rPr lang="sr-Cyrl-RS" dirty="0" smtClean="0"/>
              <a:t>еће убити</a:t>
            </a:r>
          </a:p>
          <a:p>
            <a:r>
              <a:rPr lang="sr-Cyrl-RS" dirty="0" smtClean="0"/>
              <a:t>Одсуство очекивања</a:t>
            </a:r>
          </a:p>
          <a:p>
            <a:endParaRPr lang="sr-Cyrl-RS" dirty="0" smtClean="0"/>
          </a:p>
          <a:p>
            <a:endParaRPr lang="sr-Cyrl-RS" dirty="0" smtClean="0"/>
          </a:p>
          <a:p>
            <a:pPr marL="457200" lvl="1" indent="0">
              <a:buNone/>
            </a:pPr>
            <a:endParaRPr lang="sr-Cyrl-RS" dirty="0" smtClean="0"/>
          </a:p>
          <a:p>
            <a:endParaRPr lang="sr-Cyrl-RS" dirty="0" smtClean="0"/>
          </a:p>
          <a:p>
            <a:endParaRPr lang="en-US" dirty="0"/>
          </a:p>
        </p:txBody>
      </p:sp>
      <p:sp>
        <p:nvSpPr>
          <p:cNvPr id="6" name="Content Placeholder 5"/>
          <p:cNvSpPr>
            <a:spLocks noGrp="1"/>
          </p:cNvSpPr>
          <p:nvPr>
            <p:ph sz="quarter" idx="4"/>
          </p:nvPr>
        </p:nvSpPr>
        <p:spPr>
          <a:xfrm>
            <a:off x="5655584" y="1379220"/>
            <a:ext cx="5835376" cy="5478780"/>
          </a:xfrm>
        </p:spPr>
        <p:txBody>
          <a:bodyPr>
            <a:normAutofit fontScale="92500" lnSpcReduction="10000"/>
          </a:bodyPr>
          <a:lstStyle/>
          <a:p>
            <a:r>
              <a:rPr lang="en-US" dirty="0"/>
              <a:t>Based on one possibility</a:t>
            </a:r>
            <a:r>
              <a:rPr lang="sr-Cyrl-RS" dirty="0"/>
              <a:t>:</a:t>
            </a:r>
            <a:endParaRPr lang="en-US" dirty="0"/>
          </a:p>
          <a:p>
            <a:pPr lvl="1"/>
            <a:r>
              <a:rPr lang="en-US" dirty="0"/>
              <a:t>she will shoot the cat,</a:t>
            </a:r>
          </a:p>
          <a:p>
            <a:pPr lvl="1"/>
            <a:r>
              <a:rPr lang="en-US" dirty="0"/>
              <a:t>she will tame the cat,</a:t>
            </a:r>
          </a:p>
          <a:p>
            <a:pPr lvl="1"/>
            <a:r>
              <a:rPr lang="en-US" dirty="0"/>
              <a:t>the cat will die,</a:t>
            </a:r>
            <a:endParaRPr lang="sr-Cyrl-RS" dirty="0"/>
          </a:p>
          <a:p>
            <a:pPr lvl="1"/>
            <a:r>
              <a:rPr lang="en-US" dirty="0"/>
              <a:t>the cat will enter the house,</a:t>
            </a:r>
          </a:p>
          <a:p>
            <a:pPr lvl="1"/>
            <a:r>
              <a:rPr lang="en-US" dirty="0"/>
              <a:t>hunter</a:t>
            </a:r>
            <a:r>
              <a:rPr lang="en-US" dirty="0" smtClean="0"/>
              <a:t>,</a:t>
            </a:r>
            <a:endParaRPr lang="en-US" dirty="0"/>
          </a:p>
          <a:p>
            <a:r>
              <a:rPr lang="sr-Cyrl-RS" dirty="0"/>
              <a:t>А</a:t>
            </a:r>
            <a:r>
              <a:rPr lang="en-US" dirty="0" err="1"/>
              <a:t>lternative</a:t>
            </a:r>
            <a:r>
              <a:rPr lang="sr-Cyrl-RS" dirty="0"/>
              <a:t>:</a:t>
            </a:r>
          </a:p>
          <a:p>
            <a:pPr lvl="1"/>
            <a:r>
              <a:rPr lang="en-US" dirty="0"/>
              <a:t>shoot or tame the cat,</a:t>
            </a:r>
          </a:p>
          <a:p>
            <a:pPr lvl="1"/>
            <a:r>
              <a:rPr lang="en-US" dirty="0"/>
              <a:t>She will tame the cat, or the cat will go away,</a:t>
            </a:r>
          </a:p>
          <a:p>
            <a:r>
              <a:rPr lang="en-US" dirty="0"/>
              <a:t>Based on greater number of possibilities:</a:t>
            </a:r>
          </a:p>
          <a:p>
            <a:pPr lvl="1"/>
            <a:r>
              <a:rPr lang="en-US" dirty="0"/>
              <a:t>shoot, or miss, or tame the cat</a:t>
            </a:r>
          </a:p>
          <a:p>
            <a:pPr lvl="1"/>
            <a:r>
              <a:rPr lang="en-US" dirty="0"/>
              <a:t>shoot, or miss the cat, or the cat will go away</a:t>
            </a:r>
          </a:p>
          <a:p>
            <a:r>
              <a:rPr lang="en-US" dirty="0"/>
              <a:t>Based on the expectations of what is not going to happen:</a:t>
            </a:r>
          </a:p>
          <a:p>
            <a:pPr lvl="1"/>
            <a:r>
              <a:rPr lang="en-US" dirty="0"/>
              <a:t>she doesn’t intend to shoot the cat</a:t>
            </a:r>
            <a:r>
              <a:rPr lang="en-US" dirty="0">
                <a:latin typeface="Calibri" panose="020F0502020204030204" pitchFamily="34" charset="0"/>
              </a:rPr>
              <a:t>,</a:t>
            </a:r>
            <a:endParaRPr lang="sr-Cyrl-RS" dirty="0"/>
          </a:p>
          <a:p>
            <a:r>
              <a:rPr lang="en-US" dirty="0"/>
              <a:t>Lack of expectations.</a:t>
            </a:r>
          </a:p>
          <a:p>
            <a:endParaRPr lang="en-US" dirty="0"/>
          </a:p>
        </p:txBody>
      </p:sp>
      <p:sp>
        <p:nvSpPr>
          <p:cNvPr id="8" name="Rectangle 1"/>
          <p:cNvSpPr>
            <a:spLocks noGrp="1" noChangeArrowheads="1"/>
          </p:cNvSpPr>
          <p:nvPr>
            <p:ph type="body" sz="quarter" idx="3"/>
          </p:nvPr>
        </p:nvSpPr>
        <p:spPr bwMode="auto">
          <a:xfrm>
            <a:off x="5530131" y="295870"/>
            <a:ext cx="5564590" cy="738664"/>
          </a:xfrm>
          <a:prstGeom prst="rect">
            <a:avLst/>
          </a:prstGeom>
          <a:solidFill>
            <a:srgbClr val="FFC000"/>
          </a:solidFill>
          <a:ln>
            <a:noFill/>
          </a:ln>
          <a:effectLst/>
        </p:spPr>
        <p:txBody>
          <a:bodyPr vert="horz" wrap="square" lIns="0" tIns="0" rIns="0" bIns="0" numCol="1" anchor="ctr" anchorCtr="0" compatLnSpc="1">
            <a:prstTxWarp prst="textNoShape">
              <a:avLst/>
            </a:prstTxWarp>
            <a:spAutoFit/>
          </a:bodyPr>
          <a:lstStyle/>
          <a:p>
            <a:pPr lvl="0" defTabSz="914400" eaLnBrk="0" fontAlgn="base" hangingPunct="0">
              <a:spcBef>
                <a:spcPct val="0"/>
              </a:spcBef>
              <a:spcAft>
                <a:spcPct val="0"/>
              </a:spcAft>
              <a:buClrTx/>
              <a:buSzTx/>
            </a:pPr>
            <a:r>
              <a:rPr lang="en-US" altLang="en-US" dirty="0">
                <a:solidFill>
                  <a:schemeClr val="tx1"/>
                </a:solidFill>
              </a:rPr>
              <a:t>After the fourth reading break, the following meanings stood out</a:t>
            </a:r>
            <a:r>
              <a:rPr lang="en-US" altLang="en-US" sz="1600" dirty="0">
                <a:solidFill>
                  <a:schemeClr val="tx1"/>
                </a:solidFill>
                <a:latin typeface="inherit"/>
              </a:rPr>
              <a:t>:</a:t>
            </a:r>
            <a:r>
              <a:rPr lang="en-US" altLang="en-US" sz="1400" dirty="0">
                <a:solidFill>
                  <a:schemeClr val="tx1"/>
                </a:solidFill>
              </a:rPr>
              <a:t> </a:t>
            </a: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xmlns="" val="32064679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p:nvPr>
            <p:extLst>
              <p:ext uri="{D42A27DB-BD31-4B8C-83A1-F6EECF244321}">
                <p14:modId xmlns:p14="http://schemas.microsoft.com/office/powerpoint/2010/main" xmlns="" val="647615793"/>
              </p:ext>
            </p:extLst>
          </p:nvPr>
        </p:nvGraphicFramePr>
        <p:xfrm>
          <a:off x="137161" y="441960"/>
          <a:ext cx="10088879" cy="62222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5879427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xmlns="" val="2003869789"/>
              </p:ext>
            </p:extLst>
          </p:nvPr>
        </p:nvGraphicFramePr>
        <p:xfrm>
          <a:off x="0" y="594360"/>
          <a:ext cx="10332720" cy="621792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554480" y="594360"/>
            <a:ext cx="4434840" cy="769441"/>
          </a:xfrm>
          <a:prstGeom prst="rect">
            <a:avLst/>
          </a:prstGeom>
          <a:noFill/>
        </p:spPr>
        <p:txBody>
          <a:bodyPr wrap="square" rtlCol="0">
            <a:spAutoFit/>
          </a:bodyPr>
          <a:lstStyle/>
          <a:p>
            <a:pPr algn="ctr">
              <a:defRPr sz="2200" b="1" i="0" u="none" strike="noStrike" kern="1200" baseline="0">
                <a:solidFill>
                  <a:sysClr val="windowText" lastClr="000000">
                    <a:lumMod val="75000"/>
                    <a:lumOff val="25000"/>
                  </a:sysClr>
                </a:solidFill>
                <a:latin typeface="+mn-lt"/>
                <a:ea typeface="+mn-ea"/>
                <a:cs typeface="+mn-cs"/>
              </a:defRPr>
            </a:pPr>
            <a:r>
              <a:rPr lang="en-US" b="1" dirty="0"/>
              <a:t>Meaning in </a:t>
            </a:r>
            <a:r>
              <a:rPr lang="en-US" b="1" dirty="0" smtClean="0"/>
              <a:t>expectations –</a:t>
            </a:r>
          </a:p>
          <a:p>
            <a:pPr algn="ctr">
              <a:defRPr sz="2200" b="1" i="0" u="none" strike="noStrike" kern="1200" baseline="0">
                <a:solidFill>
                  <a:sysClr val="windowText" lastClr="000000">
                    <a:lumMod val="75000"/>
                    <a:lumOff val="25000"/>
                  </a:sysClr>
                </a:solidFill>
                <a:latin typeface="+mn-lt"/>
                <a:ea typeface="+mn-ea"/>
                <a:cs typeface="+mn-cs"/>
              </a:defRPr>
            </a:pPr>
            <a:r>
              <a:rPr lang="en-US" b="1" dirty="0" smtClean="0"/>
              <a:t>a</a:t>
            </a:r>
            <a:r>
              <a:rPr lang="en-US" altLang="en-US" dirty="0" smtClean="0"/>
              <a:t>fter </a:t>
            </a:r>
            <a:r>
              <a:rPr lang="en-US" altLang="en-US" dirty="0"/>
              <a:t>the fourth reading break</a:t>
            </a:r>
            <a:r>
              <a:rPr lang="sr-Cyrl-RS" b="1" dirty="0" smtClean="0"/>
              <a:t> </a:t>
            </a:r>
            <a:endParaRPr lang="en-US" sz="2000" dirty="0"/>
          </a:p>
        </p:txBody>
      </p:sp>
    </p:spTree>
    <p:extLst>
      <p:ext uri="{BB962C8B-B14F-4D97-AF65-F5344CB8AC3E}">
        <p14:creationId xmlns:p14="http://schemas.microsoft.com/office/powerpoint/2010/main" xmlns="" val="24179682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554672" y="533400"/>
            <a:ext cx="4764088" cy="3741738"/>
          </a:xfrm>
        </p:spPr>
        <p:txBody>
          <a:bodyPr>
            <a:normAutofit/>
          </a:bodyPr>
          <a:lstStyle/>
          <a:p>
            <a:r>
              <a:rPr lang="sr-Cyrl-RS" sz="2400" dirty="0" smtClean="0"/>
              <a:t>Преовлађују два одговора:</a:t>
            </a:r>
          </a:p>
          <a:p>
            <a:pPr lvl="1"/>
            <a:r>
              <a:rPr lang="sr-Cyrl-RS" sz="2000" dirty="0"/>
              <a:t>пуцаће</a:t>
            </a:r>
          </a:p>
          <a:p>
            <a:pPr lvl="1"/>
            <a:r>
              <a:rPr lang="sr-Cyrl-RS" sz="2000" dirty="0"/>
              <a:t>припитомиће пантера</a:t>
            </a:r>
          </a:p>
          <a:p>
            <a:endParaRPr lang="sr-Cyrl-RS" sz="2400" dirty="0" smtClean="0"/>
          </a:p>
          <a:p>
            <a:r>
              <a:rPr lang="sr-Cyrl-RS" sz="2400" dirty="0" smtClean="0"/>
              <a:t>Ученици се опредељују за једну од две контрадикторне линије интенције/очекивања.</a:t>
            </a:r>
          </a:p>
          <a:p>
            <a:pPr lvl="1"/>
            <a:endParaRPr lang="sr-Cyrl-RS" sz="2000" dirty="0" smtClean="0"/>
          </a:p>
          <a:p>
            <a:pPr marL="457200" lvl="1" indent="0">
              <a:buNone/>
            </a:pPr>
            <a:endParaRPr lang="sr-Cyrl-RS" dirty="0"/>
          </a:p>
        </p:txBody>
      </p:sp>
      <p:sp>
        <p:nvSpPr>
          <p:cNvPr id="6" name="Content Placeholder 5"/>
          <p:cNvSpPr>
            <a:spLocks noGrp="1"/>
          </p:cNvSpPr>
          <p:nvPr>
            <p:ph sz="quarter" idx="4"/>
          </p:nvPr>
        </p:nvSpPr>
        <p:spPr>
          <a:xfrm>
            <a:off x="6492695" y="2895600"/>
            <a:ext cx="5028745" cy="3741738"/>
          </a:xfrm>
        </p:spPr>
        <p:txBody>
          <a:bodyPr/>
          <a:lstStyle/>
          <a:p>
            <a:r>
              <a:rPr lang="en-US" sz="2400" dirty="0"/>
              <a:t>Two responses prevail:</a:t>
            </a:r>
          </a:p>
          <a:p>
            <a:pPr lvl="1"/>
            <a:r>
              <a:rPr lang="en-US" sz="2000" dirty="0"/>
              <a:t>she will shoot the </a:t>
            </a:r>
            <a:r>
              <a:rPr lang="en-US" sz="2000" dirty="0" smtClean="0"/>
              <a:t>cat</a:t>
            </a:r>
            <a:endParaRPr lang="en-US" sz="2000" dirty="0">
              <a:solidFill>
                <a:srgbClr val="000000"/>
              </a:solidFill>
              <a:latin typeface="Calibri" panose="020F0502020204030204" pitchFamily="34" charset="0"/>
            </a:endParaRPr>
          </a:p>
          <a:p>
            <a:pPr lvl="1"/>
            <a:r>
              <a:rPr lang="en-US" sz="2000" dirty="0"/>
              <a:t>she will tame the cat.</a:t>
            </a:r>
            <a:endParaRPr lang="en-US" sz="2000" dirty="0">
              <a:solidFill>
                <a:srgbClr val="000000"/>
              </a:solidFill>
              <a:latin typeface="Calibri" panose="020F0502020204030204" pitchFamily="34" charset="0"/>
            </a:endParaRPr>
          </a:p>
          <a:p>
            <a:endParaRPr lang="sr-Cyrl-RS" sz="2400" dirty="0" smtClean="0"/>
          </a:p>
          <a:p>
            <a:r>
              <a:rPr lang="en-US" sz="2400" dirty="0"/>
              <a:t>These answers tell us that students opt for one of the contradictory expectations.</a:t>
            </a:r>
          </a:p>
          <a:p>
            <a:pPr marL="0" indent="0">
              <a:buNone/>
            </a:pPr>
            <a:endParaRPr lang="en-US" dirty="0"/>
          </a:p>
        </p:txBody>
      </p:sp>
    </p:spTree>
    <p:extLst>
      <p:ext uri="{BB962C8B-B14F-4D97-AF65-F5344CB8AC3E}">
        <p14:creationId xmlns:p14="http://schemas.microsoft.com/office/powerpoint/2010/main" xmlns="" val="40821589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27362" y="490739"/>
            <a:ext cx="7355763" cy="6353694"/>
          </a:xfrm>
          <a:prstGeom prst="rect">
            <a:avLst/>
          </a:prstGeom>
        </p:spPr>
      </p:pic>
      <p:sp>
        <p:nvSpPr>
          <p:cNvPr id="3" name="TextBox 2"/>
          <p:cNvSpPr txBox="1"/>
          <p:nvPr/>
        </p:nvSpPr>
        <p:spPr>
          <a:xfrm rot="1553029">
            <a:off x="2131998" y="2301870"/>
            <a:ext cx="1547218" cy="769441"/>
          </a:xfrm>
          <a:prstGeom prst="rect">
            <a:avLst/>
          </a:prstGeom>
          <a:noFill/>
        </p:spPr>
        <p:txBody>
          <a:bodyPr wrap="none" rtlCol="0">
            <a:spAutoFit/>
          </a:bodyPr>
          <a:lstStyle/>
          <a:p>
            <a:r>
              <a:rPr lang="en-US" sz="4400" b="1" dirty="0" smtClean="0">
                <a:solidFill>
                  <a:srgbClr val="00B050"/>
                </a:solidFill>
              </a:rPr>
              <a:t>a gift</a:t>
            </a:r>
            <a:endParaRPr lang="en-US" sz="4400" b="1" dirty="0">
              <a:solidFill>
                <a:srgbClr val="00B050"/>
              </a:solidFill>
            </a:endParaRPr>
          </a:p>
        </p:txBody>
      </p:sp>
      <p:sp>
        <p:nvSpPr>
          <p:cNvPr id="4" name="TextBox 3"/>
          <p:cNvSpPr txBox="1"/>
          <p:nvPr/>
        </p:nvSpPr>
        <p:spPr>
          <a:xfrm rot="3497944">
            <a:off x="1979362" y="1450330"/>
            <a:ext cx="2653290" cy="769441"/>
          </a:xfrm>
          <a:prstGeom prst="rect">
            <a:avLst/>
          </a:prstGeom>
          <a:noFill/>
        </p:spPr>
        <p:txBody>
          <a:bodyPr wrap="none" rtlCol="0">
            <a:spAutoFit/>
          </a:bodyPr>
          <a:lstStyle/>
          <a:p>
            <a:r>
              <a:rPr lang="en-US" sz="4400" b="1" dirty="0" smtClean="0">
                <a:solidFill>
                  <a:srgbClr val="00B050"/>
                </a:solidFill>
              </a:rPr>
              <a:t>“The gift”</a:t>
            </a:r>
            <a:endParaRPr lang="en-US" sz="4400" b="1" dirty="0">
              <a:solidFill>
                <a:srgbClr val="00B050"/>
              </a:solidFill>
            </a:endParaRPr>
          </a:p>
        </p:txBody>
      </p:sp>
      <p:sp>
        <p:nvSpPr>
          <p:cNvPr id="5" name="TextBox 4"/>
          <p:cNvSpPr txBox="1"/>
          <p:nvPr/>
        </p:nvSpPr>
        <p:spPr>
          <a:xfrm rot="19460810">
            <a:off x="3577062" y="2206363"/>
            <a:ext cx="2472152" cy="769441"/>
          </a:xfrm>
          <a:prstGeom prst="rect">
            <a:avLst/>
          </a:prstGeom>
          <a:noFill/>
        </p:spPr>
        <p:txBody>
          <a:bodyPr wrap="none" rtlCol="0">
            <a:spAutoFit/>
          </a:bodyPr>
          <a:lstStyle/>
          <a:p>
            <a:r>
              <a:rPr lang="en-US" sz="4400" b="1" dirty="0" smtClean="0">
                <a:solidFill>
                  <a:srgbClr val="00B050"/>
                </a:solidFill>
              </a:rPr>
              <a:t>suffering</a:t>
            </a:r>
            <a:endParaRPr lang="en-US" sz="4400" b="1" dirty="0">
              <a:solidFill>
                <a:srgbClr val="00B050"/>
              </a:solidFill>
            </a:endParaRPr>
          </a:p>
        </p:txBody>
      </p:sp>
      <p:sp>
        <p:nvSpPr>
          <p:cNvPr id="6" name="TextBox 5"/>
          <p:cNvSpPr txBox="1"/>
          <p:nvPr/>
        </p:nvSpPr>
        <p:spPr>
          <a:xfrm rot="1553029">
            <a:off x="6343284" y="3429082"/>
            <a:ext cx="2178802" cy="769441"/>
          </a:xfrm>
          <a:prstGeom prst="rect">
            <a:avLst/>
          </a:prstGeom>
          <a:noFill/>
        </p:spPr>
        <p:txBody>
          <a:bodyPr wrap="none" rtlCol="0">
            <a:spAutoFit/>
          </a:bodyPr>
          <a:lstStyle/>
          <a:p>
            <a:r>
              <a:rPr lang="en-US" sz="4400" b="1" dirty="0">
                <a:solidFill>
                  <a:srgbClr val="FF0000"/>
                </a:solidFill>
              </a:rPr>
              <a:t>t</a:t>
            </a:r>
            <a:r>
              <a:rPr lang="en-US" sz="4400" b="1" dirty="0" smtClean="0">
                <a:solidFill>
                  <a:srgbClr val="FF0000"/>
                </a:solidFill>
              </a:rPr>
              <a:t>he rifle</a:t>
            </a:r>
            <a:endParaRPr lang="en-US" sz="4400" b="1" dirty="0">
              <a:solidFill>
                <a:srgbClr val="FF0000"/>
              </a:solidFill>
            </a:endParaRPr>
          </a:p>
        </p:txBody>
      </p:sp>
      <p:sp>
        <p:nvSpPr>
          <p:cNvPr id="7" name="TextBox 6"/>
          <p:cNvSpPr txBox="1"/>
          <p:nvPr/>
        </p:nvSpPr>
        <p:spPr>
          <a:xfrm rot="3497944">
            <a:off x="6893416" y="3124232"/>
            <a:ext cx="2845651" cy="769441"/>
          </a:xfrm>
          <a:prstGeom prst="rect">
            <a:avLst/>
          </a:prstGeom>
          <a:noFill/>
        </p:spPr>
        <p:txBody>
          <a:bodyPr wrap="none" rtlCol="0">
            <a:spAutoFit/>
          </a:bodyPr>
          <a:lstStyle/>
          <a:p>
            <a:r>
              <a:rPr lang="en-US" sz="4400" b="1" dirty="0" smtClean="0">
                <a:solidFill>
                  <a:srgbClr val="FF0000"/>
                </a:solidFill>
              </a:rPr>
              <a:t>a panther</a:t>
            </a:r>
            <a:endParaRPr lang="en-US" sz="4400" b="1" dirty="0">
              <a:solidFill>
                <a:srgbClr val="FF0000"/>
              </a:solidFill>
            </a:endParaRPr>
          </a:p>
        </p:txBody>
      </p:sp>
      <p:sp>
        <p:nvSpPr>
          <p:cNvPr id="8" name="TextBox 7"/>
          <p:cNvSpPr txBox="1"/>
          <p:nvPr/>
        </p:nvSpPr>
        <p:spPr>
          <a:xfrm rot="18637241">
            <a:off x="8367089" y="2721193"/>
            <a:ext cx="3060453" cy="769441"/>
          </a:xfrm>
          <a:prstGeom prst="rect">
            <a:avLst/>
          </a:prstGeom>
          <a:noFill/>
        </p:spPr>
        <p:txBody>
          <a:bodyPr wrap="none" rtlCol="0">
            <a:spAutoFit/>
          </a:bodyPr>
          <a:lstStyle/>
          <a:p>
            <a:r>
              <a:rPr lang="en-US" sz="4400" b="1" dirty="0" smtClean="0">
                <a:solidFill>
                  <a:srgbClr val="FF0000"/>
                </a:solidFill>
              </a:rPr>
              <a:t>scratching</a:t>
            </a:r>
            <a:endParaRPr lang="en-US" sz="4400" b="1" dirty="0">
              <a:solidFill>
                <a:srgbClr val="FF0000"/>
              </a:solidFill>
            </a:endParaRPr>
          </a:p>
        </p:txBody>
      </p:sp>
    </p:spTree>
    <p:extLst>
      <p:ext uri="{BB962C8B-B14F-4D97-AF65-F5344CB8AC3E}">
        <p14:creationId xmlns:p14="http://schemas.microsoft.com/office/powerpoint/2010/main" xmlns="" val="2516731290"/>
      </p:ext>
    </p:extLst>
  </p:cSld>
  <p:clrMapOvr>
    <a:masterClrMapping/>
  </p:clrMapOvr>
  <p:transition spd="slow">
    <p:push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83895" y="193586"/>
            <a:ext cx="7355763" cy="6353694"/>
          </a:xfrm>
          <a:prstGeom prst="rect">
            <a:avLst/>
          </a:prstGeom>
        </p:spPr>
      </p:pic>
      <p:sp>
        <p:nvSpPr>
          <p:cNvPr id="9" name="TextBox 8"/>
          <p:cNvSpPr txBox="1"/>
          <p:nvPr/>
        </p:nvSpPr>
        <p:spPr>
          <a:xfrm rot="1553029">
            <a:off x="2158276" y="3156309"/>
            <a:ext cx="1547218" cy="769441"/>
          </a:xfrm>
          <a:prstGeom prst="rect">
            <a:avLst/>
          </a:prstGeom>
          <a:noFill/>
        </p:spPr>
        <p:txBody>
          <a:bodyPr wrap="none" rtlCol="0">
            <a:spAutoFit/>
          </a:bodyPr>
          <a:lstStyle/>
          <a:p>
            <a:r>
              <a:rPr lang="en-US" sz="4400" b="1" dirty="0" smtClean="0">
                <a:solidFill>
                  <a:srgbClr val="00B050"/>
                </a:solidFill>
              </a:rPr>
              <a:t>a gift</a:t>
            </a:r>
            <a:endParaRPr lang="en-US" sz="4400" b="1" dirty="0">
              <a:solidFill>
                <a:srgbClr val="00B050"/>
              </a:solidFill>
            </a:endParaRPr>
          </a:p>
        </p:txBody>
      </p:sp>
      <p:sp>
        <p:nvSpPr>
          <p:cNvPr id="10" name="TextBox 9"/>
          <p:cNvSpPr txBox="1"/>
          <p:nvPr/>
        </p:nvSpPr>
        <p:spPr>
          <a:xfrm rot="3497944">
            <a:off x="2005640" y="2304769"/>
            <a:ext cx="2653290" cy="769441"/>
          </a:xfrm>
          <a:prstGeom prst="rect">
            <a:avLst/>
          </a:prstGeom>
          <a:noFill/>
        </p:spPr>
        <p:txBody>
          <a:bodyPr wrap="none" rtlCol="0">
            <a:spAutoFit/>
          </a:bodyPr>
          <a:lstStyle/>
          <a:p>
            <a:r>
              <a:rPr lang="en-US" sz="4400" b="1" dirty="0" smtClean="0">
                <a:solidFill>
                  <a:srgbClr val="00B050"/>
                </a:solidFill>
              </a:rPr>
              <a:t>“The gift”</a:t>
            </a:r>
            <a:endParaRPr lang="en-US" sz="4400" b="1" dirty="0">
              <a:solidFill>
                <a:srgbClr val="00B050"/>
              </a:solidFill>
            </a:endParaRPr>
          </a:p>
        </p:txBody>
      </p:sp>
      <p:sp>
        <p:nvSpPr>
          <p:cNvPr id="11" name="TextBox 10"/>
          <p:cNvSpPr txBox="1"/>
          <p:nvPr/>
        </p:nvSpPr>
        <p:spPr>
          <a:xfrm rot="19460810">
            <a:off x="3603340" y="3060802"/>
            <a:ext cx="2472152" cy="769441"/>
          </a:xfrm>
          <a:prstGeom prst="rect">
            <a:avLst/>
          </a:prstGeom>
          <a:noFill/>
        </p:spPr>
        <p:txBody>
          <a:bodyPr wrap="none" rtlCol="0">
            <a:spAutoFit/>
          </a:bodyPr>
          <a:lstStyle/>
          <a:p>
            <a:r>
              <a:rPr lang="en-US" sz="4400" b="1" dirty="0" smtClean="0">
                <a:solidFill>
                  <a:srgbClr val="00B050"/>
                </a:solidFill>
              </a:rPr>
              <a:t>suffering</a:t>
            </a:r>
            <a:endParaRPr lang="en-US" sz="4400" b="1" dirty="0">
              <a:solidFill>
                <a:srgbClr val="00B050"/>
              </a:solidFill>
            </a:endParaRPr>
          </a:p>
        </p:txBody>
      </p:sp>
      <p:sp>
        <p:nvSpPr>
          <p:cNvPr id="12" name="TextBox 11"/>
          <p:cNvSpPr txBox="1"/>
          <p:nvPr/>
        </p:nvSpPr>
        <p:spPr>
          <a:xfrm rot="1553029">
            <a:off x="6377031" y="1928724"/>
            <a:ext cx="2178802" cy="769441"/>
          </a:xfrm>
          <a:prstGeom prst="rect">
            <a:avLst/>
          </a:prstGeom>
          <a:noFill/>
        </p:spPr>
        <p:txBody>
          <a:bodyPr wrap="none" rtlCol="0">
            <a:spAutoFit/>
          </a:bodyPr>
          <a:lstStyle/>
          <a:p>
            <a:r>
              <a:rPr lang="en-US" sz="4400" b="1" dirty="0">
                <a:solidFill>
                  <a:srgbClr val="FF0000"/>
                </a:solidFill>
              </a:rPr>
              <a:t>t</a:t>
            </a:r>
            <a:r>
              <a:rPr lang="en-US" sz="4400" b="1" dirty="0" smtClean="0">
                <a:solidFill>
                  <a:srgbClr val="FF0000"/>
                </a:solidFill>
              </a:rPr>
              <a:t>he rifle</a:t>
            </a:r>
            <a:endParaRPr lang="en-US" sz="4400" b="1" dirty="0">
              <a:solidFill>
                <a:srgbClr val="FF0000"/>
              </a:solidFill>
            </a:endParaRPr>
          </a:p>
        </p:txBody>
      </p:sp>
      <p:sp>
        <p:nvSpPr>
          <p:cNvPr id="13" name="TextBox 12"/>
          <p:cNvSpPr txBox="1"/>
          <p:nvPr/>
        </p:nvSpPr>
        <p:spPr>
          <a:xfrm rot="3497944">
            <a:off x="6927163" y="1623874"/>
            <a:ext cx="2845651" cy="769441"/>
          </a:xfrm>
          <a:prstGeom prst="rect">
            <a:avLst/>
          </a:prstGeom>
          <a:noFill/>
        </p:spPr>
        <p:txBody>
          <a:bodyPr wrap="none" rtlCol="0">
            <a:spAutoFit/>
          </a:bodyPr>
          <a:lstStyle/>
          <a:p>
            <a:r>
              <a:rPr lang="en-US" sz="4400" b="1" dirty="0" smtClean="0">
                <a:solidFill>
                  <a:srgbClr val="FF0000"/>
                </a:solidFill>
              </a:rPr>
              <a:t>a panther</a:t>
            </a:r>
            <a:endParaRPr lang="en-US" sz="4400" b="1" dirty="0">
              <a:solidFill>
                <a:srgbClr val="FF0000"/>
              </a:solidFill>
            </a:endParaRPr>
          </a:p>
        </p:txBody>
      </p:sp>
      <p:sp>
        <p:nvSpPr>
          <p:cNvPr id="14" name="TextBox 13"/>
          <p:cNvSpPr txBox="1"/>
          <p:nvPr/>
        </p:nvSpPr>
        <p:spPr>
          <a:xfrm rot="18637241">
            <a:off x="8400836" y="1220835"/>
            <a:ext cx="3060453" cy="769441"/>
          </a:xfrm>
          <a:prstGeom prst="rect">
            <a:avLst/>
          </a:prstGeom>
          <a:noFill/>
        </p:spPr>
        <p:txBody>
          <a:bodyPr wrap="none" rtlCol="0">
            <a:spAutoFit/>
          </a:bodyPr>
          <a:lstStyle/>
          <a:p>
            <a:r>
              <a:rPr lang="en-US" sz="4400" b="1" dirty="0" smtClean="0">
                <a:solidFill>
                  <a:srgbClr val="FF0000"/>
                </a:solidFill>
              </a:rPr>
              <a:t>scratching</a:t>
            </a:r>
            <a:endParaRPr lang="en-US" sz="4400" b="1" dirty="0">
              <a:solidFill>
                <a:srgbClr val="FF0000"/>
              </a:solidFill>
            </a:endParaRPr>
          </a:p>
        </p:txBody>
      </p:sp>
    </p:spTree>
    <p:extLst>
      <p:ext uri="{BB962C8B-B14F-4D97-AF65-F5344CB8AC3E}">
        <p14:creationId xmlns:p14="http://schemas.microsoft.com/office/powerpoint/2010/main" xmlns="" val="152458010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478795" y="193586"/>
            <a:ext cx="7370285" cy="6353694"/>
          </a:xfrm>
          <a:prstGeom prst="rect">
            <a:avLst/>
          </a:prstGeom>
        </p:spPr>
      </p:pic>
      <p:sp>
        <p:nvSpPr>
          <p:cNvPr id="9" name="TextBox 8"/>
          <p:cNvSpPr txBox="1"/>
          <p:nvPr/>
        </p:nvSpPr>
        <p:spPr>
          <a:xfrm rot="1553029">
            <a:off x="1985443" y="2721189"/>
            <a:ext cx="1547218" cy="769441"/>
          </a:xfrm>
          <a:prstGeom prst="rect">
            <a:avLst/>
          </a:prstGeom>
          <a:noFill/>
        </p:spPr>
        <p:txBody>
          <a:bodyPr wrap="none" rtlCol="0">
            <a:spAutoFit/>
          </a:bodyPr>
          <a:lstStyle/>
          <a:p>
            <a:r>
              <a:rPr lang="en-US" sz="4400" b="1" dirty="0" smtClean="0">
                <a:solidFill>
                  <a:srgbClr val="00B050"/>
                </a:solidFill>
              </a:rPr>
              <a:t>a gift</a:t>
            </a:r>
            <a:endParaRPr lang="en-US" sz="4400" b="1" dirty="0">
              <a:solidFill>
                <a:srgbClr val="00B050"/>
              </a:solidFill>
            </a:endParaRPr>
          </a:p>
        </p:txBody>
      </p:sp>
      <p:sp>
        <p:nvSpPr>
          <p:cNvPr id="10" name="TextBox 9"/>
          <p:cNvSpPr txBox="1"/>
          <p:nvPr/>
        </p:nvSpPr>
        <p:spPr>
          <a:xfrm rot="3497944">
            <a:off x="1832807" y="1869649"/>
            <a:ext cx="2653290" cy="769441"/>
          </a:xfrm>
          <a:prstGeom prst="rect">
            <a:avLst/>
          </a:prstGeom>
          <a:noFill/>
        </p:spPr>
        <p:txBody>
          <a:bodyPr wrap="none" rtlCol="0">
            <a:spAutoFit/>
          </a:bodyPr>
          <a:lstStyle/>
          <a:p>
            <a:r>
              <a:rPr lang="en-US" sz="4400" b="1" dirty="0" smtClean="0">
                <a:solidFill>
                  <a:srgbClr val="00B050"/>
                </a:solidFill>
              </a:rPr>
              <a:t>“The gift”</a:t>
            </a:r>
            <a:endParaRPr lang="en-US" sz="4400" b="1" dirty="0">
              <a:solidFill>
                <a:srgbClr val="00B050"/>
              </a:solidFill>
            </a:endParaRPr>
          </a:p>
        </p:txBody>
      </p:sp>
      <p:sp>
        <p:nvSpPr>
          <p:cNvPr id="11" name="TextBox 10"/>
          <p:cNvSpPr txBox="1"/>
          <p:nvPr/>
        </p:nvSpPr>
        <p:spPr>
          <a:xfrm rot="19460810">
            <a:off x="3430507" y="2625682"/>
            <a:ext cx="2472152" cy="769441"/>
          </a:xfrm>
          <a:prstGeom prst="rect">
            <a:avLst/>
          </a:prstGeom>
          <a:noFill/>
        </p:spPr>
        <p:txBody>
          <a:bodyPr wrap="none" rtlCol="0">
            <a:spAutoFit/>
          </a:bodyPr>
          <a:lstStyle/>
          <a:p>
            <a:r>
              <a:rPr lang="en-US" sz="4400" b="1" dirty="0" smtClean="0">
                <a:solidFill>
                  <a:srgbClr val="00B050"/>
                </a:solidFill>
              </a:rPr>
              <a:t>suffering</a:t>
            </a:r>
            <a:endParaRPr lang="en-US" sz="4400" b="1" dirty="0">
              <a:solidFill>
                <a:srgbClr val="00B050"/>
              </a:solidFill>
            </a:endParaRPr>
          </a:p>
        </p:txBody>
      </p:sp>
      <p:sp>
        <p:nvSpPr>
          <p:cNvPr id="12" name="TextBox 11"/>
          <p:cNvSpPr txBox="1"/>
          <p:nvPr/>
        </p:nvSpPr>
        <p:spPr>
          <a:xfrm rot="1553029">
            <a:off x="6327581" y="2658628"/>
            <a:ext cx="2178802" cy="769441"/>
          </a:xfrm>
          <a:prstGeom prst="rect">
            <a:avLst/>
          </a:prstGeom>
          <a:noFill/>
        </p:spPr>
        <p:txBody>
          <a:bodyPr wrap="none" rtlCol="0">
            <a:spAutoFit/>
          </a:bodyPr>
          <a:lstStyle/>
          <a:p>
            <a:r>
              <a:rPr lang="en-US" sz="4400" b="1" dirty="0">
                <a:solidFill>
                  <a:srgbClr val="FF0000"/>
                </a:solidFill>
              </a:rPr>
              <a:t>t</a:t>
            </a:r>
            <a:r>
              <a:rPr lang="en-US" sz="4400" b="1" dirty="0" smtClean="0">
                <a:solidFill>
                  <a:srgbClr val="FF0000"/>
                </a:solidFill>
              </a:rPr>
              <a:t>he rifle</a:t>
            </a:r>
            <a:endParaRPr lang="en-US" sz="4400" b="1" dirty="0">
              <a:solidFill>
                <a:srgbClr val="FF0000"/>
              </a:solidFill>
            </a:endParaRPr>
          </a:p>
        </p:txBody>
      </p:sp>
      <p:sp>
        <p:nvSpPr>
          <p:cNvPr id="13" name="TextBox 12"/>
          <p:cNvSpPr txBox="1"/>
          <p:nvPr/>
        </p:nvSpPr>
        <p:spPr>
          <a:xfrm rot="3497944">
            <a:off x="6877713" y="2353778"/>
            <a:ext cx="2845651" cy="769441"/>
          </a:xfrm>
          <a:prstGeom prst="rect">
            <a:avLst/>
          </a:prstGeom>
          <a:noFill/>
        </p:spPr>
        <p:txBody>
          <a:bodyPr wrap="none" rtlCol="0">
            <a:spAutoFit/>
          </a:bodyPr>
          <a:lstStyle/>
          <a:p>
            <a:r>
              <a:rPr lang="en-US" sz="4400" b="1" dirty="0" smtClean="0">
                <a:solidFill>
                  <a:srgbClr val="FF0000"/>
                </a:solidFill>
              </a:rPr>
              <a:t>a panther</a:t>
            </a:r>
            <a:endParaRPr lang="en-US" sz="4400" b="1" dirty="0">
              <a:solidFill>
                <a:srgbClr val="FF0000"/>
              </a:solidFill>
            </a:endParaRPr>
          </a:p>
        </p:txBody>
      </p:sp>
      <p:sp>
        <p:nvSpPr>
          <p:cNvPr id="14" name="TextBox 13"/>
          <p:cNvSpPr txBox="1"/>
          <p:nvPr/>
        </p:nvSpPr>
        <p:spPr>
          <a:xfrm rot="18637241">
            <a:off x="8351386" y="1950739"/>
            <a:ext cx="3060453" cy="769441"/>
          </a:xfrm>
          <a:prstGeom prst="rect">
            <a:avLst/>
          </a:prstGeom>
          <a:noFill/>
        </p:spPr>
        <p:txBody>
          <a:bodyPr wrap="none" rtlCol="0">
            <a:spAutoFit/>
          </a:bodyPr>
          <a:lstStyle/>
          <a:p>
            <a:r>
              <a:rPr lang="en-US" sz="4400" b="1" dirty="0" smtClean="0">
                <a:solidFill>
                  <a:srgbClr val="FF0000"/>
                </a:solidFill>
              </a:rPr>
              <a:t>scratching</a:t>
            </a:r>
            <a:endParaRPr lang="en-US" sz="4400" b="1" dirty="0">
              <a:solidFill>
                <a:srgbClr val="FF0000"/>
              </a:solidFill>
            </a:endParaRPr>
          </a:p>
        </p:txBody>
      </p:sp>
    </p:spTree>
    <p:extLst>
      <p:ext uri="{BB962C8B-B14F-4D97-AF65-F5344CB8AC3E}">
        <p14:creationId xmlns:p14="http://schemas.microsoft.com/office/powerpoint/2010/main" xmlns="" val="326916628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Примери из транскрипата</a:t>
            </a:r>
            <a:endParaRPr lang="en-US" dirty="0"/>
          </a:p>
        </p:txBody>
      </p:sp>
      <p:sp>
        <p:nvSpPr>
          <p:cNvPr id="5" name="Rectangle 2"/>
          <p:cNvSpPr>
            <a:spLocks noGrp="1" noChangeArrowheads="1"/>
          </p:cNvSpPr>
          <p:nvPr>
            <p:ph type="body" idx="1"/>
          </p:nvPr>
        </p:nvSpPr>
        <p:spPr bwMode="auto">
          <a:xfrm>
            <a:off x="1154955" y="4961360"/>
            <a:ext cx="5054269" cy="492443"/>
          </a:xfrm>
          <a:prstGeom prst="rect">
            <a:avLst/>
          </a:prstGeom>
          <a:solidFill>
            <a:srgbClr val="FFC000"/>
          </a:solidFill>
          <a:ln>
            <a:noFill/>
          </a:ln>
          <a:effec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smtClean="0">
                <a:ln>
                  <a:noFill/>
                </a:ln>
                <a:solidFill>
                  <a:srgbClr val="212121"/>
                </a:solidFill>
                <a:effectLst/>
              </a:rPr>
              <a:t>Examples from transcripts</a:t>
            </a:r>
            <a:r>
              <a:rPr kumimoji="0" lang="en-US" altLang="en-US" sz="1600" b="0" i="0" u="none" strike="noStrike" cap="none" normalizeH="0" baseline="0" dirty="0" smtClean="0">
                <a:ln>
                  <a:noFill/>
                </a:ln>
                <a:solidFill>
                  <a:schemeClr val="tx1"/>
                </a:solidFill>
                <a:effectLst/>
              </a:rPr>
              <a:t> </a:t>
            </a:r>
            <a:endParaRPr kumimoji="0" lang="en-US" altLang="en-US" sz="2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xmlns="" val="12979844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392667"/>
            <a:ext cx="11609614" cy="4439229"/>
          </a:xfrm>
          <a:prstGeom prst="rect">
            <a:avLst/>
          </a:prstGeom>
        </p:spPr>
        <p:txBody>
          <a:bodyPr wrap="square">
            <a:spAutoFit/>
          </a:bodyPr>
          <a:lstStyle/>
          <a:p>
            <a:pPr indent="457200" algn="just">
              <a:lnSpc>
                <a:spcPct val="107000"/>
              </a:lnSpc>
              <a:spcAft>
                <a:spcPts val="0"/>
              </a:spcAft>
            </a:pPr>
            <a:r>
              <a:rPr lang="sr-Cyrl-RS" sz="2400" b="1" dirty="0">
                <a:solidFill>
                  <a:srgbClr val="FFFF00"/>
                </a:solidFill>
                <a:latin typeface="+mj-lt"/>
                <a:ea typeface="Calibri" panose="020F0502020204030204" pitchFamily="34" charset="0"/>
                <a:cs typeface="Times New Roman" panose="02020603050405020304" pitchFamily="18" charset="0"/>
              </a:rPr>
              <a:t>Алтернативно</a:t>
            </a:r>
            <a:endParaRPr lang="en-US" sz="2400" dirty="0">
              <a:solidFill>
                <a:srgbClr val="FFFF00"/>
              </a:solidFill>
              <a:latin typeface="+mj-lt"/>
              <a:ea typeface="Calibri" panose="020F0502020204030204" pitchFamily="34" charset="0"/>
              <a:cs typeface="Times New Roman" panose="02020603050405020304" pitchFamily="18" charset="0"/>
            </a:endParaRPr>
          </a:p>
          <a:p>
            <a:pPr indent="457200" algn="just">
              <a:lnSpc>
                <a:spcPct val="107000"/>
              </a:lnSpc>
              <a:spcAft>
                <a:spcPts val="0"/>
              </a:spcAft>
            </a:pPr>
            <a:r>
              <a:rPr lang="sr-Cyrl-RS" sz="2400" dirty="0">
                <a:latin typeface="+mj-lt"/>
                <a:ea typeface="Calibri" panose="020F0502020204030204" pitchFamily="34" charset="0"/>
                <a:cs typeface="Times New Roman" panose="02020603050405020304" pitchFamily="18" charset="0"/>
              </a:rPr>
              <a:t>Ученик 23: Па, не знам... пошто овде каже да је гребао и све то... можда је то оно који је... </a:t>
            </a:r>
            <a:r>
              <a:rPr lang="sr-Cyrl-RS" sz="2400" b="1" dirty="0">
                <a:solidFill>
                  <a:srgbClr val="FFFF00"/>
                </a:solidFill>
                <a:latin typeface="+mj-lt"/>
                <a:ea typeface="Calibri" panose="020F0502020204030204" pitchFamily="34" charset="0"/>
                <a:cs typeface="Times New Roman" panose="02020603050405020304" pitchFamily="18" charset="0"/>
              </a:rPr>
              <a:t>можда га је она убила</a:t>
            </a:r>
            <a:r>
              <a:rPr lang="sr-Cyrl-RS" sz="2400" dirty="0">
                <a:latin typeface="+mj-lt"/>
                <a:ea typeface="Calibri" panose="020F0502020204030204" pitchFamily="34" charset="0"/>
                <a:cs typeface="Times New Roman" panose="02020603050405020304" pitchFamily="18" charset="0"/>
              </a:rPr>
              <a:t>, заправо. Мислим, то је вероватноћа, али пошто је њу он фасцинирао, како овде можемо да видимо, зато што никад раније није видела пантера и зато што је гребао, ипак је напољу била поплава. Можда је она имала неко саосе... осећала је нешто, па га је можда примила, мислим, како да кажем, </a:t>
            </a:r>
            <a:r>
              <a:rPr lang="sr-Cyrl-RS" sz="2400" b="1" dirty="0">
                <a:solidFill>
                  <a:srgbClr val="FFFF00"/>
                </a:solidFill>
                <a:latin typeface="+mj-lt"/>
                <a:ea typeface="Calibri" panose="020F0502020204030204" pitchFamily="34" charset="0"/>
                <a:cs typeface="Times New Roman" panose="02020603050405020304" pitchFamily="18" charset="0"/>
              </a:rPr>
              <a:t>примила у кућу</a:t>
            </a:r>
            <a:r>
              <a:rPr lang="sr-Cyrl-RS" sz="2400" dirty="0">
                <a:latin typeface="+mj-lt"/>
                <a:ea typeface="Calibri" panose="020F0502020204030204" pitchFamily="34" charset="0"/>
                <a:cs typeface="Times New Roman" panose="02020603050405020304" pitchFamily="18" charset="0"/>
              </a:rPr>
              <a:t>, само отворила врата, </a:t>
            </a:r>
            <a:r>
              <a:rPr lang="sr-Cyrl-RS" sz="2400" b="1" dirty="0">
                <a:latin typeface="+mj-lt"/>
                <a:ea typeface="Calibri" panose="020F0502020204030204" pitchFamily="34" charset="0"/>
                <a:cs typeface="Times New Roman" panose="02020603050405020304" pitchFamily="18" charset="0"/>
              </a:rPr>
              <a:t>али је она била припремљена ако с нешто друго деси</a:t>
            </a:r>
            <a:r>
              <a:rPr lang="sr-Cyrl-RS" sz="2400" dirty="0">
                <a:latin typeface="+mj-lt"/>
                <a:ea typeface="Calibri" panose="020F0502020204030204" pitchFamily="34" charset="0"/>
                <a:cs typeface="Times New Roman" panose="02020603050405020304" pitchFamily="18" charset="0"/>
              </a:rPr>
              <a:t>, мислим, ако је нападне и тако нешто."</a:t>
            </a:r>
            <a:endParaRPr lang="en-US" sz="2400" dirty="0">
              <a:latin typeface="+mj-lt"/>
              <a:ea typeface="Calibri" panose="020F0502020204030204" pitchFamily="34" charset="0"/>
              <a:cs typeface="Times New Roman" panose="02020603050405020304" pitchFamily="18" charset="0"/>
            </a:endParaRPr>
          </a:p>
          <a:p>
            <a:pPr indent="457200" algn="just">
              <a:lnSpc>
                <a:spcPct val="107000"/>
              </a:lnSpc>
              <a:spcAft>
                <a:spcPts val="0"/>
              </a:spcAft>
            </a:pPr>
            <a:endParaRPr lang="en-US" sz="2400" dirty="0">
              <a:latin typeface="+mj-lt"/>
              <a:ea typeface="Calibri" panose="020F0502020204030204" pitchFamily="34" charset="0"/>
              <a:cs typeface="Times New Roman" panose="02020603050405020304" pitchFamily="18" charset="0"/>
            </a:endParaRPr>
          </a:p>
        </p:txBody>
      </p:sp>
      <p:sp>
        <p:nvSpPr>
          <p:cNvPr id="4" name="Rectangle 1"/>
          <p:cNvSpPr>
            <a:spLocks noChangeArrowheads="1"/>
          </p:cNvSpPr>
          <p:nvPr/>
        </p:nvSpPr>
        <p:spPr bwMode="auto">
          <a:xfrm>
            <a:off x="838744" y="5078116"/>
            <a:ext cx="6445976" cy="1169551"/>
          </a:xfrm>
          <a:prstGeom prst="rect">
            <a:avLst/>
          </a:prstGeom>
          <a:solidFill>
            <a:srgbClr val="FFC000"/>
          </a:solidFill>
          <a:ln>
            <a:noFill/>
          </a:ln>
          <a:effectLst/>
        </p:spPr>
        <p:txBody>
          <a:bodyPr vert="horz" wrap="square" lIns="0" tIns="0" rIns="0" bIns="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tabLst/>
            </a:pPr>
            <a:r>
              <a:rPr lang="en-US" altLang="en-US" sz="2800" b="1" dirty="0" smtClean="0">
                <a:latin typeface="inherit"/>
              </a:rPr>
              <a:t>Alternative</a:t>
            </a:r>
          </a:p>
          <a:p>
            <a:pPr marL="571500" marR="0" lvl="0" indent="-5715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400" dirty="0" smtClean="0">
                <a:solidFill>
                  <a:schemeClr val="bg1"/>
                </a:solidFill>
                <a:latin typeface="inherit"/>
              </a:rPr>
              <a:t>m</a:t>
            </a:r>
            <a:r>
              <a:rPr kumimoji="0" lang="en-US" altLang="en-US" sz="2400" b="0" i="0" u="none" strike="noStrike" cap="none" normalizeH="0" baseline="0" dirty="0" smtClean="0">
                <a:ln>
                  <a:noFill/>
                </a:ln>
                <a:solidFill>
                  <a:schemeClr val="bg1"/>
                </a:solidFill>
                <a:effectLst/>
                <a:latin typeface="inherit"/>
              </a:rPr>
              <a:t>aybe she killed the panther </a:t>
            </a:r>
          </a:p>
          <a:p>
            <a:pPr marL="571500" marR="0" lvl="0" indent="-5715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400" dirty="0" smtClean="0">
                <a:solidFill>
                  <a:schemeClr val="bg1"/>
                </a:solidFill>
                <a:latin typeface="inherit"/>
              </a:rPr>
              <a:t>m</a:t>
            </a:r>
            <a:r>
              <a:rPr kumimoji="0" lang="en-US" altLang="en-US" sz="2400" b="0" i="0" u="none" strike="noStrike" cap="none" normalizeH="0" baseline="0" dirty="0" smtClean="0">
                <a:ln>
                  <a:noFill/>
                </a:ln>
                <a:solidFill>
                  <a:schemeClr val="bg1"/>
                </a:solidFill>
                <a:effectLst/>
                <a:latin typeface="inherit"/>
              </a:rPr>
              <a:t>aybe she let the panther in the house</a:t>
            </a:r>
            <a:r>
              <a:rPr kumimoji="0" lang="en-US" altLang="en-US" sz="2000" b="0" i="0" u="none" strike="noStrike" cap="none" normalizeH="0" baseline="0" dirty="0" smtClean="0">
                <a:ln>
                  <a:noFill/>
                </a:ln>
                <a:solidFill>
                  <a:schemeClr val="bg1"/>
                </a:solidFill>
                <a:effectLst/>
              </a:rPr>
              <a:t> </a:t>
            </a:r>
            <a:endParaRPr kumimoji="0" lang="en-US" altLang="en-US" sz="36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xmlns="" val="9950737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5320" y="1300806"/>
            <a:ext cx="10988040" cy="1673022"/>
          </a:xfrm>
          <a:prstGeom prst="rect">
            <a:avLst/>
          </a:prstGeom>
        </p:spPr>
        <p:txBody>
          <a:bodyPr wrap="square">
            <a:spAutoFit/>
          </a:bodyPr>
          <a:lstStyle/>
          <a:p>
            <a:pPr algn="just">
              <a:lnSpc>
                <a:spcPct val="107000"/>
              </a:lnSpc>
              <a:spcAft>
                <a:spcPts val="0"/>
              </a:spcAft>
            </a:pPr>
            <a:r>
              <a:rPr lang="sr-Cyrl-RS" sz="2400" b="1" dirty="0" smtClean="0">
                <a:solidFill>
                  <a:srgbClr val="FFFF00"/>
                </a:solidFill>
                <a:ea typeface="Calibri" panose="020F0502020204030204" pitchFamily="34" charset="0"/>
                <a:cs typeface="Times New Roman" panose="02020603050405020304" pitchFamily="18" charset="0"/>
              </a:rPr>
              <a:t>Формално алтернативно </a:t>
            </a:r>
          </a:p>
          <a:p>
            <a:pPr algn="just">
              <a:lnSpc>
                <a:spcPct val="107000"/>
              </a:lnSpc>
              <a:spcAft>
                <a:spcPts val="0"/>
              </a:spcAft>
            </a:pPr>
            <a:r>
              <a:rPr lang="sr-Cyrl-RS" sz="2400" b="1" dirty="0" smtClean="0">
                <a:solidFill>
                  <a:srgbClr val="FFFF00"/>
                </a:solidFill>
                <a:ea typeface="Calibri" panose="020F0502020204030204" pitchFamily="34" charset="0"/>
                <a:cs typeface="Times New Roman" panose="02020603050405020304" pitchFamily="18" charset="0"/>
              </a:rPr>
              <a:t>– </a:t>
            </a:r>
            <a:r>
              <a:rPr lang="sr-Cyrl-RS" sz="2400" b="1" dirty="0">
                <a:solidFill>
                  <a:srgbClr val="FFFF00"/>
                </a:solidFill>
                <a:ea typeface="Calibri" panose="020F0502020204030204" pitchFamily="34" charset="0"/>
                <a:cs typeface="Times New Roman" panose="02020603050405020304" pitchFamily="18" charset="0"/>
              </a:rPr>
              <a:t>не узима у обзир оба контрадикторна низа сигнала</a:t>
            </a:r>
            <a:endParaRPr lang="en-US" sz="2400" dirty="0">
              <a:solidFill>
                <a:srgbClr val="FFFF00"/>
              </a:solidFill>
              <a:ea typeface="Calibri" panose="020F0502020204030204" pitchFamily="34" charset="0"/>
              <a:cs typeface="Times New Roman" panose="02020603050405020304" pitchFamily="18" charset="0"/>
            </a:endParaRPr>
          </a:p>
          <a:p>
            <a:pPr indent="457200" algn="just">
              <a:lnSpc>
                <a:spcPct val="107000"/>
              </a:lnSpc>
              <a:spcAft>
                <a:spcPts val="0"/>
              </a:spcAft>
            </a:pPr>
            <a:r>
              <a:rPr lang="sr-Cyrl-RS" sz="2400" dirty="0">
                <a:ea typeface="Calibri" panose="020F0502020204030204" pitchFamily="34" charset="0"/>
                <a:cs typeface="Times New Roman" panose="02020603050405020304" pitchFamily="18" charset="0"/>
              </a:rPr>
              <a:t>Ученик 18: Па, или је </a:t>
            </a:r>
            <a:r>
              <a:rPr lang="sr-Cyrl-RS" sz="2400" b="1" dirty="0">
                <a:solidFill>
                  <a:srgbClr val="FFFF00"/>
                </a:solidFill>
                <a:ea typeface="Calibri" panose="020F0502020204030204" pitchFamily="34" charset="0"/>
                <a:cs typeface="Times New Roman" panose="02020603050405020304" pitchFamily="18" charset="0"/>
              </a:rPr>
              <a:t>побегао</a:t>
            </a:r>
            <a:r>
              <a:rPr lang="sr-Cyrl-RS" sz="2400" dirty="0">
                <a:ea typeface="Calibri" panose="020F0502020204030204" pitchFamily="34" charset="0"/>
                <a:cs typeface="Times New Roman" panose="02020603050405020304" pitchFamily="18" charset="0"/>
              </a:rPr>
              <a:t> или је га је она сачувала и некако </a:t>
            </a:r>
            <a:r>
              <a:rPr lang="sr-Cyrl-RS" sz="2400" b="1" dirty="0">
                <a:solidFill>
                  <a:srgbClr val="FFFF00"/>
                </a:solidFill>
                <a:ea typeface="Calibri" panose="020F0502020204030204" pitchFamily="34" charset="0"/>
                <a:cs typeface="Times New Roman" panose="02020603050405020304" pitchFamily="18" charset="0"/>
              </a:rPr>
              <a:t>помогла му </a:t>
            </a:r>
            <a:r>
              <a:rPr lang="sr-Cyrl-RS" sz="2400" dirty="0">
                <a:ea typeface="Calibri" panose="020F0502020204030204" pitchFamily="34" charset="0"/>
                <a:cs typeface="Times New Roman" panose="02020603050405020304" pitchFamily="18" charset="0"/>
              </a:rPr>
              <a:t>да буде заједно са њом."</a:t>
            </a:r>
            <a:endParaRPr lang="en-US" sz="2400" dirty="0">
              <a:ea typeface="Calibri" panose="020F0502020204030204" pitchFamily="34" charset="0"/>
              <a:cs typeface="Times New Roman" panose="02020603050405020304" pitchFamily="18" charset="0"/>
            </a:endParaRPr>
          </a:p>
        </p:txBody>
      </p:sp>
      <p:sp>
        <p:nvSpPr>
          <p:cNvPr id="3" name="Rectangle 2"/>
          <p:cNvSpPr/>
          <p:nvPr/>
        </p:nvSpPr>
        <p:spPr>
          <a:xfrm>
            <a:off x="655320" y="3764279"/>
            <a:ext cx="11292840" cy="2123658"/>
          </a:xfrm>
          <a:prstGeom prst="rect">
            <a:avLst/>
          </a:prstGeom>
          <a:solidFill>
            <a:srgbClr val="FFC000"/>
          </a:solidFill>
        </p:spPr>
        <p:txBody>
          <a:bodyPr wrap="square">
            <a:spAutoFit/>
          </a:bodyPr>
          <a:lstStyle/>
          <a:p>
            <a:pPr eaLnBrk="0" fontAlgn="base" hangingPunct="0">
              <a:spcBef>
                <a:spcPct val="0"/>
              </a:spcBef>
              <a:spcAft>
                <a:spcPct val="0"/>
              </a:spcAft>
            </a:pPr>
            <a:r>
              <a:rPr lang="en-US" altLang="en-US" sz="2800" b="1" dirty="0">
                <a:latin typeface="inherit"/>
              </a:rPr>
              <a:t>Formally alternative </a:t>
            </a:r>
          </a:p>
          <a:p>
            <a:pPr eaLnBrk="0" fontAlgn="base" hangingPunct="0">
              <a:spcBef>
                <a:spcPct val="0"/>
              </a:spcBef>
              <a:spcAft>
                <a:spcPct val="0"/>
              </a:spcAft>
            </a:pPr>
            <a:r>
              <a:rPr lang="en-US" altLang="en-US" sz="2800" b="1" dirty="0">
                <a:latin typeface="inherit"/>
              </a:rPr>
              <a:t>– </a:t>
            </a:r>
            <a:r>
              <a:rPr lang="en-US" altLang="en-US" sz="2800" dirty="0">
                <a:latin typeface="inherit"/>
              </a:rPr>
              <a:t>does not take into consideration both contradictory groups of signals</a:t>
            </a:r>
            <a:endParaRPr lang="en-US" altLang="en-US" sz="4000" dirty="0">
              <a:latin typeface="Arial" panose="020B0604020202020204" pitchFamily="34" charset="0"/>
            </a:endParaRPr>
          </a:p>
          <a:p>
            <a:pPr lvl="0" eaLnBrk="0" fontAlgn="base" hangingPunct="0">
              <a:spcBef>
                <a:spcPct val="0"/>
              </a:spcBef>
              <a:spcAft>
                <a:spcPct val="0"/>
              </a:spcAft>
            </a:pPr>
            <a:endParaRPr lang="en-US" altLang="en-US" sz="2800" b="1" dirty="0">
              <a:latin typeface="inherit"/>
            </a:endParaRPr>
          </a:p>
          <a:p>
            <a:pPr marL="571500" lvl="0" indent="-571500" eaLnBrk="0" fontAlgn="base" hangingPunct="0">
              <a:spcBef>
                <a:spcPct val="0"/>
              </a:spcBef>
              <a:spcAft>
                <a:spcPct val="0"/>
              </a:spcAft>
              <a:buFont typeface="Arial" panose="020B0604020202020204" pitchFamily="34" charset="0"/>
              <a:buChar char="•"/>
            </a:pPr>
            <a:r>
              <a:rPr lang="en-US" altLang="en-US" sz="2400" dirty="0">
                <a:solidFill>
                  <a:schemeClr val="bg1"/>
                </a:solidFill>
                <a:latin typeface="inherit"/>
              </a:rPr>
              <a:t>t</a:t>
            </a:r>
            <a:r>
              <a:rPr lang="en-US" altLang="en-US" sz="2400" dirty="0" smtClean="0">
                <a:solidFill>
                  <a:schemeClr val="bg1"/>
                </a:solidFill>
                <a:latin typeface="inherit"/>
              </a:rPr>
              <a:t>he panther </a:t>
            </a:r>
            <a:r>
              <a:rPr lang="en-US" altLang="en-US" sz="2400" dirty="0">
                <a:solidFill>
                  <a:schemeClr val="bg1"/>
                </a:solidFill>
                <a:latin typeface="inherit"/>
              </a:rPr>
              <a:t>ran away</a:t>
            </a:r>
          </a:p>
          <a:p>
            <a:pPr marL="571500" lvl="0" indent="-571500" eaLnBrk="0" fontAlgn="base" hangingPunct="0">
              <a:spcBef>
                <a:spcPct val="0"/>
              </a:spcBef>
              <a:spcAft>
                <a:spcPct val="0"/>
              </a:spcAft>
              <a:buFont typeface="Arial" panose="020B0604020202020204" pitchFamily="34" charset="0"/>
              <a:buChar char="•"/>
            </a:pPr>
            <a:r>
              <a:rPr lang="en-US" altLang="en-US" sz="2400" dirty="0">
                <a:solidFill>
                  <a:schemeClr val="bg1"/>
                </a:solidFill>
                <a:latin typeface="inherit"/>
              </a:rPr>
              <a:t>maybe she helped </a:t>
            </a:r>
            <a:r>
              <a:rPr lang="en-US" altLang="en-US" sz="2400" dirty="0" smtClean="0">
                <a:solidFill>
                  <a:schemeClr val="bg1"/>
                </a:solidFill>
                <a:latin typeface="inherit"/>
              </a:rPr>
              <a:t>the panther </a:t>
            </a:r>
            <a:endParaRPr lang="en-US" altLang="en-US" sz="2400" dirty="0">
              <a:solidFill>
                <a:schemeClr val="bg1"/>
              </a:solidFill>
              <a:latin typeface="inherit"/>
            </a:endParaRPr>
          </a:p>
        </p:txBody>
      </p:sp>
    </p:spTree>
    <p:extLst>
      <p:ext uri="{BB962C8B-B14F-4D97-AF65-F5344CB8AC3E}">
        <p14:creationId xmlns:p14="http://schemas.microsoft.com/office/powerpoint/2010/main" xmlns="" val="37900595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2" y="647704"/>
            <a:ext cx="4396338" cy="576943"/>
          </a:xfrm>
        </p:spPr>
        <p:txBody>
          <a:bodyPr/>
          <a:lstStyle/>
          <a:p>
            <a:pPr algn="ctr"/>
            <a:r>
              <a:rPr lang="sr-Cyrl-RS" sz="2800" b="1" dirty="0" smtClean="0"/>
              <a:t>Основе истраживања</a:t>
            </a:r>
            <a:endParaRPr lang="en-US" sz="2800" b="1" dirty="0"/>
          </a:p>
        </p:txBody>
      </p:sp>
      <p:sp>
        <p:nvSpPr>
          <p:cNvPr id="4" name="Content Placeholder 3"/>
          <p:cNvSpPr>
            <a:spLocks noGrp="1"/>
          </p:cNvSpPr>
          <p:nvPr>
            <p:ph sz="half" idx="2"/>
          </p:nvPr>
        </p:nvSpPr>
        <p:spPr/>
        <p:txBody>
          <a:bodyPr>
            <a:normAutofit/>
          </a:bodyPr>
          <a:lstStyle/>
          <a:p>
            <a:r>
              <a:rPr lang="sr-Cyrl-RS" sz="2400" b="1" dirty="0" smtClean="0"/>
              <a:t>Теорија рецепције</a:t>
            </a:r>
          </a:p>
          <a:p>
            <a:r>
              <a:rPr lang="sr-Cyrl-RS" sz="2400" b="1" dirty="0" smtClean="0"/>
              <a:t>ПИСА студија</a:t>
            </a:r>
          </a:p>
          <a:p>
            <a:r>
              <a:rPr lang="sr-Cyrl-RS" sz="2400" b="1" dirty="0" smtClean="0"/>
              <a:t>Књижевна анализа текста</a:t>
            </a:r>
            <a:endParaRPr lang="en-US" sz="2400" b="1" dirty="0"/>
          </a:p>
        </p:txBody>
      </p:sp>
      <p:sp>
        <p:nvSpPr>
          <p:cNvPr id="5" name="Text Placeholder 4"/>
          <p:cNvSpPr>
            <a:spLocks noGrp="1"/>
          </p:cNvSpPr>
          <p:nvPr>
            <p:ph type="body" sz="quarter" idx="3"/>
          </p:nvPr>
        </p:nvSpPr>
        <p:spPr>
          <a:xfrm>
            <a:off x="5311589" y="615048"/>
            <a:ext cx="4396339" cy="576942"/>
          </a:xfrm>
        </p:spPr>
        <p:txBody>
          <a:bodyPr/>
          <a:lstStyle/>
          <a:p>
            <a:pPr algn="ctr"/>
            <a:r>
              <a:rPr lang="en-US" sz="2800" b="1" dirty="0"/>
              <a:t>Research Basis</a:t>
            </a:r>
          </a:p>
        </p:txBody>
      </p:sp>
      <p:sp>
        <p:nvSpPr>
          <p:cNvPr id="6" name="Content Placeholder 5"/>
          <p:cNvSpPr>
            <a:spLocks noGrp="1"/>
          </p:cNvSpPr>
          <p:nvPr>
            <p:ph sz="quarter" idx="4"/>
          </p:nvPr>
        </p:nvSpPr>
        <p:spPr>
          <a:xfrm>
            <a:off x="5654495" y="2514600"/>
            <a:ext cx="5171348" cy="3741738"/>
          </a:xfrm>
        </p:spPr>
        <p:txBody>
          <a:bodyPr>
            <a:normAutofit/>
          </a:bodyPr>
          <a:lstStyle/>
          <a:p>
            <a:r>
              <a:rPr lang="en-US" sz="2400" b="1" dirty="0"/>
              <a:t>Theory of reception</a:t>
            </a:r>
          </a:p>
          <a:p>
            <a:r>
              <a:rPr lang="en-US" sz="2400" b="1" dirty="0" smtClean="0"/>
              <a:t>P</a:t>
            </a:r>
            <a:r>
              <a:rPr lang="sr-Latn-RS" sz="2400" b="1" dirty="0" smtClean="0"/>
              <a:t>ISA</a:t>
            </a:r>
            <a:r>
              <a:rPr lang="en-US" sz="2400" b="1" dirty="0" smtClean="0"/>
              <a:t> </a:t>
            </a:r>
            <a:r>
              <a:rPr lang="en-US" sz="2400" b="1" dirty="0"/>
              <a:t>studies</a:t>
            </a:r>
          </a:p>
          <a:p>
            <a:r>
              <a:rPr lang="en-US" sz="2400" b="1" dirty="0"/>
              <a:t>Literary analysis of the text</a:t>
            </a:r>
          </a:p>
          <a:p>
            <a:pPr marL="0" indent="0">
              <a:buNone/>
            </a:pPr>
            <a:endParaRPr lang="en-US" dirty="0"/>
          </a:p>
        </p:txBody>
      </p:sp>
    </p:spTree>
    <p:extLst>
      <p:ext uri="{BB962C8B-B14F-4D97-AF65-F5344CB8AC3E}">
        <p14:creationId xmlns:p14="http://schemas.microsoft.com/office/powerpoint/2010/main" xmlns="" val="11766849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78195"/>
            <a:ext cx="11674928" cy="4768678"/>
          </a:xfrm>
          <a:prstGeom prst="rect">
            <a:avLst/>
          </a:prstGeom>
        </p:spPr>
        <p:txBody>
          <a:bodyPr wrap="square">
            <a:spAutoFit/>
          </a:bodyPr>
          <a:lstStyle/>
          <a:p>
            <a:pPr indent="457200" algn="just">
              <a:lnSpc>
                <a:spcPct val="107000"/>
              </a:lnSpc>
              <a:spcAft>
                <a:spcPts val="0"/>
              </a:spcAft>
            </a:pPr>
            <a:r>
              <a:rPr lang="sr-Cyrl-RS" sz="2400" b="1" dirty="0">
                <a:solidFill>
                  <a:srgbClr val="FFFF00"/>
                </a:solidFill>
                <a:latin typeface="+mj-lt"/>
                <a:ea typeface="Calibri" panose="020F0502020204030204" pitchFamily="34" charset="0"/>
                <a:cs typeface="Times New Roman" panose="02020603050405020304" pitchFamily="18" charset="0"/>
              </a:rPr>
              <a:t>Вишеструко</a:t>
            </a:r>
            <a:endParaRPr lang="en-US" sz="2400" dirty="0">
              <a:solidFill>
                <a:srgbClr val="FFFF00"/>
              </a:solidFill>
              <a:latin typeface="+mj-lt"/>
              <a:ea typeface="Calibri" panose="020F0502020204030204" pitchFamily="34" charset="0"/>
              <a:cs typeface="Times New Roman" panose="02020603050405020304" pitchFamily="18" charset="0"/>
            </a:endParaRPr>
          </a:p>
          <a:p>
            <a:pPr indent="457200" algn="just">
              <a:lnSpc>
                <a:spcPct val="107000"/>
              </a:lnSpc>
              <a:spcAft>
                <a:spcPts val="0"/>
              </a:spcAft>
            </a:pPr>
            <a:r>
              <a:rPr lang="sr-Cyrl-RS" sz="2000" dirty="0">
                <a:latin typeface="+mj-lt"/>
                <a:ea typeface="Calibri" panose="020F0502020204030204" pitchFamily="34" charset="0"/>
                <a:cs typeface="Times New Roman" panose="02020603050405020304" pitchFamily="18" charset="0"/>
              </a:rPr>
              <a:t>Ученик 3: Па, вероватно је успео некако да </a:t>
            </a:r>
            <a:r>
              <a:rPr lang="sr-Cyrl-RS" sz="2000" b="1" dirty="0">
                <a:solidFill>
                  <a:srgbClr val="FFFF00"/>
                </a:solidFill>
                <a:latin typeface="+mj-lt"/>
                <a:ea typeface="Calibri" panose="020F0502020204030204" pitchFamily="34" charset="0"/>
                <a:cs typeface="Times New Roman" panose="02020603050405020304" pitchFamily="18" charset="0"/>
              </a:rPr>
              <a:t>уђе у кућу код девојчице</a:t>
            </a:r>
            <a:r>
              <a:rPr lang="sr-Cyrl-RS" sz="2000" dirty="0">
                <a:latin typeface="+mj-lt"/>
                <a:ea typeface="Calibri" panose="020F0502020204030204" pitchFamily="34" charset="0"/>
                <a:cs typeface="Times New Roman" panose="02020603050405020304" pitchFamily="18" charset="0"/>
              </a:rPr>
              <a:t>. Она је имала пушку. Е, сад, не знам </a:t>
            </a:r>
            <a:r>
              <a:rPr lang="sr-Cyrl-RS" sz="2000" b="1" dirty="0">
                <a:solidFill>
                  <a:srgbClr val="FFFF00"/>
                </a:solidFill>
                <a:latin typeface="+mj-lt"/>
                <a:ea typeface="Calibri" panose="020F0502020204030204" pitchFamily="34" charset="0"/>
                <a:cs typeface="Times New Roman" panose="02020603050405020304" pitchFamily="18" charset="0"/>
              </a:rPr>
              <a:t>да ли је довољно храбра да пуца</a:t>
            </a:r>
            <a:r>
              <a:rPr lang="sr-Cyrl-RS" sz="2000" dirty="0">
                <a:solidFill>
                  <a:srgbClr val="00B0F0"/>
                </a:solidFill>
                <a:latin typeface="+mj-lt"/>
                <a:ea typeface="Calibri" panose="020F0502020204030204" pitchFamily="34" charset="0"/>
                <a:cs typeface="Times New Roman" panose="02020603050405020304" pitchFamily="18" charset="0"/>
              </a:rPr>
              <a:t> </a:t>
            </a:r>
            <a:r>
              <a:rPr lang="sr-Cyrl-RS" sz="2000" dirty="0">
                <a:latin typeface="+mj-lt"/>
                <a:ea typeface="Calibri" panose="020F0502020204030204" pitchFamily="34" charset="0"/>
                <a:cs typeface="Times New Roman" panose="02020603050405020304" pitchFamily="18" charset="0"/>
              </a:rPr>
              <a:t>у њега. Ако буде пуцала у њега, да ли  ће га </a:t>
            </a:r>
            <a:r>
              <a:rPr lang="sr-Cyrl-RS" sz="2000" b="1" dirty="0">
                <a:solidFill>
                  <a:srgbClr val="FFFF00"/>
                </a:solidFill>
                <a:latin typeface="+mj-lt"/>
                <a:ea typeface="Calibri" panose="020F0502020204030204" pitchFamily="34" charset="0"/>
                <a:cs typeface="Times New Roman" panose="02020603050405020304" pitchFamily="18" charset="0"/>
              </a:rPr>
              <a:t>погодити и усмртити</a:t>
            </a:r>
            <a:r>
              <a:rPr lang="sr-Cyrl-RS" sz="2000" dirty="0">
                <a:latin typeface="+mj-lt"/>
                <a:ea typeface="Calibri" panose="020F0502020204030204" pitchFamily="34" charset="0"/>
                <a:cs typeface="Times New Roman" panose="02020603050405020304" pitchFamily="18" charset="0"/>
              </a:rPr>
              <a:t>. Опет, има шансе да је он нападне и да </a:t>
            </a:r>
            <a:r>
              <a:rPr lang="sr-Cyrl-RS" sz="2000" b="1" dirty="0">
                <a:solidFill>
                  <a:srgbClr val="FFFF00"/>
                </a:solidFill>
                <a:latin typeface="+mj-lt"/>
                <a:ea typeface="Calibri" panose="020F0502020204030204" pitchFamily="34" charset="0"/>
                <a:cs typeface="Times New Roman" panose="02020603050405020304" pitchFamily="18" charset="0"/>
              </a:rPr>
              <a:t>она у ствари настрада</a:t>
            </a:r>
            <a:r>
              <a:rPr lang="sr-Cyrl-RS" sz="2000" dirty="0">
                <a:latin typeface="+mj-lt"/>
                <a:ea typeface="Calibri" panose="020F0502020204030204" pitchFamily="34" charset="0"/>
                <a:cs typeface="Times New Roman" panose="02020603050405020304" pitchFamily="18" charset="0"/>
              </a:rPr>
              <a:t>. Опет, не знам да ли ће некако покушати да остане мирна, ипак јој је пушка у руци, не знам </a:t>
            </a:r>
            <a:r>
              <a:rPr lang="sr-Cyrl-RS" sz="2000" b="1" dirty="0">
                <a:solidFill>
                  <a:srgbClr val="FFFF00"/>
                </a:solidFill>
                <a:latin typeface="+mj-lt"/>
                <a:ea typeface="Calibri" panose="020F0502020204030204" pitchFamily="34" charset="0"/>
                <a:cs typeface="Times New Roman" panose="02020603050405020304" pitchFamily="18" charset="0"/>
              </a:rPr>
              <a:t>да ли зна да рукује </a:t>
            </a:r>
            <a:r>
              <a:rPr lang="sr-Cyrl-RS" sz="2000" dirty="0">
                <a:latin typeface="+mj-lt"/>
                <a:ea typeface="Calibri" panose="020F0502020204030204" pitchFamily="34" charset="0"/>
                <a:cs typeface="Times New Roman" panose="02020603050405020304" pitchFamily="18" charset="0"/>
              </a:rPr>
              <a:t>уопште том пушком. Значи</a:t>
            </a:r>
            <a:r>
              <a:rPr lang="sr-Cyrl-RS" sz="2000" b="1" dirty="0">
                <a:latin typeface="+mj-lt"/>
                <a:ea typeface="Calibri" panose="020F0502020204030204" pitchFamily="34" charset="0"/>
                <a:cs typeface="Times New Roman" panose="02020603050405020304" pitchFamily="18" charset="0"/>
              </a:rPr>
              <a:t>, </a:t>
            </a:r>
            <a:r>
              <a:rPr lang="sr-Cyrl-RS" sz="2000" b="1" dirty="0">
                <a:solidFill>
                  <a:srgbClr val="FFFF00"/>
                </a:solidFill>
                <a:latin typeface="+mj-lt"/>
                <a:ea typeface="Calibri" panose="020F0502020204030204" pitchFamily="34" charset="0"/>
                <a:cs typeface="Times New Roman" panose="02020603050405020304" pitchFamily="18" charset="0"/>
              </a:rPr>
              <a:t>може и себе да повреди</a:t>
            </a:r>
            <a:r>
              <a:rPr lang="sr-Cyrl-RS" sz="2000" dirty="0">
                <a:solidFill>
                  <a:srgbClr val="FFFF00"/>
                </a:solidFill>
                <a:latin typeface="+mj-lt"/>
                <a:ea typeface="Calibri" panose="020F0502020204030204" pitchFamily="34" charset="0"/>
                <a:cs typeface="Times New Roman" panose="02020603050405020304" pitchFamily="18" charset="0"/>
              </a:rPr>
              <a:t> </a:t>
            </a:r>
            <a:r>
              <a:rPr lang="sr-Cyrl-RS" sz="2000" dirty="0">
                <a:latin typeface="+mj-lt"/>
                <a:ea typeface="Calibri" panose="020F0502020204030204" pitchFamily="34" charset="0"/>
                <a:cs typeface="Times New Roman" panose="02020603050405020304" pitchFamily="18" charset="0"/>
              </a:rPr>
              <a:t>некако и да можда чак делимично још </a:t>
            </a:r>
            <a:r>
              <a:rPr lang="sr-Cyrl-RS" sz="2000" b="1" dirty="0">
                <a:solidFill>
                  <a:srgbClr val="FFFF00"/>
                </a:solidFill>
                <a:latin typeface="+mj-lt"/>
                <a:ea typeface="Calibri" panose="020F0502020204030204" pitchFamily="34" charset="0"/>
                <a:cs typeface="Times New Roman" panose="02020603050405020304" pitchFamily="18" charset="0"/>
              </a:rPr>
              <a:t>уништи кућу</a:t>
            </a:r>
            <a:r>
              <a:rPr lang="sr-Cyrl-RS" sz="2000" dirty="0">
                <a:solidFill>
                  <a:srgbClr val="FFFF00"/>
                </a:solidFill>
                <a:latin typeface="+mj-lt"/>
                <a:ea typeface="Calibri" panose="020F0502020204030204" pitchFamily="34" charset="0"/>
                <a:cs typeface="Times New Roman" panose="02020603050405020304" pitchFamily="18" charset="0"/>
              </a:rPr>
              <a:t> </a:t>
            </a:r>
            <a:r>
              <a:rPr lang="sr-Cyrl-RS" sz="2000" dirty="0">
                <a:latin typeface="+mj-lt"/>
                <a:ea typeface="Calibri" panose="020F0502020204030204" pitchFamily="34" charset="0"/>
                <a:cs typeface="Times New Roman" panose="02020603050405020304" pitchFamily="18" charset="0"/>
              </a:rPr>
              <a:t>и да кућа тотално оде и даље с поплавом. Можда </a:t>
            </a:r>
            <a:r>
              <a:rPr lang="sr-Cyrl-RS" sz="2000" b="1" dirty="0">
                <a:solidFill>
                  <a:srgbClr val="FFFF00"/>
                </a:solidFill>
                <a:latin typeface="+mj-lt"/>
                <a:ea typeface="Calibri" panose="020F0502020204030204" pitchFamily="34" charset="0"/>
                <a:cs typeface="Times New Roman" panose="02020603050405020304" pitchFamily="18" charset="0"/>
              </a:rPr>
              <a:t>пантер буде скочио на њу</a:t>
            </a:r>
            <a:r>
              <a:rPr lang="sr-Cyrl-RS" sz="2000" dirty="0">
                <a:solidFill>
                  <a:srgbClr val="FFFF00"/>
                </a:solidFill>
                <a:latin typeface="+mj-lt"/>
                <a:ea typeface="Calibri" panose="020F0502020204030204" pitchFamily="34" charset="0"/>
                <a:cs typeface="Times New Roman" panose="02020603050405020304" pitchFamily="18" charset="0"/>
              </a:rPr>
              <a:t> </a:t>
            </a:r>
            <a:r>
              <a:rPr lang="sr-Cyrl-RS" sz="2000" dirty="0">
                <a:latin typeface="+mj-lt"/>
                <a:ea typeface="Calibri" panose="020F0502020204030204" pitchFamily="34" charset="0"/>
                <a:cs typeface="Times New Roman" panose="02020603050405020304" pitchFamily="18" charset="0"/>
              </a:rPr>
              <a:t>пре него што она уопште запуца, а можда некако пантер, чисто сумњам, али можда се спријатеље некако. Мислим, не знам да ли је пантер спреман да нападне некога ко му ништа неће учинити, ко неће ни пуцати, ко ће мирно да седи. Можда буде само легао поред врата или пришао девојчици онако близу, па ће она вероватно сваким даном можда све више да се примиче, примакне њој да би она њега полако дирнула и некако се </a:t>
            </a:r>
            <a:r>
              <a:rPr lang="sr-Cyrl-RS" sz="2000" b="1" dirty="0">
                <a:solidFill>
                  <a:srgbClr val="FFFF00"/>
                </a:solidFill>
                <a:latin typeface="+mj-lt"/>
                <a:ea typeface="Calibri" panose="020F0502020204030204" pitchFamily="34" charset="0"/>
                <a:cs typeface="Times New Roman" panose="02020603050405020304" pitchFamily="18" charset="0"/>
              </a:rPr>
              <a:t>спријатељила</a:t>
            </a:r>
            <a:r>
              <a:rPr lang="sr-Cyrl-RS" sz="2000" dirty="0">
                <a:latin typeface="+mj-lt"/>
                <a:ea typeface="Calibri" panose="020F0502020204030204" pitchFamily="34" charset="0"/>
                <a:cs typeface="Times New Roman" panose="02020603050405020304" pitchFamily="18" charset="0"/>
              </a:rPr>
              <a:t>. Можда је он и спасе делимично свега тога."</a:t>
            </a:r>
            <a:endParaRPr lang="en-US" sz="2000" dirty="0">
              <a:effectLst/>
              <a:latin typeface="+mj-lt"/>
              <a:ea typeface="Calibri" panose="020F0502020204030204" pitchFamily="34" charset="0"/>
              <a:cs typeface="Times New Roman" panose="02020603050405020304" pitchFamily="18" charset="0"/>
            </a:endParaRPr>
          </a:p>
        </p:txBody>
      </p:sp>
      <p:sp>
        <p:nvSpPr>
          <p:cNvPr id="3" name="Rectangle 2"/>
          <p:cNvSpPr/>
          <p:nvPr/>
        </p:nvSpPr>
        <p:spPr>
          <a:xfrm>
            <a:off x="559893" y="4846873"/>
            <a:ext cx="5391871" cy="1754326"/>
          </a:xfrm>
          <a:prstGeom prst="rect">
            <a:avLst/>
          </a:prstGeom>
          <a:solidFill>
            <a:srgbClr val="FFC000"/>
          </a:solidFill>
        </p:spPr>
        <p:txBody>
          <a:bodyPr wrap="square">
            <a:spAutoFit/>
          </a:bodyPr>
          <a:lstStyle/>
          <a:p>
            <a:r>
              <a:rPr lang="en-US" sz="2400" b="1" dirty="0"/>
              <a:t>Based on greater number of possibilities:</a:t>
            </a:r>
          </a:p>
          <a:p>
            <a:pPr marL="342900" indent="-342900">
              <a:buFont typeface="Arial" panose="020B0604020202020204" pitchFamily="34" charset="0"/>
              <a:buChar char="•"/>
            </a:pPr>
            <a:r>
              <a:rPr lang="en-US" sz="2000" dirty="0">
                <a:solidFill>
                  <a:schemeClr val="bg1"/>
                </a:solidFill>
              </a:rPr>
              <a:t>t</a:t>
            </a:r>
            <a:r>
              <a:rPr lang="en-US" sz="2000" dirty="0" smtClean="0">
                <a:solidFill>
                  <a:schemeClr val="bg1"/>
                </a:solidFill>
              </a:rPr>
              <a:t>he panther </a:t>
            </a:r>
            <a:r>
              <a:rPr lang="en-US" sz="2000" dirty="0">
                <a:solidFill>
                  <a:schemeClr val="bg1"/>
                </a:solidFill>
              </a:rPr>
              <a:t>entered the house</a:t>
            </a:r>
          </a:p>
          <a:p>
            <a:pPr marL="342900" indent="-342900">
              <a:buFont typeface="Arial" panose="020B0604020202020204" pitchFamily="34" charset="0"/>
              <a:buChar char="•"/>
            </a:pPr>
            <a:r>
              <a:rPr lang="en-US" altLang="en-US" sz="2000" dirty="0">
                <a:solidFill>
                  <a:srgbClr val="212121"/>
                </a:solidFill>
              </a:rPr>
              <a:t>Is she brave enough to shoot?</a:t>
            </a:r>
            <a:r>
              <a:rPr lang="en-US" altLang="en-US" sz="2000" dirty="0"/>
              <a:t> </a:t>
            </a:r>
          </a:p>
          <a:p>
            <a:pPr marL="342900" indent="-342900">
              <a:buFont typeface="Arial" panose="020B0604020202020204" pitchFamily="34" charset="0"/>
              <a:buChar char="•"/>
            </a:pPr>
            <a:r>
              <a:rPr lang="en-US" sz="2000" dirty="0">
                <a:solidFill>
                  <a:schemeClr val="bg1"/>
                </a:solidFill>
              </a:rPr>
              <a:t>shoot and kill</a:t>
            </a:r>
          </a:p>
        </p:txBody>
      </p:sp>
      <p:sp>
        <p:nvSpPr>
          <p:cNvPr id="9" name="TextBox 8"/>
          <p:cNvSpPr txBox="1"/>
          <p:nvPr/>
        </p:nvSpPr>
        <p:spPr>
          <a:xfrm>
            <a:off x="5951764" y="4846873"/>
            <a:ext cx="5462996" cy="1938992"/>
          </a:xfrm>
          <a:prstGeom prst="rect">
            <a:avLst/>
          </a:prstGeom>
          <a:solidFill>
            <a:srgbClr val="FFC000"/>
          </a:solidFill>
        </p:spPr>
        <p:txBody>
          <a:bodyPr wrap="square" rtlCol="0">
            <a:spAutoFit/>
          </a:bodyPr>
          <a:lstStyle/>
          <a:p>
            <a:pPr marL="342900" lvl="0" indent="-342900">
              <a:buFont typeface="Arial" panose="020B0604020202020204" pitchFamily="34" charset="0"/>
              <a:buChar char="•"/>
            </a:pPr>
            <a:r>
              <a:rPr lang="en-US" altLang="en-US" sz="2000" dirty="0">
                <a:solidFill>
                  <a:schemeClr val="bg1"/>
                </a:solidFill>
              </a:rPr>
              <a:t>S</a:t>
            </a:r>
            <a:r>
              <a:rPr lang="en-US" altLang="en-US" sz="2000" dirty="0" smtClean="0">
                <a:solidFill>
                  <a:schemeClr val="bg1"/>
                </a:solidFill>
              </a:rPr>
              <a:t>he </a:t>
            </a:r>
            <a:r>
              <a:rPr lang="en-US" altLang="en-US" sz="2000" dirty="0">
                <a:solidFill>
                  <a:schemeClr val="bg1"/>
                </a:solidFill>
              </a:rPr>
              <a:t>will be </a:t>
            </a:r>
            <a:r>
              <a:rPr lang="en-US" altLang="en-US" sz="2000" dirty="0" smtClean="0">
                <a:solidFill>
                  <a:schemeClr val="bg1"/>
                </a:solidFill>
              </a:rPr>
              <a:t>killed</a:t>
            </a:r>
            <a:r>
              <a:rPr lang="en-US" altLang="en-US" sz="2000" dirty="0">
                <a:solidFill>
                  <a:schemeClr val="bg1"/>
                </a:solidFill>
              </a:rPr>
              <a:t>.</a:t>
            </a:r>
          </a:p>
          <a:p>
            <a:pPr marL="342900" indent="-342900">
              <a:buFont typeface="Arial" panose="020B0604020202020204" pitchFamily="34" charset="0"/>
              <a:buChar char="•"/>
            </a:pPr>
            <a:r>
              <a:rPr lang="en-US" altLang="en-US" sz="2000" dirty="0">
                <a:solidFill>
                  <a:schemeClr val="bg1"/>
                </a:solidFill>
              </a:rPr>
              <a:t>Does she know how to handle the rifle? </a:t>
            </a:r>
          </a:p>
          <a:p>
            <a:pPr marL="342900" lvl="0" indent="-342900">
              <a:buFont typeface="Arial" panose="020B0604020202020204" pitchFamily="34" charset="0"/>
              <a:buChar char="•"/>
            </a:pPr>
            <a:r>
              <a:rPr lang="en-US" altLang="en-US" sz="2000" dirty="0">
                <a:solidFill>
                  <a:schemeClr val="bg1"/>
                </a:solidFill>
              </a:rPr>
              <a:t>S</a:t>
            </a:r>
            <a:r>
              <a:rPr lang="en-US" altLang="en-US" sz="2000" dirty="0" smtClean="0">
                <a:solidFill>
                  <a:schemeClr val="bg1"/>
                </a:solidFill>
              </a:rPr>
              <a:t>he </a:t>
            </a:r>
            <a:r>
              <a:rPr lang="en-US" altLang="en-US" sz="2000" dirty="0">
                <a:solidFill>
                  <a:schemeClr val="bg1"/>
                </a:solidFill>
              </a:rPr>
              <a:t>can hurt </a:t>
            </a:r>
            <a:r>
              <a:rPr lang="en-US" altLang="en-US" sz="2000" dirty="0" smtClean="0">
                <a:solidFill>
                  <a:schemeClr val="bg1"/>
                </a:solidFill>
              </a:rPr>
              <a:t>herself</a:t>
            </a:r>
            <a:r>
              <a:rPr lang="en-US" altLang="en-US" sz="2000" dirty="0">
                <a:solidFill>
                  <a:schemeClr val="bg1"/>
                </a:solidFill>
              </a:rPr>
              <a:t>.</a:t>
            </a:r>
          </a:p>
          <a:p>
            <a:pPr marL="342900" lvl="0" indent="-342900">
              <a:buFont typeface="Arial" panose="020B0604020202020204" pitchFamily="34" charset="0"/>
              <a:buChar char="•"/>
            </a:pPr>
            <a:r>
              <a:rPr lang="en-US" altLang="en-US" sz="2000" dirty="0">
                <a:solidFill>
                  <a:schemeClr val="bg1"/>
                </a:solidFill>
              </a:rPr>
              <a:t>She can destroy the house.</a:t>
            </a:r>
          </a:p>
          <a:p>
            <a:pPr marL="342900" indent="-342900">
              <a:buFont typeface="Arial" panose="020B0604020202020204" pitchFamily="34" charset="0"/>
              <a:buChar char="•"/>
            </a:pPr>
            <a:r>
              <a:rPr lang="en-US" altLang="en-US" sz="2000" dirty="0">
                <a:solidFill>
                  <a:schemeClr val="bg1"/>
                </a:solidFill>
              </a:rPr>
              <a:t>M</a:t>
            </a:r>
            <a:r>
              <a:rPr lang="en-US" altLang="en-US" sz="2000" dirty="0" smtClean="0">
                <a:solidFill>
                  <a:schemeClr val="bg1"/>
                </a:solidFill>
              </a:rPr>
              <a:t>aybe </a:t>
            </a:r>
            <a:r>
              <a:rPr lang="en-US" altLang="en-US" sz="2000" dirty="0">
                <a:solidFill>
                  <a:schemeClr val="bg1"/>
                </a:solidFill>
              </a:rPr>
              <a:t>the panther will attack </a:t>
            </a:r>
            <a:r>
              <a:rPr lang="en-US" altLang="en-US" sz="2000" dirty="0" smtClean="0">
                <a:solidFill>
                  <a:schemeClr val="bg1"/>
                </a:solidFill>
              </a:rPr>
              <a:t>her.</a:t>
            </a:r>
            <a:endParaRPr lang="en-US" altLang="en-US" sz="2000" dirty="0">
              <a:solidFill>
                <a:schemeClr val="bg1"/>
              </a:solidFill>
            </a:endParaRPr>
          </a:p>
          <a:p>
            <a:pPr marL="342900" indent="-342900">
              <a:buFont typeface="Arial" panose="020B0604020202020204" pitchFamily="34" charset="0"/>
              <a:buChar char="•"/>
            </a:pPr>
            <a:r>
              <a:rPr lang="en-US" altLang="en-US" sz="2000" dirty="0">
                <a:solidFill>
                  <a:schemeClr val="bg1"/>
                </a:solidFill>
              </a:rPr>
              <a:t>Maybe they become </a:t>
            </a:r>
            <a:r>
              <a:rPr lang="en-US" altLang="en-US" sz="2000" dirty="0" smtClean="0">
                <a:solidFill>
                  <a:schemeClr val="bg1"/>
                </a:solidFill>
              </a:rPr>
              <a:t>friends</a:t>
            </a:r>
            <a:r>
              <a:rPr lang="en-US" altLang="en-US" sz="2000" dirty="0">
                <a:solidFill>
                  <a:schemeClr val="bg1"/>
                </a:solidFill>
              </a:rPr>
              <a:t>.</a:t>
            </a:r>
          </a:p>
        </p:txBody>
      </p:sp>
    </p:spTree>
    <p:extLst>
      <p:ext uri="{BB962C8B-B14F-4D97-AF65-F5344CB8AC3E}">
        <p14:creationId xmlns:p14="http://schemas.microsoft.com/office/powerpoint/2010/main" xmlns="" val="1154014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02243"/>
            <a:ext cx="11756572" cy="2694071"/>
          </a:xfrm>
          <a:prstGeom prst="rect">
            <a:avLst/>
          </a:prstGeom>
        </p:spPr>
        <p:txBody>
          <a:bodyPr wrap="square">
            <a:spAutoFit/>
          </a:bodyPr>
          <a:lstStyle/>
          <a:p>
            <a:pPr indent="457200" algn="just">
              <a:lnSpc>
                <a:spcPct val="107000"/>
              </a:lnSpc>
              <a:spcAft>
                <a:spcPts val="0"/>
              </a:spcAft>
            </a:pPr>
            <a:r>
              <a:rPr lang="sr-Cyrl-RS" sz="2400" b="1" dirty="0" smtClean="0">
                <a:solidFill>
                  <a:srgbClr val="FFFF00"/>
                </a:solidFill>
                <a:latin typeface="+mj-lt"/>
                <a:ea typeface="Calibri" panose="020F0502020204030204" pitchFamily="34" charset="0"/>
                <a:cs typeface="Times New Roman" panose="02020603050405020304" pitchFamily="18" charset="0"/>
              </a:rPr>
              <a:t>Формално вишеструко </a:t>
            </a:r>
          </a:p>
          <a:p>
            <a:pPr indent="457200" algn="just">
              <a:lnSpc>
                <a:spcPct val="107000"/>
              </a:lnSpc>
              <a:spcAft>
                <a:spcPts val="0"/>
              </a:spcAft>
            </a:pPr>
            <a:r>
              <a:rPr lang="sr-Cyrl-RS" sz="2400" b="1" dirty="0" smtClean="0">
                <a:solidFill>
                  <a:srgbClr val="FFFF00"/>
                </a:solidFill>
                <a:latin typeface="+mj-lt"/>
                <a:ea typeface="Calibri" panose="020F0502020204030204" pitchFamily="34" charset="0"/>
                <a:cs typeface="Times New Roman" panose="02020603050405020304" pitchFamily="18" charset="0"/>
              </a:rPr>
              <a:t>– </a:t>
            </a:r>
            <a:r>
              <a:rPr lang="sr-Cyrl-RS" sz="2400" b="1" dirty="0">
                <a:solidFill>
                  <a:srgbClr val="FFFF00"/>
                </a:solidFill>
                <a:latin typeface="+mj-lt"/>
                <a:ea typeface="Calibri" panose="020F0502020204030204" pitchFamily="34" charset="0"/>
                <a:cs typeface="Times New Roman" panose="02020603050405020304" pitchFamily="18" charset="0"/>
              </a:rPr>
              <a:t>не узима у обзир </a:t>
            </a:r>
            <a:r>
              <a:rPr lang="sr-Cyrl-RS" sz="2400" b="1" dirty="0" smtClean="0">
                <a:solidFill>
                  <a:srgbClr val="FFFF00"/>
                </a:solidFill>
                <a:latin typeface="+mj-lt"/>
                <a:ea typeface="Calibri" panose="020F0502020204030204" pitchFamily="34" charset="0"/>
                <a:cs typeface="Times New Roman" panose="02020603050405020304" pitchFamily="18" charset="0"/>
              </a:rPr>
              <a:t>наслов</a:t>
            </a:r>
            <a:endParaRPr lang="en-US" sz="2400" b="1" dirty="0">
              <a:solidFill>
                <a:srgbClr val="FFFF00"/>
              </a:solidFill>
              <a:latin typeface="+mj-lt"/>
              <a:ea typeface="Calibri" panose="020F0502020204030204" pitchFamily="34" charset="0"/>
              <a:cs typeface="Times New Roman" panose="02020603050405020304" pitchFamily="18" charset="0"/>
            </a:endParaRPr>
          </a:p>
          <a:p>
            <a:pPr indent="457200" algn="just">
              <a:lnSpc>
                <a:spcPct val="107000"/>
              </a:lnSpc>
              <a:spcAft>
                <a:spcPts val="0"/>
              </a:spcAft>
            </a:pPr>
            <a:r>
              <a:rPr lang="sr-Cyrl-RS" sz="2200" dirty="0">
                <a:latin typeface="+mj-lt"/>
                <a:ea typeface="Calibri" panose="020F0502020204030204" pitchFamily="34" charset="0"/>
                <a:cs typeface="Times New Roman" panose="02020603050405020304" pitchFamily="18" charset="0"/>
              </a:rPr>
              <a:t>Ученик 9: Па, с обзиром да има пушку, постоји велика шанса да је он ушао и да га је </a:t>
            </a:r>
            <a:r>
              <a:rPr lang="sr-Cyrl-RS" sz="2200" b="1" dirty="0">
                <a:solidFill>
                  <a:srgbClr val="FFFF00"/>
                </a:solidFill>
                <a:latin typeface="+mj-lt"/>
                <a:ea typeface="Calibri" panose="020F0502020204030204" pitchFamily="34" charset="0"/>
                <a:cs typeface="Times New Roman" panose="02020603050405020304" pitchFamily="18" charset="0"/>
              </a:rPr>
              <a:t>она упуцала</a:t>
            </a:r>
            <a:r>
              <a:rPr lang="sr-Cyrl-RS" sz="2200" dirty="0">
                <a:latin typeface="+mj-lt"/>
                <a:ea typeface="Calibri" panose="020F0502020204030204" pitchFamily="34" charset="0"/>
                <a:cs typeface="Times New Roman" panose="02020603050405020304" pitchFamily="18" charset="0"/>
              </a:rPr>
              <a:t>, покушавајући да га отера. Можда је и само </a:t>
            </a:r>
            <a:r>
              <a:rPr lang="sr-Cyrl-RS" sz="2200" b="1" dirty="0">
                <a:solidFill>
                  <a:srgbClr val="FFFF00"/>
                </a:solidFill>
                <a:latin typeface="+mj-lt"/>
                <a:ea typeface="Calibri" panose="020F0502020204030204" pitchFamily="34" charset="0"/>
                <a:cs typeface="Times New Roman" panose="02020603050405020304" pitchFamily="18" charset="0"/>
              </a:rPr>
              <a:t>запуцала да га уплаши</a:t>
            </a:r>
            <a:r>
              <a:rPr lang="sr-Cyrl-RS" sz="2200" dirty="0">
                <a:latin typeface="+mj-lt"/>
                <a:ea typeface="Calibri" panose="020F0502020204030204" pitchFamily="34" charset="0"/>
                <a:cs typeface="Times New Roman" panose="02020603050405020304" pitchFamily="18" charset="0"/>
              </a:rPr>
              <a:t>, а и можда је схватио да нема вајде од тога да улази у кућу, па се нашао неки други пут да сиђе, да изађе из поплаве и </a:t>
            </a:r>
            <a:r>
              <a:rPr lang="sr-Cyrl-RS" sz="2200" b="1" dirty="0">
                <a:solidFill>
                  <a:srgbClr val="FFFF00"/>
                </a:solidFill>
                <a:latin typeface="+mj-lt"/>
                <a:ea typeface="Calibri" panose="020F0502020204030204" pitchFamily="34" charset="0"/>
                <a:cs typeface="Times New Roman" panose="02020603050405020304" pitchFamily="18" charset="0"/>
              </a:rPr>
              <a:t>наставио је својим путем</a:t>
            </a:r>
            <a:r>
              <a:rPr lang="sr-Cyrl-RS" sz="2200" dirty="0">
                <a:latin typeface="+mj-lt"/>
                <a:ea typeface="Calibri" panose="020F0502020204030204" pitchFamily="34" charset="0"/>
                <a:cs typeface="Times New Roman" panose="02020603050405020304" pitchFamily="18" charset="0"/>
              </a:rPr>
              <a:t>."</a:t>
            </a:r>
            <a:endParaRPr lang="en-US" sz="2200" dirty="0">
              <a:latin typeface="+mj-lt"/>
              <a:ea typeface="Calibri" panose="020F0502020204030204" pitchFamily="34" charset="0"/>
              <a:cs typeface="Times New Roman" panose="02020603050405020304" pitchFamily="18" charset="0"/>
            </a:endParaRPr>
          </a:p>
          <a:p>
            <a:pPr indent="457200" algn="just">
              <a:lnSpc>
                <a:spcPct val="107000"/>
              </a:lnSpc>
              <a:spcAft>
                <a:spcPts val="0"/>
              </a:spcAft>
            </a:pPr>
            <a:r>
              <a:rPr lang="sr-Cyrl-RS" sz="2200" dirty="0">
                <a:latin typeface="+mj-lt"/>
                <a:ea typeface="Calibri" panose="020F0502020204030204" pitchFamily="34" charset="0"/>
                <a:cs typeface="Times New Roman" panose="02020603050405020304" pitchFamily="18" charset="0"/>
              </a:rPr>
              <a:t> </a:t>
            </a:r>
          </a:p>
        </p:txBody>
      </p:sp>
      <p:sp>
        <p:nvSpPr>
          <p:cNvPr id="3" name="Rectangle 2"/>
          <p:cNvSpPr/>
          <p:nvPr/>
        </p:nvSpPr>
        <p:spPr>
          <a:xfrm>
            <a:off x="231866" y="3916679"/>
            <a:ext cx="11292840" cy="2308324"/>
          </a:xfrm>
          <a:prstGeom prst="rect">
            <a:avLst/>
          </a:prstGeom>
          <a:solidFill>
            <a:srgbClr val="FFC000"/>
          </a:solidFill>
        </p:spPr>
        <p:txBody>
          <a:bodyPr wrap="square">
            <a:spAutoFit/>
          </a:bodyPr>
          <a:lstStyle/>
          <a:p>
            <a:r>
              <a:rPr lang="en-US" altLang="en-US" sz="2800" b="1" dirty="0">
                <a:latin typeface="inherit"/>
              </a:rPr>
              <a:t>Formally </a:t>
            </a:r>
            <a:r>
              <a:rPr lang="en-US" altLang="en-US" sz="2800" b="1" dirty="0"/>
              <a:t>b</a:t>
            </a:r>
            <a:r>
              <a:rPr lang="en-US" sz="2800" b="1" dirty="0"/>
              <a:t>ased on greater number of possibilities:</a:t>
            </a:r>
          </a:p>
          <a:p>
            <a:pPr eaLnBrk="0" fontAlgn="base" hangingPunct="0">
              <a:spcBef>
                <a:spcPct val="0"/>
              </a:spcBef>
              <a:spcAft>
                <a:spcPct val="0"/>
              </a:spcAft>
            </a:pPr>
            <a:r>
              <a:rPr lang="en-US" altLang="en-US" sz="2800" b="1" dirty="0">
                <a:latin typeface="inherit"/>
              </a:rPr>
              <a:t>– </a:t>
            </a:r>
            <a:r>
              <a:rPr lang="en-US" altLang="en-US" sz="2800" dirty="0">
                <a:latin typeface="inherit"/>
              </a:rPr>
              <a:t>does not take the title into consideration </a:t>
            </a:r>
            <a:endParaRPr lang="en-US" altLang="en-US" sz="2800" dirty="0">
              <a:latin typeface="Arial" panose="020B0604020202020204" pitchFamily="34" charset="0"/>
            </a:endParaRPr>
          </a:p>
          <a:p>
            <a:pPr eaLnBrk="0" fontAlgn="base" hangingPunct="0">
              <a:spcBef>
                <a:spcPct val="0"/>
              </a:spcBef>
              <a:spcAft>
                <a:spcPct val="0"/>
              </a:spcAft>
            </a:pPr>
            <a:endParaRPr lang="en-US" altLang="en-US" sz="1600" b="1" dirty="0">
              <a:latin typeface="inherit"/>
            </a:endParaRPr>
          </a:p>
          <a:p>
            <a:pPr marL="800100" lvl="1" indent="-342900">
              <a:buFont typeface="Arial" panose="020B0604020202020204" pitchFamily="34" charset="0"/>
              <a:buChar char="•"/>
            </a:pPr>
            <a:r>
              <a:rPr lang="en-US" sz="2400" dirty="0">
                <a:solidFill>
                  <a:schemeClr val="bg1"/>
                </a:solidFill>
              </a:rPr>
              <a:t>she shot </a:t>
            </a:r>
            <a:r>
              <a:rPr lang="en-US" sz="2400" dirty="0" smtClean="0">
                <a:solidFill>
                  <a:schemeClr val="bg1"/>
                </a:solidFill>
              </a:rPr>
              <a:t>the panther</a:t>
            </a:r>
            <a:endParaRPr lang="en-US" sz="2400" dirty="0">
              <a:solidFill>
                <a:schemeClr val="bg1"/>
              </a:solidFill>
            </a:endParaRPr>
          </a:p>
          <a:p>
            <a:pPr marL="800100" lvl="1" indent="-342900">
              <a:buFont typeface="Arial" panose="020B0604020202020204" pitchFamily="34" charset="0"/>
              <a:buChar char="•"/>
            </a:pPr>
            <a:r>
              <a:rPr lang="en-US" sz="2400" dirty="0">
                <a:solidFill>
                  <a:schemeClr val="bg1"/>
                </a:solidFill>
              </a:rPr>
              <a:t>s</a:t>
            </a:r>
            <a:r>
              <a:rPr lang="en-US" sz="2400" dirty="0" smtClean="0">
                <a:solidFill>
                  <a:schemeClr val="bg1"/>
                </a:solidFill>
              </a:rPr>
              <a:t>he </a:t>
            </a:r>
            <a:r>
              <a:rPr lang="en-US" sz="2400" dirty="0">
                <a:solidFill>
                  <a:schemeClr val="bg1"/>
                </a:solidFill>
              </a:rPr>
              <a:t>fired from the rifle to scare him</a:t>
            </a:r>
          </a:p>
          <a:p>
            <a:pPr marL="800100" lvl="1" indent="-342900">
              <a:buFont typeface="Arial" panose="020B0604020202020204" pitchFamily="34" charset="0"/>
              <a:buChar char="•"/>
            </a:pPr>
            <a:r>
              <a:rPr lang="en-US" altLang="en-US" sz="2400" dirty="0">
                <a:solidFill>
                  <a:schemeClr val="bg1"/>
                </a:solidFill>
              </a:rPr>
              <a:t>t</a:t>
            </a:r>
            <a:r>
              <a:rPr lang="en-US" altLang="en-US" sz="2400" dirty="0" smtClean="0">
                <a:solidFill>
                  <a:schemeClr val="bg1"/>
                </a:solidFill>
              </a:rPr>
              <a:t>he panther </a:t>
            </a:r>
            <a:r>
              <a:rPr lang="en-US" altLang="en-US" sz="2400" dirty="0">
                <a:solidFill>
                  <a:schemeClr val="bg1"/>
                </a:solidFill>
              </a:rPr>
              <a:t>ran away</a:t>
            </a:r>
          </a:p>
        </p:txBody>
      </p:sp>
    </p:spTree>
    <p:extLst>
      <p:ext uri="{BB962C8B-B14F-4D97-AF65-F5344CB8AC3E}">
        <p14:creationId xmlns:p14="http://schemas.microsoft.com/office/powerpoint/2010/main" xmlns="" val="2203261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xmlns="" val="1868499560"/>
              </p:ext>
            </p:extLst>
          </p:nvPr>
        </p:nvGraphicFramePr>
        <p:xfrm>
          <a:off x="-1" y="0"/>
          <a:ext cx="10417629" cy="67110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0567497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xmlns="" val="1662481830"/>
              </p:ext>
            </p:extLst>
          </p:nvPr>
        </p:nvGraphicFramePr>
        <p:xfrm>
          <a:off x="198120" y="335280"/>
          <a:ext cx="10058400" cy="6141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8769762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088" y="162432"/>
            <a:ext cx="9404723" cy="878016"/>
          </a:xfrm>
        </p:spPr>
        <p:txBody>
          <a:bodyPr/>
          <a:lstStyle/>
          <a:p>
            <a:pPr>
              <a:lnSpc>
                <a:spcPct val="150000"/>
              </a:lnSpc>
            </a:pPr>
            <a:r>
              <a:rPr lang="sr-Cyrl-RS" sz="2000" dirty="0">
                <a:ea typeface="Calibri" panose="020F0502020204030204" pitchFamily="34" charset="0"/>
                <a:cs typeface="Times New Roman" panose="02020603050405020304" pitchFamily="18" charset="0"/>
              </a:rPr>
              <a:t>„</a:t>
            </a:r>
            <a:r>
              <a:rPr lang="sr-Cyrl-RS" sz="2000" b="1" dirty="0">
                <a:ea typeface="Calibri" panose="020F0502020204030204" pitchFamily="34" charset="0"/>
                <a:cs typeface="Times New Roman" panose="02020603050405020304" pitchFamily="18" charset="0"/>
              </a:rPr>
              <a:t>А онда ћу се постарати за тебе</a:t>
            </a:r>
            <a:r>
              <a:rPr lang="sr-Cyrl-RS" sz="2000" dirty="0">
                <a:ea typeface="Calibri" panose="020F0502020204030204" pitchFamily="34" charset="0"/>
                <a:cs typeface="Times New Roman" panose="02020603050405020304" pitchFamily="18" charset="0"/>
              </a:rPr>
              <a:t>.“ </a:t>
            </a:r>
            <a:r>
              <a:rPr lang="en-US" sz="2000" dirty="0">
                <a:ea typeface="Calibri" panose="020F0502020204030204" pitchFamily="34" charset="0"/>
                <a:cs typeface="Times New Roman" panose="02020603050405020304" pitchFamily="18" charset="0"/>
              </a:rPr>
              <a:t/>
            </a:r>
            <a:br>
              <a:rPr lang="en-US" sz="2000" dirty="0">
                <a:ea typeface="Calibri" panose="020F0502020204030204" pitchFamily="34" charset="0"/>
                <a:cs typeface="Times New Roman" panose="02020603050405020304" pitchFamily="18" charset="0"/>
              </a:rPr>
            </a:br>
            <a:r>
              <a:rPr lang="en-US" sz="2000" dirty="0">
                <a:ea typeface="Calibri" panose="020F0502020204030204" pitchFamily="34" charset="0"/>
                <a:cs typeface="Times New Roman" panose="02020603050405020304" pitchFamily="18" charset="0"/>
              </a:rPr>
              <a:t>           “And then I’ll see to you.” </a:t>
            </a:r>
            <a:r>
              <a:rPr lang="sr-Cyrl-RS" sz="2000" dirty="0">
                <a:ea typeface="Calibri" panose="020F0502020204030204" pitchFamily="34" charset="0"/>
                <a:cs typeface="Times New Roman" panose="02020603050405020304" pitchFamily="18" charset="0"/>
              </a:rPr>
              <a:t/>
            </a:r>
            <a:br>
              <a:rPr lang="sr-Cyrl-RS" sz="2000" dirty="0">
                <a:ea typeface="Calibri" panose="020F0502020204030204" pitchFamily="34" charset="0"/>
                <a:cs typeface="Times New Roman" panose="02020603050405020304" pitchFamily="18" charset="0"/>
              </a:rPr>
            </a:br>
            <a:endParaRPr lang="en-US" sz="2000" dirty="0"/>
          </a:p>
        </p:txBody>
      </p:sp>
      <p:sp>
        <p:nvSpPr>
          <p:cNvPr id="4" name="Content Placeholder 3"/>
          <p:cNvSpPr>
            <a:spLocks noGrp="1"/>
          </p:cNvSpPr>
          <p:nvPr>
            <p:ph sz="half" idx="2"/>
          </p:nvPr>
        </p:nvSpPr>
        <p:spPr>
          <a:xfrm>
            <a:off x="646110" y="1504905"/>
            <a:ext cx="4579033" cy="3741738"/>
          </a:xfrm>
        </p:spPr>
        <p:txBody>
          <a:bodyPr/>
          <a:lstStyle/>
          <a:p>
            <a:pPr>
              <a:buFont typeface="Wingdings" panose="05000000000000000000" pitchFamily="2" charset="2"/>
              <a:buChar char="Ø"/>
            </a:pPr>
            <a:r>
              <a:rPr lang="sr-Cyrl-RS" dirty="0" smtClean="0"/>
              <a:t>Без коришћења стратегије: 10,2%</a:t>
            </a:r>
          </a:p>
          <a:p>
            <a:pPr marL="0" indent="0">
              <a:buNone/>
            </a:pPr>
            <a:endParaRPr lang="sr-Cyrl-RS" dirty="0" smtClean="0"/>
          </a:p>
          <a:p>
            <a:pPr>
              <a:buFont typeface="Wingdings" panose="05000000000000000000" pitchFamily="2" charset="2"/>
              <a:buChar char="Ø"/>
            </a:pPr>
            <a:r>
              <a:rPr lang="sr-Cyrl-RS" dirty="0" smtClean="0"/>
              <a:t>Након петог прекида читања: 14%</a:t>
            </a:r>
          </a:p>
          <a:p>
            <a:pPr>
              <a:buFont typeface="Wingdings" panose="05000000000000000000" pitchFamily="2" charset="2"/>
              <a:buChar char="Ø"/>
            </a:pPr>
            <a:endParaRPr lang="sr-Cyrl-RS" dirty="0"/>
          </a:p>
          <a:p>
            <a:pPr>
              <a:buFont typeface="Wingdings" panose="05000000000000000000" pitchFamily="2" charset="2"/>
              <a:buChar char="Ø"/>
            </a:pPr>
            <a:r>
              <a:rPr lang="sr-Cyrl-RS" dirty="0" smtClean="0"/>
              <a:t>Након прочитане приче подељене на осам делова: 35,7%</a:t>
            </a:r>
            <a:endParaRPr lang="en-US" dirty="0"/>
          </a:p>
        </p:txBody>
      </p:sp>
      <p:sp>
        <p:nvSpPr>
          <p:cNvPr id="6" name="Content Placeholder 5"/>
          <p:cNvSpPr>
            <a:spLocks noGrp="1"/>
          </p:cNvSpPr>
          <p:nvPr>
            <p:ph sz="quarter" idx="4"/>
          </p:nvPr>
        </p:nvSpPr>
        <p:spPr>
          <a:xfrm>
            <a:off x="5682777" y="1345248"/>
            <a:ext cx="4782023" cy="2675209"/>
          </a:xfrm>
        </p:spPr>
        <p:txBody>
          <a:bodyPr/>
          <a:lstStyle/>
          <a:p>
            <a:pPr algn="just">
              <a:lnSpc>
                <a:spcPct val="150000"/>
              </a:lnSpc>
              <a:spcAft>
                <a:spcPts val="0"/>
              </a:spcAft>
              <a:buFont typeface="Wingdings" panose="05000000000000000000" pitchFamily="2" charset="2"/>
              <a:buChar char="ü"/>
            </a:pPr>
            <a:r>
              <a:rPr lang="en-US" dirty="0" err="1">
                <a:ea typeface="Calibri" panose="020F0502020204030204" pitchFamily="34" charset="0"/>
                <a:cs typeface="Times New Roman" panose="02020603050405020304" pitchFamily="18" charset="0"/>
              </a:rPr>
              <a:t>Whitout</a:t>
            </a:r>
            <a:r>
              <a:rPr lang="en-US" dirty="0">
                <a:ea typeface="Calibri" panose="020F0502020204030204" pitchFamily="34" charset="0"/>
                <a:cs typeface="Times New Roman" panose="02020603050405020304" pitchFamily="18" charset="0"/>
              </a:rPr>
              <a:t> the strategy: 10,2% </a:t>
            </a:r>
          </a:p>
          <a:p>
            <a:pPr algn="just">
              <a:lnSpc>
                <a:spcPct val="150000"/>
              </a:lnSpc>
              <a:spcAft>
                <a:spcPts val="0"/>
              </a:spcAft>
              <a:buFont typeface="Wingdings" panose="05000000000000000000" pitchFamily="2" charset="2"/>
              <a:buChar char="ü"/>
            </a:pPr>
            <a:endParaRPr lang="en-US" dirty="0">
              <a:solidFill>
                <a:srgbClr val="99FF99"/>
              </a:solidFill>
              <a:ea typeface="Calibri" panose="020F0502020204030204" pitchFamily="34" charset="0"/>
              <a:cs typeface="Times New Roman" panose="02020603050405020304" pitchFamily="18" charset="0"/>
            </a:endParaRPr>
          </a:p>
          <a:p>
            <a:pPr algn="just">
              <a:lnSpc>
                <a:spcPct val="150000"/>
              </a:lnSpc>
              <a:spcAft>
                <a:spcPts val="0"/>
              </a:spcAft>
              <a:buFont typeface="Wingdings" panose="05000000000000000000" pitchFamily="2" charset="2"/>
              <a:buChar char="ü"/>
            </a:pPr>
            <a:r>
              <a:rPr lang="en-US" dirty="0">
                <a:solidFill>
                  <a:srgbClr val="99FF99"/>
                </a:solidFill>
                <a:ea typeface="Calibri" panose="020F0502020204030204" pitchFamily="34" charset="0"/>
                <a:cs typeface="Times New Roman" panose="02020603050405020304" pitchFamily="18" charset="0"/>
              </a:rPr>
              <a:t>After fifth break: </a:t>
            </a:r>
            <a:r>
              <a:rPr lang="sr-Cyrl-RS" dirty="0">
                <a:solidFill>
                  <a:srgbClr val="99FF99"/>
                </a:solidFill>
                <a:ea typeface="Calibri" panose="020F0502020204030204" pitchFamily="34" charset="0"/>
                <a:cs typeface="Times New Roman" panose="02020603050405020304" pitchFamily="18" charset="0"/>
              </a:rPr>
              <a:t>14%</a:t>
            </a:r>
            <a:endParaRPr lang="en-US" dirty="0">
              <a:solidFill>
                <a:srgbClr val="99FF99"/>
              </a:solidFill>
              <a:ea typeface="Calibri" panose="020F0502020204030204" pitchFamily="34" charset="0"/>
              <a:cs typeface="Times New Roman" panose="02020603050405020304" pitchFamily="18" charset="0"/>
            </a:endParaRPr>
          </a:p>
          <a:p>
            <a:pPr algn="just">
              <a:lnSpc>
                <a:spcPct val="150000"/>
              </a:lnSpc>
              <a:spcAft>
                <a:spcPts val="0"/>
              </a:spcAft>
              <a:buFont typeface="Wingdings" panose="05000000000000000000" pitchFamily="2" charset="2"/>
              <a:buChar char="ü"/>
            </a:pPr>
            <a:endParaRPr lang="sr-Cyrl-RS" dirty="0">
              <a:ea typeface="Calibri" panose="020F0502020204030204" pitchFamily="34" charset="0"/>
              <a:cs typeface="Times New Roman" panose="02020603050405020304" pitchFamily="18" charset="0"/>
            </a:endParaRPr>
          </a:p>
          <a:p>
            <a:pPr lvl="0" eaLnBrk="0" fontAlgn="base" hangingPunct="0">
              <a:spcBef>
                <a:spcPct val="0"/>
              </a:spcBef>
              <a:spcAft>
                <a:spcPct val="0"/>
              </a:spcAft>
              <a:buFont typeface="Wingdings" panose="05000000000000000000" pitchFamily="2" charset="2"/>
              <a:buChar char="ü"/>
            </a:pPr>
            <a:r>
              <a:rPr lang="en-US" altLang="en-US" dirty="0">
                <a:solidFill>
                  <a:srgbClr val="FFCCFF"/>
                </a:solidFill>
                <a:latin typeface="inherit"/>
              </a:rPr>
              <a:t>After reading the story and made eight breaks: </a:t>
            </a:r>
            <a:r>
              <a:rPr lang="sr-Cyrl-RS" dirty="0">
                <a:solidFill>
                  <a:srgbClr val="FFCCFF"/>
                </a:solidFill>
                <a:ea typeface="Calibri" panose="020F0502020204030204" pitchFamily="34" charset="0"/>
                <a:cs typeface="Times New Roman" panose="02020603050405020304" pitchFamily="18" charset="0"/>
              </a:rPr>
              <a:t>3</a:t>
            </a:r>
            <a:r>
              <a:rPr lang="en-US" dirty="0">
                <a:solidFill>
                  <a:srgbClr val="FFCCFF"/>
                </a:solidFill>
                <a:ea typeface="Calibri" panose="020F0502020204030204" pitchFamily="34" charset="0"/>
                <a:cs typeface="Times New Roman" panose="02020603050405020304" pitchFamily="18" charset="0"/>
              </a:rPr>
              <a:t>5,7</a:t>
            </a:r>
            <a:r>
              <a:rPr lang="sr-Cyrl-RS" dirty="0">
                <a:solidFill>
                  <a:srgbClr val="FFCCFF"/>
                </a:solidFill>
                <a:ea typeface="Calibri" panose="020F0502020204030204" pitchFamily="34" charset="0"/>
                <a:cs typeface="Times New Roman" panose="02020603050405020304" pitchFamily="18" charset="0"/>
              </a:rPr>
              <a:t>%</a:t>
            </a:r>
            <a:endParaRPr lang="en-US" dirty="0">
              <a:solidFill>
                <a:srgbClr val="FFCCFF"/>
              </a:solidFill>
              <a:cs typeface="Times New Roman" panose="02020603050405020304" pitchFamily="18" charset="0"/>
            </a:endParaRPr>
          </a:p>
          <a:p>
            <a:pPr indent="457200" algn="just">
              <a:lnSpc>
                <a:spcPct val="150000"/>
              </a:lnSpc>
            </a:pPr>
            <a:endParaRPr lang="en-US" b="1" dirty="0">
              <a:solidFill>
                <a:srgbClr val="FFCCFF"/>
              </a:solidFill>
              <a:cs typeface="Times New Roman" panose="02020603050405020304" pitchFamily="18" charset="0"/>
            </a:endParaRPr>
          </a:p>
          <a:p>
            <a:endParaRPr lang="en-US" dirty="0"/>
          </a:p>
        </p:txBody>
      </p:sp>
      <p:sp>
        <p:nvSpPr>
          <p:cNvPr id="7" name="TextBox 6"/>
          <p:cNvSpPr txBox="1"/>
          <p:nvPr/>
        </p:nvSpPr>
        <p:spPr>
          <a:xfrm>
            <a:off x="5892490" y="4571999"/>
            <a:ext cx="5167396" cy="1338828"/>
          </a:xfrm>
          <a:prstGeom prst="rect">
            <a:avLst/>
          </a:prstGeom>
          <a:noFill/>
        </p:spPr>
        <p:txBody>
          <a:bodyPr wrap="square" rtlCol="0">
            <a:spAutoFit/>
          </a:bodyPr>
          <a:lstStyle/>
          <a:p>
            <a:pPr algn="just">
              <a:lnSpc>
                <a:spcPct val="150000"/>
              </a:lnSpc>
            </a:pPr>
            <a:r>
              <a:rPr lang="en-US" altLang="en-US" dirty="0">
                <a:solidFill>
                  <a:srgbClr val="FFC819"/>
                </a:solidFill>
                <a:latin typeface="+mj-lt"/>
              </a:rPr>
              <a:t>Verbalizing the reading expectations helped a number of students to understand the contradictions in the story.</a:t>
            </a:r>
          </a:p>
        </p:txBody>
      </p:sp>
      <p:sp>
        <p:nvSpPr>
          <p:cNvPr id="8" name="TextBox 7"/>
          <p:cNvSpPr txBox="1"/>
          <p:nvPr/>
        </p:nvSpPr>
        <p:spPr>
          <a:xfrm>
            <a:off x="769257" y="4513943"/>
            <a:ext cx="4789714" cy="1338828"/>
          </a:xfrm>
          <a:prstGeom prst="rect">
            <a:avLst/>
          </a:prstGeom>
          <a:noFill/>
        </p:spPr>
        <p:txBody>
          <a:bodyPr wrap="square" rtlCol="0">
            <a:spAutoFit/>
          </a:bodyPr>
          <a:lstStyle/>
          <a:p>
            <a:pPr>
              <a:lnSpc>
                <a:spcPct val="150000"/>
              </a:lnSpc>
            </a:pPr>
            <a:r>
              <a:rPr lang="sr-Cyrl-RS" dirty="0" smtClean="0">
                <a:solidFill>
                  <a:srgbClr val="FFC819"/>
                </a:solidFill>
              </a:rPr>
              <a:t>Исказивање читалачких очекивања помогло је једном броју ученика </a:t>
            </a:r>
            <a:r>
              <a:rPr lang="sr-Cyrl-RS" smtClean="0">
                <a:solidFill>
                  <a:srgbClr val="FFC819"/>
                </a:solidFill>
              </a:rPr>
              <a:t>да разуме </a:t>
            </a:r>
            <a:r>
              <a:rPr lang="sr-Cyrl-RS" dirty="0" smtClean="0">
                <a:solidFill>
                  <a:srgbClr val="FFC819"/>
                </a:solidFill>
              </a:rPr>
              <a:t>контрадикције у причи.</a:t>
            </a:r>
            <a:endParaRPr lang="en-US" dirty="0">
              <a:solidFill>
                <a:srgbClr val="FFC819"/>
              </a:solidFill>
            </a:endParaRPr>
          </a:p>
        </p:txBody>
      </p:sp>
    </p:spTree>
    <p:extLst>
      <p:ext uri="{BB962C8B-B14F-4D97-AF65-F5344CB8AC3E}">
        <p14:creationId xmlns:p14="http://schemas.microsoft.com/office/powerpoint/2010/main" xmlns="" val="23987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2" y="874486"/>
            <a:ext cx="4396339" cy="576262"/>
          </a:xfrm>
        </p:spPr>
        <p:txBody>
          <a:bodyPr/>
          <a:lstStyle/>
          <a:p>
            <a:r>
              <a:rPr lang="sr-Cyrl-RS" dirty="0" smtClean="0"/>
              <a:t>Наставне импликације</a:t>
            </a:r>
            <a:endParaRPr lang="en-US" dirty="0"/>
          </a:p>
        </p:txBody>
      </p:sp>
      <p:sp>
        <p:nvSpPr>
          <p:cNvPr id="4" name="Content Placeholder 3"/>
          <p:cNvSpPr>
            <a:spLocks noGrp="1"/>
          </p:cNvSpPr>
          <p:nvPr>
            <p:ph sz="half" idx="2"/>
          </p:nvPr>
        </p:nvSpPr>
        <p:spPr>
          <a:xfrm>
            <a:off x="865415" y="2064656"/>
            <a:ext cx="4634236" cy="4287157"/>
          </a:xfrm>
        </p:spPr>
        <p:txBody>
          <a:bodyPr>
            <a:normAutofit lnSpcReduction="10000"/>
          </a:bodyPr>
          <a:lstStyle/>
          <a:p>
            <a:pPr marL="0" indent="0">
              <a:buNone/>
            </a:pPr>
            <a:r>
              <a:rPr lang="sr-Cyrl-RS" sz="2200" dirty="0" smtClean="0"/>
              <a:t>Коришћење стратегије читања прозног текста: </a:t>
            </a:r>
          </a:p>
          <a:p>
            <a:pPr lvl="1"/>
            <a:r>
              <a:rPr lang="sr-Cyrl-RS" sz="1900" dirty="0"/>
              <a:t>п</a:t>
            </a:r>
            <a:r>
              <a:rPr lang="sr-Cyrl-RS" sz="1900" dirty="0" smtClean="0"/>
              <a:t>рекиди читања сходно интенцији текста,</a:t>
            </a:r>
          </a:p>
          <a:p>
            <a:pPr lvl="1"/>
            <a:r>
              <a:rPr lang="sr-Cyrl-RS" sz="1900" dirty="0"/>
              <a:t>и</a:t>
            </a:r>
            <a:r>
              <a:rPr lang="sr-Cyrl-RS" sz="1900" dirty="0" smtClean="0"/>
              <a:t>сказивање очекивања о даљем развоју нарације,</a:t>
            </a:r>
          </a:p>
          <a:p>
            <a:pPr lvl="1"/>
            <a:r>
              <a:rPr lang="sr-Cyrl-RS" sz="1900" dirty="0" smtClean="0"/>
              <a:t>проналажење експлицитних и имплицитних сигнала у тексту које треба узети у обзир у току читања и предвиђања, </a:t>
            </a:r>
          </a:p>
          <a:p>
            <a:pPr lvl="1"/>
            <a:r>
              <a:rPr lang="sr-Cyrl-RS" sz="1900" dirty="0" smtClean="0"/>
              <a:t>процена значајности уочених сигнала</a:t>
            </a:r>
            <a:r>
              <a:rPr lang="en-US" sz="1900" dirty="0"/>
              <a:t>.</a:t>
            </a:r>
            <a:endParaRPr lang="sr-Cyrl-RS" sz="1900" dirty="0" smtClean="0"/>
          </a:p>
          <a:p>
            <a:pPr lvl="1"/>
            <a:endParaRPr lang="en-US" dirty="0"/>
          </a:p>
        </p:txBody>
      </p:sp>
      <p:sp>
        <p:nvSpPr>
          <p:cNvPr id="5" name="Text Placeholder 4"/>
          <p:cNvSpPr>
            <a:spLocks noGrp="1"/>
          </p:cNvSpPr>
          <p:nvPr>
            <p:ph type="body" sz="quarter" idx="3"/>
          </p:nvPr>
        </p:nvSpPr>
        <p:spPr>
          <a:xfrm>
            <a:off x="5654495" y="913109"/>
            <a:ext cx="4396339" cy="576262"/>
          </a:xfrm>
        </p:spPr>
        <p:txBody>
          <a:bodyPr/>
          <a:lstStyle/>
          <a:p>
            <a:r>
              <a:rPr lang="en-US" dirty="0"/>
              <a:t>Teaching implications</a:t>
            </a:r>
          </a:p>
        </p:txBody>
      </p:sp>
      <p:sp>
        <p:nvSpPr>
          <p:cNvPr id="6" name="Content Placeholder 5"/>
          <p:cNvSpPr>
            <a:spLocks noGrp="1"/>
          </p:cNvSpPr>
          <p:nvPr>
            <p:ph sz="quarter" idx="4"/>
          </p:nvPr>
        </p:nvSpPr>
        <p:spPr>
          <a:xfrm>
            <a:off x="5654495" y="2064657"/>
            <a:ext cx="5857148" cy="4581072"/>
          </a:xfrm>
        </p:spPr>
        <p:txBody>
          <a:bodyPr>
            <a:noAutofit/>
          </a:bodyPr>
          <a:lstStyle/>
          <a:p>
            <a:pPr marL="0" indent="0">
              <a:buNone/>
            </a:pPr>
            <a:r>
              <a:rPr lang="en-US" sz="2400" dirty="0"/>
              <a:t>Using the prose reading strategies</a:t>
            </a:r>
            <a:r>
              <a:rPr lang="en-US" sz="2400" dirty="0" smtClean="0"/>
              <a:t>:</a:t>
            </a:r>
          </a:p>
          <a:p>
            <a:pPr lvl="1"/>
            <a:r>
              <a:rPr lang="en-US" sz="2000" dirty="0" smtClean="0"/>
              <a:t>making </a:t>
            </a:r>
            <a:r>
              <a:rPr lang="en-US" sz="2000" dirty="0"/>
              <a:t>breaks in </a:t>
            </a:r>
            <a:r>
              <a:rPr lang="en-US" sz="2000" dirty="0" smtClean="0"/>
              <a:t>reading in accordance </a:t>
            </a:r>
            <a:r>
              <a:rPr lang="en-US" sz="2000" dirty="0"/>
              <a:t>with the intent of the text</a:t>
            </a:r>
            <a:r>
              <a:rPr lang="en-US" sz="2000" dirty="0" smtClean="0"/>
              <a:t>,</a:t>
            </a:r>
          </a:p>
          <a:p>
            <a:pPr lvl="1"/>
            <a:r>
              <a:rPr lang="en-GB" sz="2000" dirty="0"/>
              <a:t>e</a:t>
            </a:r>
            <a:r>
              <a:rPr lang="en-GB" sz="2000" dirty="0" smtClean="0"/>
              <a:t>xpressing the </a:t>
            </a:r>
            <a:r>
              <a:rPr lang="en-GB" sz="2000" dirty="0"/>
              <a:t>expectations about the further </a:t>
            </a:r>
            <a:r>
              <a:rPr lang="en-GB" sz="2000" dirty="0" smtClean="0"/>
              <a:t>story development,</a:t>
            </a:r>
          </a:p>
          <a:p>
            <a:pPr lvl="1"/>
            <a:r>
              <a:rPr lang="en-US" sz="2000" dirty="0"/>
              <a:t>finding explicit and implicit signals in the text to be considered </a:t>
            </a:r>
            <a:r>
              <a:rPr lang="en-US" sz="2000" dirty="0" smtClean="0"/>
              <a:t>while reading</a:t>
            </a:r>
            <a:r>
              <a:rPr lang="sr-Cyrl-RS" sz="2000" dirty="0" smtClean="0"/>
              <a:t> </a:t>
            </a:r>
            <a:r>
              <a:rPr lang="en-US" sz="2000" dirty="0" smtClean="0"/>
              <a:t>the text and predicting what will happen next,</a:t>
            </a:r>
          </a:p>
          <a:p>
            <a:pPr lvl="1"/>
            <a:r>
              <a:rPr lang="en-US" sz="2000" dirty="0" smtClean="0"/>
              <a:t>assessment </a:t>
            </a:r>
            <a:r>
              <a:rPr lang="en-US" sz="2000" dirty="0"/>
              <a:t>of the significance of the detected signals</a:t>
            </a:r>
            <a:r>
              <a:rPr lang="en-US" sz="2000" dirty="0" smtClean="0"/>
              <a:t>.</a:t>
            </a:r>
          </a:p>
        </p:txBody>
      </p:sp>
    </p:spTree>
    <p:extLst>
      <p:ext uri="{BB962C8B-B14F-4D97-AF65-F5344CB8AC3E}">
        <p14:creationId xmlns:p14="http://schemas.microsoft.com/office/powerpoint/2010/main" xmlns="" val="3405545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3" y="244930"/>
            <a:ext cx="4396338" cy="881742"/>
          </a:xfrm>
        </p:spPr>
        <p:txBody>
          <a:bodyPr/>
          <a:lstStyle/>
          <a:p>
            <a:r>
              <a:rPr lang="sr-Cyrl-RS" sz="2800" b="1" dirty="0" smtClean="0"/>
              <a:t>Теорија рецепције</a:t>
            </a:r>
            <a:endParaRPr lang="en-US" sz="2800" b="1" dirty="0"/>
          </a:p>
        </p:txBody>
      </p:sp>
      <p:sp>
        <p:nvSpPr>
          <p:cNvPr id="4" name="Content Placeholder 3"/>
          <p:cNvSpPr>
            <a:spLocks noGrp="1"/>
          </p:cNvSpPr>
          <p:nvPr>
            <p:ph sz="half" idx="2"/>
          </p:nvPr>
        </p:nvSpPr>
        <p:spPr>
          <a:xfrm>
            <a:off x="849086" y="2449286"/>
            <a:ext cx="4650565" cy="3807052"/>
          </a:xfrm>
        </p:spPr>
        <p:txBody>
          <a:bodyPr>
            <a:normAutofit/>
          </a:bodyPr>
          <a:lstStyle/>
          <a:p>
            <a:r>
              <a:rPr lang="sr-Cyrl-RS" sz="2400" dirty="0" smtClean="0"/>
              <a:t>чин </a:t>
            </a:r>
            <a:r>
              <a:rPr lang="sr-Cyrl-RS" sz="2400" dirty="0"/>
              <a:t>актуелизовања књижевног </a:t>
            </a:r>
            <a:r>
              <a:rPr lang="sr-Cyrl-RS" sz="2400" dirty="0" smtClean="0"/>
              <a:t>текста</a:t>
            </a:r>
          </a:p>
          <a:p>
            <a:r>
              <a:rPr lang="sr-Cyrl-RS" sz="2400" dirty="0"/>
              <a:t>интенција текста </a:t>
            </a:r>
          </a:p>
          <a:p>
            <a:r>
              <a:rPr lang="sr-Cyrl-RS" sz="2400" dirty="0" smtClean="0"/>
              <a:t>хоризонт очекивања</a:t>
            </a:r>
          </a:p>
          <a:p>
            <a:r>
              <a:rPr lang="sr-Cyrl-RS" sz="2400" dirty="0" smtClean="0"/>
              <a:t>алтеритет</a:t>
            </a:r>
          </a:p>
        </p:txBody>
      </p:sp>
      <p:sp>
        <p:nvSpPr>
          <p:cNvPr id="5" name="Text Placeholder 4"/>
          <p:cNvSpPr>
            <a:spLocks noGrp="1"/>
          </p:cNvSpPr>
          <p:nvPr>
            <p:ph type="body" sz="quarter" idx="3"/>
          </p:nvPr>
        </p:nvSpPr>
        <p:spPr>
          <a:xfrm>
            <a:off x="5654495" y="244929"/>
            <a:ext cx="4795791" cy="1420585"/>
          </a:xfrm>
        </p:spPr>
        <p:txBody>
          <a:bodyPr/>
          <a:lstStyle/>
          <a:p>
            <a:r>
              <a:rPr lang="en-US" sz="2800" b="1" dirty="0"/>
              <a:t>Theory of reception</a:t>
            </a:r>
          </a:p>
          <a:p>
            <a:endParaRPr lang="en-US" dirty="0"/>
          </a:p>
        </p:txBody>
      </p:sp>
      <p:sp>
        <p:nvSpPr>
          <p:cNvPr id="6" name="Content Placeholder 5"/>
          <p:cNvSpPr>
            <a:spLocks noGrp="1"/>
          </p:cNvSpPr>
          <p:nvPr>
            <p:ph sz="quarter" idx="4"/>
          </p:nvPr>
        </p:nvSpPr>
        <p:spPr>
          <a:xfrm>
            <a:off x="5654495" y="2449286"/>
            <a:ext cx="4795791" cy="3807052"/>
          </a:xfrm>
        </p:spPr>
        <p:txBody>
          <a:bodyPr/>
          <a:lstStyle/>
          <a:p>
            <a:r>
              <a:rPr lang="en-US" sz="2400" dirty="0"/>
              <a:t>The act of the literary text actualization</a:t>
            </a:r>
          </a:p>
          <a:p>
            <a:r>
              <a:rPr lang="en-US" sz="2400" dirty="0"/>
              <a:t>Intention of the text</a:t>
            </a:r>
          </a:p>
          <a:p>
            <a:r>
              <a:rPr lang="en-US" sz="2400" dirty="0"/>
              <a:t>Horizon of expectations</a:t>
            </a:r>
          </a:p>
          <a:p>
            <a:r>
              <a:rPr lang="en-US" sz="2400" dirty="0"/>
              <a:t>Alterity</a:t>
            </a:r>
          </a:p>
          <a:p>
            <a:pPr marL="0" indent="0">
              <a:buNone/>
            </a:pPr>
            <a:endParaRPr lang="en-US" sz="2400" b="1" dirty="0"/>
          </a:p>
        </p:txBody>
      </p:sp>
    </p:spTree>
    <p:extLst>
      <p:ext uri="{BB962C8B-B14F-4D97-AF65-F5344CB8AC3E}">
        <p14:creationId xmlns:p14="http://schemas.microsoft.com/office/powerpoint/2010/main" xmlns="" val="607861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1103313" y="631373"/>
            <a:ext cx="4396338" cy="576262"/>
          </a:xfrm>
        </p:spPr>
        <p:txBody>
          <a:bodyPr/>
          <a:lstStyle/>
          <a:p>
            <a:r>
              <a:rPr lang="sr-Cyrl-RS" sz="2800" b="1" dirty="0" smtClean="0"/>
              <a:t>ПИСА</a:t>
            </a:r>
            <a:endParaRPr lang="en-US" sz="2800" b="1" dirty="0"/>
          </a:p>
        </p:txBody>
      </p:sp>
      <p:sp>
        <p:nvSpPr>
          <p:cNvPr id="7" name="Content Placeholder 6"/>
          <p:cNvSpPr>
            <a:spLocks noGrp="1"/>
          </p:cNvSpPr>
          <p:nvPr>
            <p:ph sz="half" idx="2"/>
          </p:nvPr>
        </p:nvSpPr>
        <p:spPr>
          <a:xfrm>
            <a:off x="1103312" y="1420586"/>
            <a:ext cx="4396339" cy="4065814"/>
          </a:xfrm>
        </p:spPr>
        <p:txBody>
          <a:bodyPr>
            <a:normAutofit fontScale="92500" lnSpcReduction="10000"/>
          </a:bodyPr>
          <a:lstStyle/>
          <a:p>
            <a:r>
              <a:rPr lang="sr-Cyrl-RS" sz="2600" dirty="0"/>
              <a:t>Ф</a:t>
            </a:r>
            <a:r>
              <a:rPr lang="sr-Cyrl-RS" sz="2600" dirty="0" smtClean="0"/>
              <a:t>ункционална писменост – разумевање прочитаног </a:t>
            </a:r>
          </a:p>
          <a:p>
            <a:r>
              <a:rPr lang="sr-Cyrl-RS" sz="2600" dirty="0" smtClean="0"/>
              <a:t>Тип читања: за приватну (личну) употребу</a:t>
            </a:r>
          </a:p>
          <a:p>
            <a:r>
              <a:rPr lang="sr-Cyrl-RS" sz="2600" dirty="0"/>
              <a:t>Р</a:t>
            </a:r>
            <a:r>
              <a:rPr lang="sr-Cyrl-RS" sz="2600" dirty="0" smtClean="0"/>
              <a:t>азрешавање нејасноћа, контрадикција и идеја које су супротне очекивањима (4. ниво постигнућа)</a:t>
            </a:r>
          </a:p>
        </p:txBody>
      </p:sp>
      <p:sp>
        <p:nvSpPr>
          <p:cNvPr id="8" name="Text Placeholder 7"/>
          <p:cNvSpPr>
            <a:spLocks noGrp="1"/>
          </p:cNvSpPr>
          <p:nvPr>
            <p:ph type="body" sz="quarter" idx="3"/>
          </p:nvPr>
        </p:nvSpPr>
        <p:spPr>
          <a:xfrm>
            <a:off x="5882239" y="631373"/>
            <a:ext cx="4396339" cy="576262"/>
          </a:xfrm>
        </p:spPr>
        <p:txBody>
          <a:bodyPr/>
          <a:lstStyle/>
          <a:p>
            <a:r>
              <a:rPr lang="en-US" sz="2800" b="1" dirty="0" smtClean="0"/>
              <a:t>PISA</a:t>
            </a:r>
            <a:endParaRPr lang="en-US" sz="2800" b="1" dirty="0"/>
          </a:p>
        </p:txBody>
      </p:sp>
      <p:sp>
        <p:nvSpPr>
          <p:cNvPr id="9" name="Content Placeholder 8"/>
          <p:cNvSpPr>
            <a:spLocks noGrp="1"/>
          </p:cNvSpPr>
          <p:nvPr>
            <p:ph sz="quarter" idx="4"/>
          </p:nvPr>
        </p:nvSpPr>
        <p:spPr>
          <a:xfrm>
            <a:off x="5882239" y="1420586"/>
            <a:ext cx="4845632" cy="3494314"/>
          </a:xfrm>
        </p:spPr>
        <p:txBody>
          <a:bodyPr>
            <a:normAutofit/>
          </a:bodyPr>
          <a:lstStyle/>
          <a:p>
            <a:r>
              <a:rPr lang="en-US" sz="2400" dirty="0"/>
              <a:t>Functional literacy –  ability to </a:t>
            </a:r>
            <a:r>
              <a:rPr lang="en-US" sz="2400" dirty="0" smtClean="0"/>
              <a:t>understand</a:t>
            </a:r>
          </a:p>
          <a:p>
            <a:r>
              <a:rPr lang="en-US" sz="2400" dirty="0" smtClean="0"/>
              <a:t>Type of reading: for </a:t>
            </a:r>
            <a:r>
              <a:rPr lang="en-US" sz="2400" dirty="0"/>
              <a:t>private </a:t>
            </a:r>
            <a:r>
              <a:rPr lang="en-US" sz="2400" dirty="0" smtClean="0"/>
              <a:t>use</a:t>
            </a:r>
          </a:p>
          <a:p>
            <a:r>
              <a:rPr lang="en-US" sz="2400" dirty="0" smtClean="0"/>
              <a:t>Dealing with ambiguities and ideas that are contrary to expectations</a:t>
            </a:r>
            <a:r>
              <a:rPr lang="sr-Latn-RS" sz="2400" dirty="0"/>
              <a:t>	</a:t>
            </a:r>
            <a:r>
              <a:rPr lang="en-US" sz="2400" dirty="0" smtClean="0"/>
              <a:t> (</a:t>
            </a:r>
            <a:r>
              <a:rPr lang="en-US" sz="2400" dirty="0"/>
              <a:t>4</a:t>
            </a:r>
            <a:r>
              <a:rPr lang="en-US" sz="2400" baseline="30000" dirty="0"/>
              <a:t>th</a:t>
            </a:r>
            <a:r>
              <a:rPr lang="en-US" sz="2400" dirty="0"/>
              <a:t> level of achievement</a:t>
            </a:r>
            <a:r>
              <a:rPr lang="en-US" sz="2400" dirty="0" smtClean="0"/>
              <a:t>)</a:t>
            </a:r>
            <a:endParaRPr lang="en-US" sz="2400" b="1" strike="sngStrike" dirty="0">
              <a:solidFill>
                <a:schemeClr val="bg1"/>
              </a:solidFill>
            </a:endParaRPr>
          </a:p>
          <a:p>
            <a:pPr marL="0" indent="0">
              <a:buNone/>
            </a:pP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xmlns="" val="748480625"/>
              </p:ext>
            </p:extLst>
          </p:nvPr>
        </p:nvGraphicFramePr>
        <p:xfrm>
          <a:off x="5617806" y="5120640"/>
          <a:ext cx="6574194" cy="1737360"/>
        </p:xfrm>
        <a:graphic>
          <a:graphicData uri="http://schemas.openxmlformats.org/drawingml/2006/table">
            <a:tbl>
              <a:tblPr firstRow="1" bandRow="1">
                <a:tableStyleId>{5C22544A-7EE6-4342-B048-85BDC9FD1C3A}</a:tableStyleId>
              </a:tblPr>
              <a:tblGrid>
                <a:gridCol w="6574194">
                  <a:extLst>
                    <a:ext uri="{9D8B030D-6E8A-4147-A177-3AD203B41FA5}">
                      <a16:colId xmlns:a16="http://schemas.microsoft.com/office/drawing/2014/main" xmlns="" val="4129116414"/>
                    </a:ext>
                  </a:extLst>
                </a:gridCol>
              </a:tblGrid>
              <a:tr h="1028700">
                <a:tc>
                  <a:txBody>
                    <a:bodyPr/>
                    <a:lstStyle/>
                    <a:p>
                      <a:r>
                        <a:rPr lang="en-US" sz="1800" b="0" i="1" kern="1200" dirty="0" smtClean="0">
                          <a:solidFill>
                            <a:schemeClr val="bg1"/>
                          </a:solidFill>
                          <a:effectLst/>
                          <a:latin typeface="+mn-lt"/>
                          <a:ea typeface="+mn-ea"/>
                          <a:cs typeface="+mn-cs"/>
                        </a:rPr>
                        <a:t>Literacy Skills for the World of Tomorrow – Further results from PISA 2000</a:t>
                      </a:r>
                      <a:r>
                        <a:rPr lang="en-US" sz="1800" b="0" kern="1200" dirty="0" smtClean="0">
                          <a:solidFill>
                            <a:schemeClr val="bg1"/>
                          </a:solidFill>
                          <a:effectLst/>
                          <a:latin typeface="+mn-lt"/>
                          <a:ea typeface="+mn-ea"/>
                          <a:cs typeface="+mn-cs"/>
                        </a:rPr>
                        <a:t>, </a:t>
                      </a:r>
                    </a:p>
                    <a:p>
                      <a:r>
                        <a:rPr lang="en-US" b="0" dirty="0" smtClean="0">
                          <a:solidFill>
                            <a:schemeClr val="bg1"/>
                          </a:solidFill>
                        </a:rPr>
                        <a:t>http://</a:t>
                      </a:r>
                      <a:r>
                        <a:rPr lang="en-US" b="0" dirty="0" err="1" smtClean="0">
                          <a:solidFill>
                            <a:schemeClr val="bg1"/>
                          </a:solidFill>
                        </a:rPr>
                        <a:t>www.oecd-ilibrary.org</a:t>
                      </a:r>
                      <a:r>
                        <a:rPr lang="en-US" b="0" dirty="0" smtClean="0">
                          <a:solidFill>
                            <a:schemeClr val="bg1"/>
                          </a:solidFill>
                        </a:rPr>
                        <a:t>/</a:t>
                      </a:r>
                      <a:r>
                        <a:rPr lang="en-US" b="0" dirty="0" err="1" smtClean="0">
                          <a:solidFill>
                            <a:schemeClr val="bg1"/>
                          </a:solidFill>
                        </a:rPr>
                        <a:t>docserver</a:t>
                      </a:r>
                      <a:r>
                        <a:rPr lang="en-US" b="0" dirty="0" smtClean="0">
                          <a:solidFill>
                            <a:schemeClr val="bg1"/>
                          </a:solidFill>
                        </a:rPr>
                        <a:t>/download/</a:t>
                      </a:r>
                      <a:r>
                        <a:rPr lang="en-US" b="0" dirty="0" err="1" smtClean="0">
                          <a:solidFill>
                            <a:schemeClr val="bg1"/>
                          </a:solidFill>
                        </a:rPr>
                        <a:t>9603071e.pdf?expires</a:t>
                      </a:r>
                      <a:r>
                        <a:rPr lang="en-US" b="0" dirty="0" smtClean="0">
                          <a:solidFill>
                            <a:schemeClr val="bg1"/>
                          </a:solidFill>
                        </a:rPr>
                        <a:t>=</a:t>
                      </a:r>
                      <a:r>
                        <a:rPr lang="en-US" b="0" dirty="0" err="1" smtClean="0">
                          <a:solidFill>
                            <a:schemeClr val="bg1"/>
                          </a:solidFill>
                        </a:rPr>
                        <a:t>1522153975&amp;id</a:t>
                      </a:r>
                      <a:r>
                        <a:rPr lang="en-US" b="0" dirty="0" smtClean="0">
                          <a:solidFill>
                            <a:schemeClr val="bg1"/>
                          </a:solidFill>
                        </a:rPr>
                        <a:t>=</a:t>
                      </a:r>
                      <a:r>
                        <a:rPr lang="en-US" b="0" dirty="0" err="1" smtClean="0">
                          <a:solidFill>
                            <a:schemeClr val="bg1"/>
                          </a:solidFill>
                        </a:rPr>
                        <a:t>id&amp;accname</a:t>
                      </a:r>
                      <a:r>
                        <a:rPr lang="en-US" b="0" dirty="0" smtClean="0">
                          <a:solidFill>
                            <a:schemeClr val="bg1"/>
                          </a:solidFill>
                        </a:rPr>
                        <a:t>=</a:t>
                      </a:r>
                      <a:r>
                        <a:rPr lang="en-US" b="0" dirty="0" err="1" smtClean="0">
                          <a:solidFill>
                            <a:schemeClr val="bg1"/>
                          </a:solidFill>
                        </a:rPr>
                        <a:t>guest&amp;checksum</a:t>
                      </a:r>
                      <a:r>
                        <a:rPr lang="en-US" b="0" dirty="0" smtClean="0">
                          <a:solidFill>
                            <a:schemeClr val="bg1"/>
                          </a:solidFill>
                        </a:rPr>
                        <a:t>=</a:t>
                      </a:r>
                      <a:r>
                        <a:rPr lang="en-US" b="0" dirty="0" err="1" smtClean="0">
                          <a:solidFill>
                            <a:schemeClr val="bg1"/>
                          </a:solidFill>
                        </a:rPr>
                        <a:t>551ECD47700AF868219F7F640A2B0BF2</a:t>
                      </a:r>
                      <a:endParaRPr lang="en-US" b="0" dirty="0">
                        <a:solidFill>
                          <a:schemeClr val="bg1"/>
                        </a:solidFill>
                      </a:endParaRPr>
                    </a:p>
                  </a:txBody>
                  <a:tcPr/>
                </a:tc>
                <a:extLst>
                  <a:ext uri="{0D108BD9-81ED-4DB2-BD59-A6C34878D82A}">
                    <a16:rowId xmlns:a16="http://schemas.microsoft.com/office/drawing/2014/main" xmlns="" val="2928279035"/>
                  </a:ext>
                </a:extLst>
              </a:tr>
            </a:tbl>
          </a:graphicData>
        </a:graphic>
      </p:graphicFrame>
    </p:spTree>
    <p:extLst>
      <p:ext uri="{BB962C8B-B14F-4D97-AF65-F5344CB8AC3E}">
        <p14:creationId xmlns:p14="http://schemas.microsoft.com/office/powerpoint/2010/main" xmlns="" val="3611966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09397" y="387404"/>
            <a:ext cx="9404723" cy="1400530"/>
          </a:xfrm>
        </p:spPr>
        <p:txBody>
          <a:bodyPr/>
          <a:lstStyle/>
          <a:p>
            <a:r>
              <a:rPr lang="sr-Cyrl-RS" sz="4800" dirty="0" smtClean="0"/>
              <a:t>„Поклон“</a:t>
            </a:r>
            <a:r>
              <a:rPr lang="sr-Cyrl-RS" sz="3200" dirty="0" smtClean="0"/>
              <a:t/>
            </a:r>
            <a:br>
              <a:rPr lang="sr-Cyrl-RS" sz="3200" dirty="0" smtClean="0"/>
            </a:br>
            <a:r>
              <a:rPr lang="sr-Cyrl-RS" sz="3200" dirty="0"/>
              <a:t>	</a:t>
            </a:r>
            <a:r>
              <a:rPr lang="sr-Cyrl-RS" sz="3200" dirty="0" smtClean="0"/>
              <a:t>		Луис Доларида</a:t>
            </a:r>
            <a:endParaRPr lang="en-US" sz="3200" dirty="0"/>
          </a:p>
        </p:txBody>
      </p:sp>
      <p:sp>
        <p:nvSpPr>
          <p:cNvPr id="8" name="Rectangle 7"/>
          <p:cNvSpPr/>
          <p:nvPr/>
        </p:nvSpPr>
        <p:spPr>
          <a:xfrm>
            <a:off x="4474028" y="2150319"/>
            <a:ext cx="7266213" cy="1261884"/>
          </a:xfrm>
          <a:prstGeom prst="rect">
            <a:avLst/>
          </a:prstGeom>
        </p:spPr>
        <p:txBody>
          <a:bodyPr wrap="square">
            <a:spAutoFit/>
          </a:bodyPr>
          <a:lstStyle/>
          <a:p>
            <a:r>
              <a:rPr lang="en-US" sz="4400" dirty="0" smtClean="0">
                <a:ln w="0"/>
                <a:effectLst>
                  <a:outerShdw blurRad="38100" dist="25400" dir="5400000" algn="ctr" rotWithShape="0">
                    <a:srgbClr val="6E747A">
                      <a:alpha val="43000"/>
                    </a:srgbClr>
                  </a:outerShdw>
                </a:effectLst>
              </a:rPr>
              <a:t>“The gift”</a:t>
            </a:r>
            <a:r>
              <a:rPr lang="sr-Cyrl-RS" sz="4400" dirty="0" smtClean="0">
                <a:ln w="0"/>
                <a:effectLst>
                  <a:outerShdw blurRad="38100" dist="25400" dir="5400000" algn="ctr" rotWithShape="0">
                    <a:srgbClr val="6E747A">
                      <a:alpha val="43000"/>
                    </a:srgbClr>
                  </a:outerShdw>
                </a:effectLst>
              </a:rPr>
              <a:t> </a:t>
            </a:r>
          </a:p>
          <a:p>
            <a:r>
              <a:rPr lang="sr-Cyrl-RS" sz="3200" dirty="0" smtClean="0"/>
              <a:t>		</a:t>
            </a:r>
            <a:r>
              <a:rPr lang="en-US" sz="3200" dirty="0" smtClean="0"/>
              <a:t>Louis </a:t>
            </a:r>
            <a:r>
              <a:rPr lang="en-US" sz="3200" dirty="0" err="1"/>
              <a:t>Dollarhide</a:t>
            </a:r>
            <a:endParaRPr lang="en-US" sz="8800" dirty="0">
              <a:ln w="0"/>
              <a:effectLst>
                <a:outerShdw blurRad="38100" dist="25400" dir="5400000" algn="ctr" rotWithShape="0">
                  <a:srgbClr val="6E747A">
                    <a:alpha val="43000"/>
                  </a:srgbClr>
                </a:outerShdw>
              </a:effectLst>
            </a:endParaRPr>
          </a:p>
        </p:txBody>
      </p:sp>
      <p:sp>
        <p:nvSpPr>
          <p:cNvPr id="2" name="TextBox 1"/>
          <p:cNvSpPr txBox="1"/>
          <p:nvPr/>
        </p:nvSpPr>
        <p:spPr>
          <a:xfrm>
            <a:off x="3991202" y="4058518"/>
            <a:ext cx="7749039" cy="2862322"/>
          </a:xfrm>
          <a:prstGeom prst="rect">
            <a:avLst/>
          </a:prstGeom>
          <a:noFill/>
        </p:spPr>
        <p:txBody>
          <a:bodyPr wrap="square" rtlCol="0">
            <a:spAutoFit/>
          </a:bodyPr>
          <a:lstStyle/>
          <a:p>
            <a:r>
              <a:rPr lang="en-US" dirty="0"/>
              <a:t>This short </a:t>
            </a:r>
            <a:r>
              <a:rPr lang="en-US" dirty="0" smtClean="0"/>
              <a:t>story </a:t>
            </a:r>
            <a:r>
              <a:rPr lang="en-US" dirty="0"/>
              <a:t>represents the humane, affective and aesthetic qualities of literature that make reading this kind of text an important part of many people’s personal lives. A significant reason for </a:t>
            </a:r>
            <a:r>
              <a:rPr lang="en-US" dirty="0" smtClean="0"/>
              <a:t>its </a:t>
            </a:r>
            <a:r>
              <a:rPr lang="en-US" dirty="0"/>
              <a:t>inclusion in the PISA assessment was the literary quality of the piece: its spare, precise use of language and its strong yet subtle rendering of the woman’s state of mind and evolving response to the panther. </a:t>
            </a:r>
            <a:endParaRPr lang="sr-Latn-RS" dirty="0" smtClean="0"/>
          </a:p>
          <a:p>
            <a:r>
              <a:rPr lang="sr-Latn-RS" i="1" dirty="0" smtClean="0">
                <a:solidFill>
                  <a:schemeClr val="bg1"/>
                </a:solidFill>
              </a:rPr>
              <a:t>			</a:t>
            </a:r>
            <a:r>
              <a:rPr lang="en-US" i="1" dirty="0" smtClean="0">
                <a:solidFill>
                  <a:schemeClr val="bg1"/>
                </a:solidFill>
              </a:rPr>
              <a:t>Literacy </a:t>
            </a:r>
            <a:r>
              <a:rPr lang="en-US" i="1" dirty="0">
                <a:solidFill>
                  <a:schemeClr val="bg1"/>
                </a:solidFill>
              </a:rPr>
              <a:t>Skills for the World of </a:t>
            </a:r>
            <a:r>
              <a:rPr lang="en-US" i="1" dirty="0" smtClean="0">
                <a:solidFill>
                  <a:schemeClr val="bg1"/>
                </a:solidFill>
              </a:rPr>
              <a:t>Tomorrow </a:t>
            </a:r>
            <a:r>
              <a:rPr lang="en-US" i="1" dirty="0">
                <a:solidFill>
                  <a:schemeClr val="bg1"/>
                </a:solidFill>
              </a:rPr>
              <a:t>– </a:t>
            </a:r>
            <a:r>
              <a:rPr lang="sr-Latn-RS" i="1" dirty="0" smtClean="0">
                <a:solidFill>
                  <a:schemeClr val="bg1"/>
                </a:solidFill>
              </a:rPr>
              <a:t>				</a:t>
            </a:r>
            <a:r>
              <a:rPr lang="en-US" i="1" dirty="0" smtClean="0">
                <a:solidFill>
                  <a:schemeClr val="bg1"/>
                </a:solidFill>
              </a:rPr>
              <a:t>Further </a:t>
            </a:r>
            <a:r>
              <a:rPr lang="en-US" i="1" dirty="0">
                <a:solidFill>
                  <a:schemeClr val="bg1"/>
                </a:solidFill>
              </a:rPr>
              <a:t>results from PISA </a:t>
            </a:r>
            <a:r>
              <a:rPr lang="en-US" i="1" dirty="0" smtClean="0">
                <a:solidFill>
                  <a:schemeClr val="bg1"/>
                </a:solidFill>
              </a:rPr>
              <a:t>2000</a:t>
            </a:r>
            <a:r>
              <a:rPr lang="sr-Latn-RS" dirty="0">
                <a:solidFill>
                  <a:schemeClr val="bg1"/>
                </a:solidFill>
              </a:rPr>
              <a:t>.</a:t>
            </a:r>
            <a:endParaRPr lang="en-US" dirty="0">
              <a:solidFill>
                <a:schemeClr val="bg1"/>
              </a:solidFill>
            </a:endParaRPr>
          </a:p>
          <a:p>
            <a:endParaRPr lang="en-US" dirty="0"/>
          </a:p>
        </p:txBody>
      </p:sp>
    </p:spTree>
    <p:extLst>
      <p:ext uri="{BB962C8B-B14F-4D97-AF65-F5344CB8AC3E}">
        <p14:creationId xmlns:p14="http://schemas.microsoft.com/office/powerpoint/2010/main" xmlns="" val="3913492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8071" y="953984"/>
            <a:ext cx="10629900" cy="5632311"/>
          </a:xfrm>
          <a:prstGeom prst="rect">
            <a:avLst/>
          </a:prstGeom>
        </p:spPr>
        <p:txBody>
          <a:bodyPr wrap="square">
            <a:spAutoFit/>
          </a:bodyPr>
          <a:lstStyle/>
          <a:p>
            <a:r>
              <a:rPr lang="en-US" dirty="0"/>
              <a:t>When the woman says, </a:t>
            </a:r>
            <a:r>
              <a:rPr lang="en-US" b="1" dirty="0">
                <a:solidFill>
                  <a:srgbClr val="FFC819"/>
                </a:solidFill>
              </a:rPr>
              <a:t>“and then I’ll see to you” </a:t>
            </a:r>
            <a:r>
              <a:rPr lang="en-US" dirty="0" smtClean="0"/>
              <a:t>she </a:t>
            </a:r>
            <a:r>
              <a:rPr lang="en-US" dirty="0"/>
              <a:t>means that she is </a:t>
            </a:r>
            <a:endParaRPr lang="sr-Latn-RS" dirty="0" smtClean="0"/>
          </a:p>
          <a:p>
            <a:r>
              <a:rPr lang="en-US" dirty="0" smtClean="0"/>
              <a:t>A </a:t>
            </a:r>
            <a:r>
              <a:rPr lang="en-US" dirty="0"/>
              <a:t>sure that the cat won’t hurt her. </a:t>
            </a:r>
            <a:endParaRPr lang="sr-Latn-RS" dirty="0" smtClean="0"/>
          </a:p>
          <a:p>
            <a:r>
              <a:rPr lang="en-US" dirty="0" smtClean="0"/>
              <a:t>B </a:t>
            </a:r>
            <a:r>
              <a:rPr lang="en-US" dirty="0"/>
              <a:t>trying to frighten the cat. </a:t>
            </a:r>
            <a:endParaRPr lang="sr-Latn-RS" dirty="0" smtClean="0"/>
          </a:p>
          <a:p>
            <a:r>
              <a:rPr lang="en-US" dirty="0" smtClean="0"/>
              <a:t>C </a:t>
            </a:r>
            <a:r>
              <a:rPr lang="en-US" dirty="0"/>
              <a:t>intending to shoot the cat. </a:t>
            </a:r>
            <a:endParaRPr lang="sr-Latn-RS" dirty="0" smtClean="0"/>
          </a:p>
          <a:p>
            <a:r>
              <a:rPr lang="en-US" dirty="0" smtClean="0"/>
              <a:t>D </a:t>
            </a:r>
            <a:r>
              <a:rPr lang="en-US" dirty="0"/>
              <a:t>planning to feed the cat. </a:t>
            </a:r>
            <a:endParaRPr lang="sr-Latn-RS" dirty="0" smtClean="0"/>
          </a:p>
          <a:p>
            <a:endParaRPr lang="sr-Latn-RS" dirty="0"/>
          </a:p>
          <a:p>
            <a:r>
              <a:rPr lang="en-US" dirty="0" smtClean="0"/>
              <a:t>Situation</a:t>
            </a:r>
            <a:r>
              <a:rPr lang="en-US" dirty="0"/>
              <a:t>: Personal </a:t>
            </a:r>
            <a:endParaRPr lang="sr-Latn-RS" dirty="0" smtClean="0"/>
          </a:p>
          <a:p>
            <a:r>
              <a:rPr lang="en-US" dirty="0" smtClean="0"/>
              <a:t>Text </a:t>
            </a:r>
            <a:r>
              <a:rPr lang="en-US" dirty="0"/>
              <a:t>format: Continuous </a:t>
            </a:r>
            <a:endParaRPr lang="sr-Latn-RS" dirty="0" smtClean="0"/>
          </a:p>
          <a:p>
            <a:r>
              <a:rPr lang="en-US" dirty="0" smtClean="0"/>
              <a:t>Aspect</a:t>
            </a:r>
            <a:r>
              <a:rPr lang="en-US" dirty="0"/>
              <a:t>: Interpreting texts </a:t>
            </a:r>
            <a:endParaRPr lang="sr-Latn-RS" dirty="0" smtClean="0"/>
          </a:p>
          <a:p>
            <a:r>
              <a:rPr lang="en-US" dirty="0" smtClean="0"/>
              <a:t>Level</a:t>
            </a:r>
            <a:r>
              <a:rPr lang="en-US" dirty="0"/>
              <a:t>: Level 4 </a:t>
            </a:r>
            <a:endParaRPr lang="sr-Latn-RS" dirty="0" smtClean="0"/>
          </a:p>
          <a:p>
            <a:r>
              <a:rPr lang="en-US" dirty="0" smtClean="0"/>
              <a:t>PISA </a:t>
            </a:r>
            <a:r>
              <a:rPr lang="en-US" dirty="0"/>
              <a:t>scale score: 603 </a:t>
            </a:r>
            <a:endParaRPr lang="sr-Latn-RS" dirty="0" smtClean="0"/>
          </a:p>
          <a:p>
            <a:endParaRPr lang="sr-Latn-RS" dirty="0"/>
          </a:p>
          <a:p>
            <a:r>
              <a:rPr lang="en-US" dirty="0" smtClean="0">
                <a:solidFill>
                  <a:srgbClr val="FFC000"/>
                </a:solidFill>
              </a:rPr>
              <a:t>This </a:t>
            </a:r>
            <a:r>
              <a:rPr lang="en-US" dirty="0">
                <a:solidFill>
                  <a:srgbClr val="FFC000"/>
                </a:solidFill>
              </a:rPr>
              <a:t>task [</a:t>
            </a:r>
            <a:r>
              <a:rPr lang="en-US" dirty="0" err="1">
                <a:solidFill>
                  <a:srgbClr val="FFC000"/>
                </a:solidFill>
              </a:rPr>
              <a:t>R119Q04</a:t>
            </a:r>
            <a:r>
              <a:rPr lang="en-US" dirty="0">
                <a:solidFill>
                  <a:srgbClr val="FFC000"/>
                </a:solidFill>
              </a:rPr>
              <a:t>] requires a high level of text-based inference in order to construe the meaning of a section of text in context, dealing with ambiguities and ideas that may be contrary to expectation. The reader needs to infer psychological meaning, following thematic links over several paragraphs, in deciding which of the four alternatives is the best answer</a:t>
            </a:r>
            <a:r>
              <a:rPr lang="en-US" dirty="0" smtClean="0">
                <a:solidFill>
                  <a:srgbClr val="FFC000"/>
                </a:solidFill>
              </a:rPr>
              <a:t>.</a:t>
            </a:r>
            <a:endParaRPr lang="sr-Latn-RS" dirty="0" smtClean="0">
              <a:solidFill>
                <a:srgbClr val="FFC000"/>
              </a:solidFill>
            </a:endParaRPr>
          </a:p>
          <a:p>
            <a:endParaRPr lang="sr-Latn-RS" dirty="0"/>
          </a:p>
          <a:p>
            <a:pPr algn="r"/>
            <a:r>
              <a:rPr lang="sr-Latn-RS" i="1" dirty="0" smtClean="0">
                <a:solidFill>
                  <a:schemeClr val="bg1"/>
                </a:solidFill>
              </a:rPr>
              <a:t>			</a:t>
            </a:r>
            <a:r>
              <a:rPr lang="en-US" i="1" dirty="0" smtClean="0">
                <a:solidFill>
                  <a:schemeClr val="bg1"/>
                </a:solidFill>
              </a:rPr>
              <a:t>Literacy </a:t>
            </a:r>
            <a:r>
              <a:rPr lang="en-US" i="1" dirty="0">
                <a:solidFill>
                  <a:schemeClr val="bg1"/>
                </a:solidFill>
              </a:rPr>
              <a:t>Skills for the World of Tomorrow – </a:t>
            </a:r>
            <a:r>
              <a:rPr lang="sr-Latn-RS" i="1" dirty="0">
                <a:solidFill>
                  <a:schemeClr val="bg1"/>
                </a:solidFill>
              </a:rPr>
              <a:t>				</a:t>
            </a:r>
            <a:r>
              <a:rPr lang="en-US" i="1" dirty="0">
                <a:solidFill>
                  <a:schemeClr val="bg1"/>
                </a:solidFill>
              </a:rPr>
              <a:t>Further results from PISA 2000</a:t>
            </a:r>
            <a:r>
              <a:rPr lang="sr-Latn-RS" dirty="0">
                <a:solidFill>
                  <a:schemeClr val="bg1"/>
                </a:solidFill>
              </a:rPr>
              <a:t>.</a:t>
            </a:r>
            <a:endParaRPr lang="en-US" dirty="0">
              <a:solidFill>
                <a:schemeClr val="bg1"/>
              </a:solidFill>
            </a:endParaRPr>
          </a:p>
          <a:p>
            <a:endParaRPr lang="en-US" dirty="0"/>
          </a:p>
        </p:txBody>
      </p:sp>
      <p:sp>
        <p:nvSpPr>
          <p:cNvPr id="2" name="Rectangle 1"/>
          <p:cNvSpPr>
            <a:spLocks noChangeArrowheads="1"/>
          </p:cNvSpPr>
          <p:nvPr/>
        </p:nvSpPr>
        <p:spPr bwMode="auto">
          <a:xfrm>
            <a:off x="402771" y="393588"/>
            <a:ext cx="6477000" cy="323165"/>
          </a:xfrm>
          <a:prstGeom prst="rect">
            <a:avLst/>
          </a:prstGeom>
          <a:solidFill>
            <a:srgbClr val="FFC000"/>
          </a:solid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12121"/>
                </a:solidFill>
                <a:effectLst/>
                <a:latin typeface="inherit"/>
              </a:rPr>
              <a:t>The starting point of the research is the </a:t>
            </a:r>
            <a:r>
              <a:rPr lang="en-US" altLang="en-US" sz="2100" dirty="0" smtClean="0">
                <a:solidFill>
                  <a:srgbClr val="212121"/>
                </a:solidFill>
                <a:latin typeface="inherit"/>
              </a:rPr>
              <a:t>following</a:t>
            </a:r>
            <a:r>
              <a:rPr kumimoji="0" lang="en-US" altLang="en-US" sz="2100" b="0" i="0" u="none" strike="noStrike" cap="none" normalizeH="0" baseline="0" dirty="0" smtClean="0">
                <a:ln>
                  <a:noFill/>
                </a:ln>
                <a:solidFill>
                  <a:srgbClr val="212121"/>
                </a:solidFill>
                <a:effectLst/>
                <a:latin typeface="inherit"/>
              </a:rPr>
              <a:t> task.</a:t>
            </a:r>
            <a:r>
              <a:rPr kumimoji="0" lang="en-US" altLang="en-US" sz="11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3754942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p:nvPr>
        </p:nvSpPr>
        <p:spPr>
          <a:xfrm>
            <a:off x="695096" y="469046"/>
            <a:ext cx="8857118" cy="1384995"/>
          </a:xfrm>
          <a:prstGeom prst="rect">
            <a:avLst/>
          </a:prstGeom>
          <a:noFill/>
        </p:spPr>
        <p:txBody>
          <a:bodyPr wrap="square" rtlCol="0">
            <a:spAutoFit/>
          </a:bodyPr>
          <a:lstStyle/>
          <a:p>
            <a:r>
              <a:rPr lang="sr-Cyrl-RS" sz="2800" dirty="0">
                <a:latin typeface="Times New Roman" panose="02020603050405020304" pitchFamily="18" charset="0"/>
                <a:cs typeface="Times New Roman" panose="02020603050405020304" pitchFamily="18" charset="0"/>
              </a:rPr>
              <a:t>„Пусти ме да једем“, </a:t>
            </a:r>
            <a:r>
              <a:rPr lang="sr-Cyrl-RS" sz="2800" dirty="0" smtClean="0">
                <a:latin typeface="Times New Roman" panose="02020603050405020304" pitchFamily="18" charset="0"/>
                <a:cs typeface="Times New Roman" panose="02020603050405020304" pitchFamily="18" charset="0"/>
              </a:rPr>
              <a:t>довикнула </a:t>
            </a:r>
            <a:r>
              <a:rPr lang="sr-Cyrl-RS" sz="2800" dirty="0">
                <a:latin typeface="Times New Roman" panose="02020603050405020304" pitchFamily="18" charset="0"/>
                <a:cs typeface="Times New Roman" panose="02020603050405020304" pitchFamily="18" charset="0"/>
              </a:rPr>
              <a:t>јој је, </a:t>
            </a:r>
            <a:r>
              <a:rPr lang="sr-Cyrl-RS" sz="2800" dirty="0" smtClean="0">
                <a:latin typeface="Times New Roman" panose="02020603050405020304" pitchFamily="18" charset="0"/>
                <a:cs typeface="Times New Roman" panose="02020603050405020304" pitchFamily="18" charset="0"/>
              </a:rPr>
              <a:t/>
            </a:r>
            <a:br>
              <a:rPr lang="sr-Cyrl-RS" sz="2800" dirty="0" smtClean="0">
                <a:latin typeface="Times New Roman" panose="02020603050405020304" pitchFamily="18" charset="0"/>
                <a:cs typeface="Times New Roman" panose="02020603050405020304" pitchFamily="18" charset="0"/>
              </a:rPr>
            </a:br>
            <a:r>
              <a:rPr lang="sr-Cyrl-RS" sz="2800" dirty="0" smtClean="0">
                <a:solidFill>
                  <a:srgbClr val="FFC819"/>
                </a:solidFill>
                <a:latin typeface="Times New Roman" panose="02020603050405020304" pitchFamily="18" charset="0"/>
                <a:cs typeface="Times New Roman" panose="02020603050405020304" pitchFamily="18" charset="0"/>
              </a:rPr>
              <a:t>„</a:t>
            </a:r>
            <a:r>
              <a:rPr lang="sr-Cyrl-RS" sz="2800" dirty="0">
                <a:solidFill>
                  <a:srgbClr val="FFC819"/>
                </a:solidFill>
                <a:latin typeface="Times New Roman" panose="02020603050405020304" pitchFamily="18" charset="0"/>
                <a:cs typeface="Times New Roman" panose="02020603050405020304" pitchFamily="18" charset="0"/>
              </a:rPr>
              <a:t>а онда ћу се </a:t>
            </a:r>
            <a:r>
              <a:rPr lang="sr-Cyrl-RS" sz="2800" i="1" dirty="0">
                <a:solidFill>
                  <a:srgbClr val="FFC819"/>
                </a:solidFill>
                <a:latin typeface="Times New Roman" panose="02020603050405020304" pitchFamily="18" charset="0"/>
                <a:cs typeface="Times New Roman" panose="02020603050405020304" pitchFamily="18" charset="0"/>
              </a:rPr>
              <a:t>постарати</a:t>
            </a:r>
            <a:r>
              <a:rPr lang="sr-Cyrl-RS" sz="2800" dirty="0">
                <a:solidFill>
                  <a:srgbClr val="FFC819"/>
                </a:solidFill>
                <a:latin typeface="Times New Roman" panose="02020603050405020304" pitchFamily="18" charset="0"/>
                <a:cs typeface="Times New Roman" panose="02020603050405020304" pitchFamily="18" charset="0"/>
              </a:rPr>
              <a:t> за тебе.“ </a:t>
            </a:r>
            <a:r>
              <a:rPr lang="sr-Cyrl-RS" sz="2800" dirty="0">
                <a:latin typeface="Times New Roman" panose="02020603050405020304" pitchFamily="18" charset="0"/>
                <a:cs typeface="Times New Roman" panose="02020603050405020304" pitchFamily="18" charset="0"/>
              </a:rPr>
              <a:t>И насмејала се себи у браду.</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3086100" y="1854041"/>
            <a:ext cx="8017329" cy="882678"/>
          </a:xfrm>
          <a:prstGeom prst="rect">
            <a:avLst/>
          </a:prstGeom>
        </p:spPr>
        <p:txBody>
          <a:bodyPr wrap="square">
            <a:spAutoFit/>
          </a:bodyPr>
          <a:lstStyle/>
          <a:p>
            <a:pPr indent="457200" algn="just">
              <a:lnSpc>
                <a:spcPct val="107000"/>
              </a:lnSpc>
              <a:spcAft>
                <a:spcPts val="0"/>
              </a:spcAft>
            </a:pPr>
            <a:r>
              <a:rPr lang="en-US" sz="2400" dirty="0">
                <a:latin typeface="+mj-lt"/>
                <a:ea typeface="Calibri" panose="020F0502020204030204" pitchFamily="34" charset="0"/>
                <a:cs typeface="Times New Roman" panose="02020603050405020304" pitchFamily="18" charset="0"/>
              </a:rPr>
              <a:t>“Let me eat,” she called to it, </a:t>
            </a:r>
            <a:r>
              <a:rPr lang="en-US" sz="2400" dirty="0">
                <a:solidFill>
                  <a:srgbClr val="FFC819"/>
                </a:solidFill>
                <a:latin typeface="+mj-lt"/>
                <a:ea typeface="Calibri" panose="020F0502020204030204" pitchFamily="34" charset="0"/>
                <a:cs typeface="Times New Roman" panose="02020603050405020304" pitchFamily="18" charset="0"/>
              </a:rPr>
              <a:t>“and then I’ll see to you.” </a:t>
            </a:r>
            <a:r>
              <a:rPr lang="en-US" sz="2400" dirty="0">
                <a:latin typeface="+mj-lt"/>
                <a:ea typeface="Calibri" panose="020F0502020204030204" pitchFamily="34" charset="0"/>
                <a:cs typeface="Times New Roman" panose="02020603050405020304" pitchFamily="18" charset="0"/>
              </a:rPr>
              <a:t>And she laughed under her breath. </a:t>
            </a:r>
            <a:endParaRPr lang="en-US" sz="2000" dirty="0">
              <a:effectLst/>
              <a:latin typeface="+mj-lt"/>
              <a:ea typeface="Calibri" panose="020F0502020204030204" pitchFamily="34" charset="0"/>
              <a:cs typeface="Times New Roman" panose="02020603050405020304" pitchFamily="18" charset="0"/>
            </a:endParaRPr>
          </a:p>
        </p:txBody>
      </p:sp>
      <p:sp>
        <p:nvSpPr>
          <p:cNvPr id="5" name="Title 1"/>
          <p:cNvSpPr txBox="1">
            <a:spLocks/>
          </p:cNvSpPr>
          <p:nvPr/>
        </p:nvSpPr>
        <p:spPr>
          <a:xfrm rot="20804036">
            <a:off x="135152" y="3409203"/>
            <a:ext cx="6240925" cy="983535"/>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b="1" dirty="0" smtClean="0"/>
              <a:t>ишчекивање убиства</a:t>
            </a:r>
            <a:endParaRPr lang="en-US" b="1" dirty="0"/>
          </a:p>
        </p:txBody>
      </p:sp>
      <p:sp>
        <p:nvSpPr>
          <p:cNvPr id="6" name="Rectangle 5"/>
          <p:cNvSpPr/>
          <p:nvPr/>
        </p:nvSpPr>
        <p:spPr>
          <a:xfrm rot="20698500">
            <a:off x="2752279" y="3602948"/>
            <a:ext cx="7081862" cy="584775"/>
          </a:xfrm>
          <a:prstGeom prst="rect">
            <a:avLst/>
          </a:prstGeom>
        </p:spPr>
        <p:txBody>
          <a:bodyPr wrap="square">
            <a:spAutoFit/>
          </a:bodyPr>
          <a:lstStyle/>
          <a:p>
            <a:r>
              <a:rPr lang="en-US" sz="3200" b="1" dirty="0"/>
              <a:t>expectation of murder</a:t>
            </a:r>
          </a:p>
        </p:txBody>
      </p:sp>
      <p:sp>
        <p:nvSpPr>
          <p:cNvPr id="2" name="TextBox 1"/>
          <p:cNvSpPr txBox="1"/>
          <p:nvPr/>
        </p:nvSpPr>
        <p:spPr>
          <a:xfrm rot="20604575">
            <a:off x="6765506" y="4278816"/>
            <a:ext cx="4852684" cy="1015663"/>
          </a:xfrm>
          <a:prstGeom prst="rect">
            <a:avLst/>
          </a:prstGeom>
          <a:noFill/>
        </p:spPr>
        <p:txBody>
          <a:bodyPr wrap="square" rtlCol="0">
            <a:spAutoFit/>
          </a:bodyPr>
          <a:lstStyle/>
          <a:p>
            <a:r>
              <a:rPr lang="sr-Cyrl-RS" sz="3200" dirty="0"/>
              <a:t>ф</a:t>
            </a:r>
            <a:r>
              <a:rPr lang="sr-Cyrl-RS" sz="3200" dirty="0" smtClean="0"/>
              <a:t>ункција ироније</a:t>
            </a:r>
            <a:endParaRPr lang="sr-Cyrl-RS" sz="2800" dirty="0" smtClean="0"/>
          </a:p>
          <a:p>
            <a:r>
              <a:rPr lang="en-US" sz="2800" dirty="0" smtClean="0"/>
              <a:t>function of irony</a:t>
            </a:r>
            <a:endParaRPr lang="en-US" sz="2800" dirty="0"/>
          </a:p>
        </p:txBody>
      </p:sp>
    </p:spTree>
    <p:extLst>
      <p:ext uri="{BB962C8B-B14F-4D97-AF65-F5344CB8AC3E}">
        <p14:creationId xmlns:p14="http://schemas.microsoft.com/office/powerpoint/2010/main" xmlns="" val="237856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3868" y="1012781"/>
            <a:ext cx="5381470" cy="461665"/>
          </a:xfrm>
          <a:prstGeom prst="rect">
            <a:avLst/>
          </a:prstGeom>
          <a:noFill/>
        </p:spPr>
        <p:txBody>
          <a:bodyPr wrap="square" rtlCol="0">
            <a:spAutoFit/>
          </a:bodyPr>
          <a:lstStyle/>
          <a:p>
            <a:r>
              <a:rPr lang="sr-Cyrl-RS" sz="2400" dirty="0">
                <a:latin typeface="+mj-lt"/>
                <a:cs typeface="Times New Roman" panose="02020603050405020304" pitchFamily="18" charset="0"/>
              </a:rPr>
              <a:t>А</a:t>
            </a:r>
            <a:r>
              <a:rPr lang="en-US" sz="2400" dirty="0" smtClean="0">
                <a:latin typeface="+mj-lt"/>
                <a:cs typeface="Times New Roman" panose="02020603050405020304" pitchFamily="18" charset="0"/>
              </a:rPr>
              <a:t> </a:t>
            </a:r>
            <a:r>
              <a:rPr lang="en-US" sz="2400" dirty="0" err="1">
                <a:latin typeface="+mj-lt"/>
                <a:cs typeface="Times New Roman" panose="02020603050405020304" pitchFamily="18" charset="0"/>
              </a:rPr>
              <a:t>онда</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ћу</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се</a:t>
            </a:r>
            <a:r>
              <a:rPr lang="en-US" sz="2400" dirty="0">
                <a:latin typeface="+mj-lt"/>
                <a:cs typeface="Times New Roman" panose="02020603050405020304" pitchFamily="18" charset="0"/>
              </a:rPr>
              <a:t> </a:t>
            </a:r>
            <a:r>
              <a:rPr lang="en-US" sz="2400" i="1" dirty="0" err="1">
                <a:latin typeface="+mj-lt"/>
                <a:cs typeface="Times New Roman" panose="02020603050405020304" pitchFamily="18" charset="0"/>
              </a:rPr>
              <a:t>постарати</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за</a:t>
            </a:r>
            <a:r>
              <a:rPr lang="en-US" sz="2400" dirty="0">
                <a:latin typeface="+mj-lt"/>
                <a:cs typeface="Times New Roman" panose="02020603050405020304" pitchFamily="18" charset="0"/>
              </a:rPr>
              <a:t> </a:t>
            </a:r>
            <a:r>
              <a:rPr lang="en-US" sz="2400" dirty="0" err="1" smtClean="0">
                <a:latin typeface="+mj-lt"/>
                <a:cs typeface="Times New Roman" panose="02020603050405020304" pitchFamily="18" charset="0"/>
              </a:rPr>
              <a:t>тебе</a:t>
            </a:r>
            <a:endParaRPr lang="sr-Cyrl-RS" dirty="0" smtClean="0">
              <a:latin typeface="+mj-lt"/>
              <a:cs typeface="Times New Roman" panose="02020603050405020304" pitchFamily="18" charset="0"/>
            </a:endParaRPr>
          </a:p>
        </p:txBody>
      </p:sp>
      <p:sp>
        <p:nvSpPr>
          <p:cNvPr id="11" name="TextBox 10"/>
          <p:cNvSpPr txBox="1"/>
          <p:nvPr/>
        </p:nvSpPr>
        <p:spPr>
          <a:xfrm>
            <a:off x="6266959" y="1012781"/>
            <a:ext cx="4980898" cy="1015663"/>
          </a:xfrm>
          <a:prstGeom prst="rect">
            <a:avLst/>
          </a:prstGeom>
          <a:noFill/>
        </p:spPr>
        <p:txBody>
          <a:bodyPr wrap="square" rtlCol="0">
            <a:spAutoFit/>
          </a:bodyPr>
          <a:lstStyle/>
          <a:p>
            <a:r>
              <a:rPr lang="sr-Cyrl-RS" sz="2400" dirty="0" smtClean="0">
                <a:latin typeface="+mj-lt"/>
                <a:cs typeface="Times New Roman" panose="02020603050405020304" pitchFamily="18" charset="0"/>
              </a:rPr>
              <a:t>А</a:t>
            </a:r>
            <a:r>
              <a:rPr lang="en-US" sz="2400" dirty="0" err="1" smtClean="0">
                <a:latin typeface="+mj-lt"/>
                <a:cs typeface="Times New Roman" panose="02020603050405020304" pitchFamily="18" charset="0"/>
              </a:rPr>
              <a:t>nd</a:t>
            </a:r>
            <a:r>
              <a:rPr lang="en-US" sz="2400" dirty="0" smtClean="0">
                <a:latin typeface="+mj-lt"/>
                <a:cs typeface="Times New Roman" panose="02020603050405020304" pitchFamily="18" charset="0"/>
              </a:rPr>
              <a:t> </a:t>
            </a:r>
            <a:r>
              <a:rPr lang="en-US" sz="2400" dirty="0">
                <a:latin typeface="+mj-lt"/>
                <a:cs typeface="Times New Roman" panose="02020603050405020304" pitchFamily="18" charset="0"/>
              </a:rPr>
              <a:t>then I’ll see to you</a:t>
            </a:r>
            <a:r>
              <a:rPr lang="en-US" sz="2400" dirty="0" smtClean="0">
                <a:latin typeface="+mj-lt"/>
                <a:cs typeface="Times New Roman" panose="02020603050405020304" pitchFamily="18" charset="0"/>
              </a:rPr>
              <a:t>”</a:t>
            </a:r>
            <a:endParaRPr lang="en-US" sz="2400" dirty="0">
              <a:latin typeface="+mj-lt"/>
              <a:cs typeface="Times New Roman" panose="02020603050405020304" pitchFamily="18" charset="0"/>
            </a:endParaRPr>
          </a:p>
          <a:p>
            <a:endParaRPr lang="sr-Cyrl-RS" dirty="0" smtClean="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794145525"/>
              </p:ext>
            </p:extLst>
          </p:nvPr>
        </p:nvGraphicFramePr>
        <p:xfrm>
          <a:off x="194873" y="1754879"/>
          <a:ext cx="5640465" cy="3937000"/>
        </p:xfrm>
        <a:graphic>
          <a:graphicData uri="http://schemas.openxmlformats.org/drawingml/2006/table">
            <a:tbl>
              <a:tblPr firstRow="1" bandRow="1">
                <a:tableStyleId>{5C22544A-7EE6-4342-B048-85BDC9FD1C3A}</a:tableStyleId>
              </a:tblPr>
              <a:tblGrid>
                <a:gridCol w="259394">
                  <a:extLst>
                    <a:ext uri="{9D8B030D-6E8A-4147-A177-3AD203B41FA5}">
                      <a16:colId xmlns:a16="http://schemas.microsoft.com/office/drawing/2014/main" xmlns="" val="1062176501"/>
                    </a:ext>
                  </a:extLst>
                </a:gridCol>
                <a:gridCol w="2925747">
                  <a:extLst>
                    <a:ext uri="{9D8B030D-6E8A-4147-A177-3AD203B41FA5}">
                      <a16:colId xmlns:a16="http://schemas.microsoft.com/office/drawing/2014/main" xmlns="" val="2518058400"/>
                    </a:ext>
                  </a:extLst>
                </a:gridCol>
                <a:gridCol w="1236956">
                  <a:extLst>
                    <a:ext uri="{9D8B030D-6E8A-4147-A177-3AD203B41FA5}">
                      <a16:colId xmlns:a16="http://schemas.microsoft.com/office/drawing/2014/main" xmlns="" val="1124491663"/>
                    </a:ext>
                  </a:extLst>
                </a:gridCol>
                <a:gridCol w="1218368">
                  <a:extLst>
                    <a:ext uri="{9D8B030D-6E8A-4147-A177-3AD203B41FA5}">
                      <a16:colId xmlns:a16="http://schemas.microsoft.com/office/drawing/2014/main" xmlns="" val="3215646893"/>
                    </a:ext>
                  </a:extLst>
                </a:gridCol>
              </a:tblGrid>
              <a:tr h="370840">
                <a:tc>
                  <a:txBody>
                    <a:bodyPr/>
                    <a:lstStyle/>
                    <a:p>
                      <a:endParaRPr lang="en-US"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endParaRPr lang="en-US" dirty="0">
                        <a:latin typeface="Times New Roman" panose="02020603050405020304" pitchFamily="18" charset="0"/>
                        <a:cs typeface="Times New Roman" panose="02020603050405020304" pitchFamily="18" charset="0"/>
                      </a:endParaRPr>
                    </a:p>
                  </a:txBody>
                  <a:tcPr>
                    <a:lnL w="12700" cmpd="sng">
                      <a:noFill/>
                    </a:lnL>
                  </a:tcPr>
                </a:tc>
                <a:tc>
                  <a:txBody>
                    <a:bodyPr/>
                    <a:lstStyle/>
                    <a:p>
                      <a:pPr algn="ctr"/>
                      <a:r>
                        <a:rPr lang="sr-Cyrl-RS" sz="1200" dirty="0" smtClean="0">
                          <a:latin typeface="+mj-lt"/>
                          <a:cs typeface="Times New Roman" panose="02020603050405020304" pitchFamily="18" charset="0"/>
                        </a:rPr>
                        <a:t>фреквенција</a:t>
                      </a:r>
                      <a:endParaRPr lang="en-US" sz="1200" dirty="0">
                        <a:latin typeface="+mj-lt"/>
                        <a:cs typeface="Times New Roman" panose="02020603050405020304" pitchFamily="18" charset="0"/>
                      </a:endParaRPr>
                    </a:p>
                  </a:txBody>
                  <a:tcPr/>
                </a:tc>
                <a:tc>
                  <a:txBody>
                    <a:bodyPr/>
                    <a:lstStyle/>
                    <a:p>
                      <a:pPr algn="ctr"/>
                      <a:r>
                        <a:rPr lang="sr-Cyrl-RS" sz="1600" dirty="0" smtClean="0">
                          <a:latin typeface="+mj-lt"/>
                          <a:cs typeface="Times New Roman" panose="02020603050405020304" pitchFamily="18" charset="0"/>
                        </a:rPr>
                        <a:t>проценат</a:t>
                      </a:r>
                      <a:endParaRPr lang="en-US" sz="1600" dirty="0">
                        <a:latin typeface="+mj-lt"/>
                        <a:cs typeface="Times New Roman" panose="02020603050405020304" pitchFamily="18" charset="0"/>
                      </a:endParaRPr>
                    </a:p>
                  </a:txBody>
                  <a:tcPr/>
                </a:tc>
                <a:extLst>
                  <a:ext uri="{0D108BD9-81ED-4DB2-BD59-A6C34878D82A}">
                    <a16:rowId xmlns:a16="http://schemas.microsoft.com/office/drawing/2014/main" xmlns="" val="2184154806"/>
                  </a:ext>
                </a:extLst>
              </a:tr>
              <a:tr h="370840">
                <a:tc>
                  <a:txBody>
                    <a:bodyPr/>
                    <a:lstStyle/>
                    <a:p>
                      <a:r>
                        <a:rPr lang="sr-Cyrl-RS" sz="2000" dirty="0" smtClean="0">
                          <a:latin typeface="+mj-lt"/>
                          <a:cs typeface="Times New Roman" panose="02020603050405020304" pitchFamily="18" charset="0"/>
                        </a:rPr>
                        <a:t>а</a:t>
                      </a:r>
                      <a:endParaRPr lang="en-US" sz="2000" dirty="0">
                        <a:latin typeface="+mj-lt"/>
                        <a:cs typeface="Times New Roman" panose="02020603050405020304" pitchFamily="18" charset="0"/>
                      </a:endParaRPr>
                    </a:p>
                  </a:txBody>
                  <a:tcPr>
                    <a:lnT w="38100" cmpd="sng">
                      <a:noFill/>
                    </a:lnT>
                  </a:tcPr>
                </a:tc>
                <a:tc>
                  <a:txBody>
                    <a:bodyPr/>
                    <a:lstStyle/>
                    <a:p>
                      <a:r>
                        <a:rPr lang="sr-Cyrl-RS" sz="2000" dirty="0" smtClean="0">
                          <a:latin typeface="+mj-lt"/>
                          <a:ea typeface="Calibri" panose="020F0502020204030204" pitchFamily="34" charset="0"/>
                          <a:cs typeface="Times New Roman" panose="02020603050405020304" pitchFamily="18" charset="0"/>
                        </a:rPr>
                        <a:t>Мисли да је мачка сигурно неће повредити.</a:t>
                      </a:r>
                      <a:endParaRPr lang="en-US" sz="20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7</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6</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3683104379"/>
                  </a:ext>
                </a:extLst>
              </a:tr>
              <a:tr h="370840">
                <a:tc>
                  <a:txBody>
                    <a:bodyPr/>
                    <a:lstStyle/>
                    <a:p>
                      <a:r>
                        <a:rPr lang="sr-Cyrl-RS" sz="2000" dirty="0" smtClean="0">
                          <a:latin typeface="+mj-lt"/>
                          <a:cs typeface="Times New Roman" panose="02020603050405020304" pitchFamily="18" charset="0"/>
                        </a:rPr>
                        <a:t>б</a:t>
                      </a:r>
                      <a:endParaRPr lang="sr-Latn-RS" sz="2000" dirty="0" smtClean="0">
                        <a:latin typeface="+mj-lt"/>
                        <a:cs typeface="Times New Roman" panose="02020603050405020304" pitchFamily="18" charset="0"/>
                      </a:endParaRPr>
                    </a:p>
                  </a:txBody>
                  <a:tcPr/>
                </a:tc>
                <a:tc>
                  <a:txBody>
                    <a:bodyPr/>
                    <a:lstStyle/>
                    <a:p>
                      <a:r>
                        <a:rPr lang="sr-Cyrl-RS" sz="2000" dirty="0" smtClean="0">
                          <a:latin typeface="+mj-lt"/>
                          <a:ea typeface="Calibri" panose="020F0502020204030204" pitchFamily="34" charset="0"/>
                          <a:cs typeface="Times New Roman" panose="02020603050405020304" pitchFamily="18" charset="0"/>
                        </a:rPr>
                        <a:t>Покушава да уплаши мачку</a:t>
                      </a:r>
                      <a:r>
                        <a:rPr lang="en-US" sz="2000" dirty="0" smtClean="0">
                          <a:latin typeface="+mj-lt"/>
                          <a:ea typeface="Calibri" panose="020F0502020204030204" pitchFamily="34" charset="0"/>
                          <a:cs typeface="Times New Roman" panose="02020603050405020304" pitchFamily="18" charset="0"/>
                        </a:rPr>
                        <a:t>.</a:t>
                      </a:r>
                      <a:endParaRPr lang="en-US" sz="2000" dirty="0">
                        <a:latin typeface="+mj-lt"/>
                        <a:cs typeface="Times New Roman" panose="02020603050405020304" pitchFamily="18" charset="0"/>
                      </a:endParaRPr>
                    </a:p>
                  </a:txBody>
                  <a:tcPr/>
                </a:tc>
                <a:tc>
                  <a:txBody>
                    <a:bodyPr/>
                    <a:lstStyle/>
                    <a:p>
                      <a:pPr marL="569913" indent="-284163" algn="ctr"/>
                      <a:r>
                        <a:rPr lang="en-US" sz="2400" dirty="0" smtClean="0">
                          <a:latin typeface="+mj-lt"/>
                          <a:ea typeface="Calibri" panose="020F0502020204030204" pitchFamily="34" charset="0"/>
                          <a:cs typeface="Times New Roman" panose="02020603050405020304" pitchFamily="18" charset="0"/>
                        </a:rPr>
                        <a:t>51	</a:t>
                      </a:r>
                      <a:endParaRPr lang="en-US" sz="2400" dirty="0">
                        <a:latin typeface="+mj-lt"/>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latin typeface="+mj-lt"/>
                          <a:ea typeface="Calibri" panose="020F0502020204030204" pitchFamily="34" charset="0"/>
                          <a:cs typeface="Times New Roman" panose="02020603050405020304" pitchFamily="18" charset="0"/>
                        </a:rPr>
                        <a:t>43.6</a:t>
                      </a:r>
                    </a:p>
                  </a:txBody>
                  <a:tcPr/>
                </a:tc>
                <a:extLst>
                  <a:ext uri="{0D108BD9-81ED-4DB2-BD59-A6C34878D82A}">
                    <a16:rowId xmlns:a16="http://schemas.microsoft.com/office/drawing/2014/main" xmlns="" val="529740244"/>
                  </a:ext>
                </a:extLst>
              </a:tr>
              <a:tr h="370840">
                <a:tc>
                  <a:txBody>
                    <a:bodyPr/>
                    <a:lstStyle/>
                    <a:p>
                      <a:r>
                        <a:rPr lang="sr-Cyrl-RS" sz="2000" b="1" dirty="0" smtClean="0">
                          <a:solidFill>
                            <a:srgbClr val="FF6600"/>
                          </a:solidFill>
                          <a:latin typeface="+mj-lt"/>
                          <a:cs typeface="Times New Roman" panose="02020603050405020304" pitchFamily="18" charset="0"/>
                        </a:rPr>
                        <a:t>в</a:t>
                      </a:r>
                      <a:endParaRPr lang="en-US" sz="2000" b="1" dirty="0">
                        <a:solidFill>
                          <a:srgbClr val="FF6600"/>
                        </a:solidFill>
                        <a:latin typeface="+mj-lt"/>
                        <a:cs typeface="Times New Roman" panose="02020603050405020304" pitchFamily="18" charset="0"/>
                      </a:endParaRPr>
                    </a:p>
                  </a:txBody>
                  <a:tcPr/>
                </a:tc>
                <a:tc>
                  <a:txBody>
                    <a:bodyPr/>
                    <a:lstStyle/>
                    <a:p>
                      <a:r>
                        <a:rPr lang="sr-Cyrl-RS" sz="2000" b="1" dirty="0" smtClean="0">
                          <a:solidFill>
                            <a:srgbClr val="FF6600"/>
                          </a:solidFill>
                          <a:latin typeface="+mj-lt"/>
                          <a:ea typeface="Calibri" panose="020F0502020204030204" pitchFamily="34" charset="0"/>
                          <a:cs typeface="Times New Roman" panose="02020603050405020304" pitchFamily="18" charset="0"/>
                        </a:rPr>
                        <a:t>Намерава да убије мачку.</a:t>
                      </a:r>
                      <a:endParaRPr lang="en-US" sz="2000" b="1" dirty="0">
                        <a:solidFill>
                          <a:srgbClr val="FF6600"/>
                        </a:solidFill>
                        <a:latin typeface="+mj-lt"/>
                        <a:cs typeface="Times New Roman" panose="02020603050405020304" pitchFamily="18" charset="0"/>
                      </a:endParaRPr>
                    </a:p>
                  </a:txBody>
                  <a:tcPr/>
                </a:tc>
                <a:tc>
                  <a:txBody>
                    <a:bodyPr/>
                    <a:lstStyle/>
                    <a:p>
                      <a:pPr algn="ctr"/>
                      <a:r>
                        <a:rPr lang="en-US" sz="2400" b="1" dirty="0" smtClean="0">
                          <a:solidFill>
                            <a:srgbClr val="FF6600"/>
                          </a:solidFill>
                          <a:latin typeface="+mj-lt"/>
                          <a:ea typeface="Calibri" panose="020F0502020204030204" pitchFamily="34" charset="0"/>
                          <a:cs typeface="Times New Roman" panose="02020603050405020304" pitchFamily="18" charset="0"/>
                        </a:rPr>
                        <a:t>12</a:t>
                      </a:r>
                      <a:endParaRPr lang="en-US" sz="2400" b="1" dirty="0">
                        <a:solidFill>
                          <a:srgbClr val="FF6600"/>
                        </a:solidFill>
                        <a:latin typeface="+mj-lt"/>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rgbClr val="FF6600"/>
                          </a:solidFill>
                          <a:latin typeface="+mj-lt"/>
                          <a:ea typeface="Calibri" panose="020F0502020204030204" pitchFamily="34" charset="0"/>
                          <a:cs typeface="Times New Roman" panose="02020603050405020304" pitchFamily="18" charset="0"/>
                        </a:rPr>
                        <a:t>10.2</a:t>
                      </a:r>
                    </a:p>
                  </a:txBody>
                  <a:tcPr/>
                </a:tc>
                <a:extLst>
                  <a:ext uri="{0D108BD9-81ED-4DB2-BD59-A6C34878D82A}">
                    <a16:rowId xmlns:a16="http://schemas.microsoft.com/office/drawing/2014/main" xmlns="" val="2039351988"/>
                  </a:ext>
                </a:extLst>
              </a:tr>
              <a:tr h="370840">
                <a:tc>
                  <a:txBody>
                    <a:bodyPr/>
                    <a:lstStyle/>
                    <a:p>
                      <a:r>
                        <a:rPr lang="sr-Cyrl-RS" sz="2000" dirty="0" smtClean="0">
                          <a:latin typeface="+mj-lt"/>
                          <a:cs typeface="Times New Roman" panose="02020603050405020304" pitchFamily="18" charset="0"/>
                        </a:rPr>
                        <a:t>г</a:t>
                      </a:r>
                      <a:endParaRPr lang="en-US" sz="2000" dirty="0">
                        <a:latin typeface="+mj-lt"/>
                        <a:cs typeface="Times New Roman" panose="02020603050405020304" pitchFamily="18" charset="0"/>
                      </a:endParaRPr>
                    </a:p>
                  </a:txBody>
                  <a:tcPr/>
                </a:tc>
                <a:tc>
                  <a:txBody>
                    <a:bodyPr/>
                    <a:lstStyle/>
                    <a:p>
                      <a:r>
                        <a:rPr lang="sr-Cyrl-RS" sz="2000" dirty="0" smtClean="0">
                          <a:latin typeface="+mj-lt"/>
                          <a:ea typeface="Calibri" panose="020F0502020204030204" pitchFamily="34" charset="0"/>
                          <a:cs typeface="Times New Roman" panose="02020603050405020304" pitchFamily="18" charset="0"/>
                        </a:rPr>
                        <a:t>Планира да нахрани мачку</a:t>
                      </a:r>
                      <a:r>
                        <a:rPr lang="en-US" sz="2000" dirty="0" smtClean="0">
                          <a:latin typeface="+mj-lt"/>
                          <a:ea typeface="Calibri" panose="020F0502020204030204" pitchFamily="34" charset="0"/>
                          <a:cs typeface="Times New Roman" panose="02020603050405020304" pitchFamily="18" charset="0"/>
                        </a:rPr>
                        <a:t>.</a:t>
                      </a:r>
                      <a:endParaRPr lang="en-US" sz="20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45</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38.5</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926588986"/>
                  </a:ext>
                </a:extLst>
              </a:tr>
              <a:tr h="370840">
                <a:tc>
                  <a:txBody>
                    <a:bodyPr/>
                    <a:lstStyle/>
                    <a:p>
                      <a:endParaRPr lang="en-US" sz="2000">
                        <a:latin typeface="+mj-lt"/>
                        <a:cs typeface="Times New Roman" panose="02020603050405020304" pitchFamily="18" charset="0"/>
                      </a:endParaRPr>
                    </a:p>
                  </a:txBody>
                  <a:tcPr/>
                </a:tc>
                <a:tc>
                  <a:txBody>
                    <a:bodyPr/>
                    <a:lstStyle/>
                    <a:p>
                      <a:r>
                        <a:rPr lang="sr-Cyrl-RS" sz="2000" dirty="0" smtClean="0">
                          <a:latin typeface="+mj-lt"/>
                          <a:cs typeface="Times New Roman" panose="02020603050405020304" pitchFamily="18" charset="0"/>
                        </a:rPr>
                        <a:t>Без одговора</a:t>
                      </a:r>
                      <a:endParaRPr lang="en-US" sz="20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2</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1.7</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33519698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43576880"/>
              </p:ext>
            </p:extLst>
          </p:nvPr>
        </p:nvGraphicFramePr>
        <p:xfrm>
          <a:off x="6136331" y="1754879"/>
          <a:ext cx="5651293" cy="3819997"/>
        </p:xfrm>
        <a:graphic>
          <a:graphicData uri="http://schemas.openxmlformats.org/drawingml/2006/table">
            <a:tbl>
              <a:tblPr firstRow="1" bandRow="1">
                <a:tableStyleId>{5C22544A-7EE6-4342-B048-85BDC9FD1C3A}</a:tableStyleId>
              </a:tblPr>
              <a:tblGrid>
                <a:gridCol w="259892">
                  <a:extLst>
                    <a:ext uri="{9D8B030D-6E8A-4147-A177-3AD203B41FA5}">
                      <a16:colId xmlns:a16="http://schemas.microsoft.com/office/drawing/2014/main" xmlns="" val="1732200137"/>
                    </a:ext>
                  </a:extLst>
                </a:gridCol>
                <a:gridCol w="2748067">
                  <a:extLst>
                    <a:ext uri="{9D8B030D-6E8A-4147-A177-3AD203B41FA5}">
                      <a16:colId xmlns:a16="http://schemas.microsoft.com/office/drawing/2014/main" xmlns="" val="2507865658"/>
                    </a:ext>
                  </a:extLst>
                </a:gridCol>
                <a:gridCol w="1291629">
                  <a:extLst>
                    <a:ext uri="{9D8B030D-6E8A-4147-A177-3AD203B41FA5}">
                      <a16:colId xmlns:a16="http://schemas.microsoft.com/office/drawing/2014/main" xmlns="" val="2519277946"/>
                    </a:ext>
                  </a:extLst>
                </a:gridCol>
                <a:gridCol w="1351705">
                  <a:extLst>
                    <a:ext uri="{9D8B030D-6E8A-4147-A177-3AD203B41FA5}">
                      <a16:colId xmlns:a16="http://schemas.microsoft.com/office/drawing/2014/main" xmlns="" val="799883506"/>
                    </a:ext>
                  </a:extLst>
                </a:gridCol>
              </a:tblGrid>
              <a:tr h="436052">
                <a:tc>
                  <a:txBody>
                    <a:bodyPr/>
                    <a:lstStyle/>
                    <a:p>
                      <a:endParaRPr lang="en-US" dirty="0">
                        <a:latin typeface="+mj-lt"/>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endParaRPr lang="en-US" dirty="0">
                        <a:latin typeface="+mj-lt"/>
                        <a:cs typeface="Times New Roman" panose="02020603050405020304" pitchFamily="18" charset="0"/>
                      </a:endParaRPr>
                    </a:p>
                  </a:txBody>
                  <a:tcPr>
                    <a:lnL w="12700" cmpd="sng">
                      <a:noFill/>
                    </a:lnL>
                  </a:tcPr>
                </a:tc>
                <a:tc>
                  <a:txBody>
                    <a:bodyPr/>
                    <a:lstStyle/>
                    <a:p>
                      <a:pPr algn="ctr"/>
                      <a:r>
                        <a:rPr lang="sr-Latn-RS" sz="1600" dirty="0" smtClean="0">
                          <a:latin typeface="+mj-lt"/>
                          <a:cs typeface="Times New Roman" panose="02020603050405020304" pitchFamily="18" charset="0"/>
                        </a:rPr>
                        <a:t>frekvencija</a:t>
                      </a:r>
                      <a:endParaRPr lang="en-US" sz="1600" dirty="0">
                        <a:latin typeface="+mj-lt"/>
                        <a:cs typeface="Times New Roman" panose="02020603050405020304" pitchFamily="18" charset="0"/>
                      </a:endParaRPr>
                    </a:p>
                  </a:txBody>
                  <a:tcPr/>
                </a:tc>
                <a:tc>
                  <a:txBody>
                    <a:bodyPr/>
                    <a:lstStyle/>
                    <a:p>
                      <a:pPr algn="ctr"/>
                      <a:r>
                        <a:rPr lang="sr-Latn-RS" sz="1600" dirty="0" smtClean="0">
                          <a:latin typeface="+mj-lt"/>
                          <a:cs typeface="Times New Roman" panose="02020603050405020304" pitchFamily="18" charset="0"/>
                        </a:rPr>
                        <a:t>procenat</a:t>
                      </a:r>
                      <a:endParaRPr lang="en-US" sz="1600" dirty="0">
                        <a:latin typeface="+mj-lt"/>
                        <a:cs typeface="Times New Roman" panose="02020603050405020304" pitchFamily="18" charset="0"/>
                      </a:endParaRPr>
                    </a:p>
                  </a:txBody>
                  <a:tcPr/>
                </a:tc>
                <a:extLst>
                  <a:ext uri="{0D108BD9-81ED-4DB2-BD59-A6C34878D82A}">
                    <a16:rowId xmlns:a16="http://schemas.microsoft.com/office/drawing/2014/main" xmlns="" val="3178560370"/>
                  </a:ext>
                </a:extLst>
              </a:tr>
              <a:tr h="752637">
                <a:tc>
                  <a:txBody>
                    <a:bodyPr/>
                    <a:lstStyle/>
                    <a:p>
                      <a:r>
                        <a:rPr lang="sr-Latn-RS" sz="2000" dirty="0" smtClean="0">
                          <a:latin typeface="+mj-lt"/>
                          <a:cs typeface="Times New Roman" panose="02020603050405020304" pitchFamily="18" charset="0"/>
                        </a:rPr>
                        <a:t>a</a:t>
                      </a:r>
                      <a:endParaRPr lang="en-US" sz="2000" dirty="0">
                        <a:latin typeface="+mj-lt"/>
                        <a:cs typeface="Times New Roman" panose="02020603050405020304" pitchFamily="18" charset="0"/>
                      </a:endParaRPr>
                    </a:p>
                  </a:txBody>
                  <a:tcPr>
                    <a:lnT w="38100" cmpd="sng">
                      <a:noFill/>
                    </a:lnT>
                  </a:tcPr>
                </a:tc>
                <a:tc>
                  <a:txBody>
                    <a:bodyPr/>
                    <a:lstStyle/>
                    <a:p>
                      <a:r>
                        <a:rPr lang="sr-Latn-RS" sz="2000" kern="1200" dirty="0" smtClean="0">
                          <a:solidFill>
                            <a:schemeClr val="dk1"/>
                          </a:solidFill>
                          <a:effectLst/>
                          <a:latin typeface="+mj-lt"/>
                          <a:ea typeface="+mn-ea"/>
                          <a:cs typeface="Times New Roman" panose="02020603050405020304" pitchFamily="18" charset="0"/>
                        </a:rPr>
                        <a:t>s</a:t>
                      </a:r>
                      <a:r>
                        <a:rPr lang="en-US" sz="2000" kern="1200" dirty="0" err="1" smtClean="0">
                          <a:solidFill>
                            <a:schemeClr val="dk1"/>
                          </a:solidFill>
                          <a:effectLst/>
                          <a:latin typeface="+mj-lt"/>
                          <a:ea typeface="+mn-ea"/>
                          <a:cs typeface="Times New Roman" panose="02020603050405020304" pitchFamily="18" charset="0"/>
                        </a:rPr>
                        <a:t>ure</a:t>
                      </a:r>
                      <a:r>
                        <a:rPr lang="en-US" sz="2000" kern="1200" dirty="0" smtClean="0">
                          <a:solidFill>
                            <a:schemeClr val="dk1"/>
                          </a:solidFill>
                          <a:effectLst/>
                          <a:latin typeface="+mj-lt"/>
                          <a:ea typeface="+mn-ea"/>
                          <a:cs typeface="Times New Roman" panose="02020603050405020304" pitchFamily="18" charset="0"/>
                        </a:rPr>
                        <a:t> that the cat won’t hurt her</a:t>
                      </a:r>
                      <a:endParaRPr lang="en-US" sz="2000" kern="1200" dirty="0">
                        <a:solidFill>
                          <a:schemeClr val="dk1"/>
                        </a:solidFill>
                        <a:effectLst/>
                        <a:latin typeface="+mj-lt"/>
                        <a:ea typeface="+mn-ea"/>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7</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6</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2083146663"/>
                  </a:ext>
                </a:extLst>
              </a:tr>
              <a:tr h="485222">
                <a:tc>
                  <a:txBody>
                    <a:bodyPr/>
                    <a:lstStyle/>
                    <a:p>
                      <a:r>
                        <a:rPr lang="sr-Latn-RS" sz="2000" dirty="0" smtClean="0">
                          <a:latin typeface="+mj-lt"/>
                          <a:cs typeface="Times New Roman" panose="02020603050405020304" pitchFamily="18" charset="0"/>
                        </a:rPr>
                        <a:t>b</a:t>
                      </a:r>
                    </a:p>
                  </a:txBody>
                  <a:tcPr/>
                </a:tc>
                <a:tc>
                  <a:txBody>
                    <a:bodyPr/>
                    <a:lstStyle/>
                    <a:p>
                      <a:r>
                        <a:rPr lang="sr-Latn-RS" sz="2000" kern="1200" dirty="0" smtClean="0">
                          <a:solidFill>
                            <a:schemeClr val="dk1"/>
                          </a:solidFill>
                          <a:effectLst/>
                          <a:latin typeface="+mj-lt"/>
                          <a:ea typeface="+mn-ea"/>
                          <a:cs typeface="Times New Roman" panose="02020603050405020304" pitchFamily="18" charset="0"/>
                        </a:rPr>
                        <a:t>t</a:t>
                      </a:r>
                      <a:r>
                        <a:rPr lang="en-US" sz="2000" kern="1200" dirty="0" err="1" smtClean="0">
                          <a:solidFill>
                            <a:schemeClr val="dk1"/>
                          </a:solidFill>
                          <a:effectLst/>
                          <a:latin typeface="+mj-lt"/>
                          <a:ea typeface="+mn-ea"/>
                          <a:cs typeface="Times New Roman" panose="02020603050405020304" pitchFamily="18" charset="0"/>
                        </a:rPr>
                        <a:t>rying</a:t>
                      </a:r>
                      <a:r>
                        <a:rPr lang="en-US" sz="2000" kern="1200" dirty="0" smtClean="0">
                          <a:solidFill>
                            <a:schemeClr val="dk1"/>
                          </a:solidFill>
                          <a:effectLst/>
                          <a:latin typeface="+mj-lt"/>
                          <a:ea typeface="+mn-ea"/>
                          <a:cs typeface="Times New Roman" panose="02020603050405020304" pitchFamily="18" charset="0"/>
                        </a:rPr>
                        <a:t> to frighten the cat</a:t>
                      </a:r>
                      <a:endParaRPr lang="en-US" sz="2000" dirty="0">
                        <a:latin typeface="+mj-lt"/>
                        <a:cs typeface="Times New Roman" panose="02020603050405020304" pitchFamily="18" charset="0"/>
                      </a:endParaRPr>
                    </a:p>
                  </a:txBody>
                  <a:tcPr/>
                </a:tc>
                <a:tc>
                  <a:txBody>
                    <a:bodyPr/>
                    <a:lstStyle/>
                    <a:p>
                      <a:pPr marL="404813" indent="-284163" algn="ctr">
                        <a:tabLst>
                          <a:tab pos="569913" algn="l"/>
                        </a:tabLst>
                      </a:pPr>
                      <a:r>
                        <a:rPr lang="en-US" sz="2400" dirty="0" smtClean="0">
                          <a:latin typeface="+mj-lt"/>
                          <a:ea typeface="Calibri" panose="020F0502020204030204" pitchFamily="34" charset="0"/>
                          <a:cs typeface="Times New Roman" panose="02020603050405020304" pitchFamily="18" charset="0"/>
                        </a:rPr>
                        <a:t>51	</a:t>
                      </a:r>
                      <a:endParaRPr lang="en-US" sz="2400" dirty="0">
                        <a:latin typeface="+mj-lt"/>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latin typeface="+mj-lt"/>
                          <a:ea typeface="Calibri" panose="020F0502020204030204" pitchFamily="34" charset="0"/>
                          <a:cs typeface="Times New Roman" panose="02020603050405020304" pitchFamily="18" charset="0"/>
                        </a:rPr>
                        <a:t>43.6</a:t>
                      </a:r>
                    </a:p>
                  </a:txBody>
                  <a:tcPr/>
                </a:tc>
                <a:extLst>
                  <a:ext uri="{0D108BD9-81ED-4DB2-BD59-A6C34878D82A}">
                    <a16:rowId xmlns:a16="http://schemas.microsoft.com/office/drawing/2014/main" xmlns="" val="658642068"/>
                  </a:ext>
                </a:extLst>
              </a:tr>
              <a:tr h="744006">
                <a:tc>
                  <a:txBody>
                    <a:bodyPr/>
                    <a:lstStyle/>
                    <a:p>
                      <a:r>
                        <a:rPr lang="sr-Latn-RS" sz="2000" b="1" dirty="0" smtClean="0">
                          <a:solidFill>
                            <a:srgbClr val="FF6600"/>
                          </a:solidFill>
                          <a:latin typeface="+mj-lt"/>
                          <a:cs typeface="Times New Roman" panose="02020603050405020304" pitchFamily="18" charset="0"/>
                        </a:rPr>
                        <a:t>c</a:t>
                      </a:r>
                      <a:endParaRPr lang="en-US" sz="2000" b="1" dirty="0">
                        <a:solidFill>
                          <a:srgbClr val="FF6600"/>
                        </a:solidFill>
                        <a:latin typeface="+mj-lt"/>
                        <a:cs typeface="Times New Roman" panose="02020603050405020304" pitchFamily="18" charset="0"/>
                      </a:endParaRPr>
                    </a:p>
                  </a:txBody>
                  <a:tcPr/>
                </a:tc>
                <a:tc>
                  <a:txBody>
                    <a:bodyPr/>
                    <a:lstStyle/>
                    <a:p>
                      <a:r>
                        <a:rPr lang="sr-Latn-RS" sz="2000" b="1" kern="1200" dirty="0" smtClean="0">
                          <a:solidFill>
                            <a:srgbClr val="FF6600"/>
                          </a:solidFill>
                          <a:effectLst/>
                          <a:latin typeface="+mj-lt"/>
                          <a:ea typeface="+mn-ea"/>
                          <a:cs typeface="Times New Roman" panose="02020603050405020304" pitchFamily="18" charset="0"/>
                        </a:rPr>
                        <a:t>i</a:t>
                      </a:r>
                      <a:r>
                        <a:rPr lang="en-US" sz="2000" b="1" kern="1200" dirty="0" err="1" smtClean="0">
                          <a:solidFill>
                            <a:srgbClr val="FF6600"/>
                          </a:solidFill>
                          <a:effectLst/>
                          <a:latin typeface="+mj-lt"/>
                          <a:ea typeface="+mn-ea"/>
                          <a:cs typeface="Times New Roman" panose="02020603050405020304" pitchFamily="18" charset="0"/>
                        </a:rPr>
                        <a:t>ntending</a:t>
                      </a:r>
                      <a:r>
                        <a:rPr lang="en-US" sz="2000" b="1" kern="1200" dirty="0" smtClean="0">
                          <a:solidFill>
                            <a:srgbClr val="FF6600"/>
                          </a:solidFill>
                          <a:effectLst/>
                          <a:latin typeface="+mj-lt"/>
                          <a:ea typeface="+mn-ea"/>
                          <a:cs typeface="Times New Roman" panose="02020603050405020304" pitchFamily="18" charset="0"/>
                        </a:rPr>
                        <a:t> to shoot the cat</a:t>
                      </a:r>
                      <a:endParaRPr lang="en-US" sz="2000" b="1" kern="1200" dirty="0">
                        <a:solidFill>
                          <a:srgbClr val="FF6600"/>
                        </a:solidFill>
                        <a:effectLst/>
                        <a:latin typeface="+mj-lt"/>
                        <a:ea typeface="+mn-ea"/>
                        <a:cs typeface="Times New Roman" panose="02020603050405020304" pitchFamily="18" charset="0"/>
                      </a:endParaRPr>
                    </a:p>
                  </a:txBody>
                  <a:tcPr/>
                </a:tc>
                <a:tc>
                  <a:txBody>
                    <a:bodyPr/>
                    <a:lstStyle/>
                    <a:p>
                      <a:pPr algn="ctr"/>
                      <a:r>
                        <a:rPr lang="en-US" sz="2400" b="1" dirty="0" smtClean="0">
                          <a:solidFill>
                            <a:srgbClr val="FF6600"/>
                          </a:solidFill>
                          <a:latin typeface="+mj-lt"/>
                          <a:ea typeface="Calibri" panose="020F0502020204030204" pitchFamily="34" charset="0"/>
                          <a:cs typeface="Times New Roman" panose="02020603050405020304" pitchFamily="18" charset="0"/>
                        </a:rPr>
                        <a:t>12</a:t>
                      </a:r>
                      <a:endParaRPr lang="en-US" sz="2400" b="1" dirty="0">
                        <a:solidFill>
                          <a:srgbClr val="FF6600"/>
                        </a:solidFill>
                        <a:latin typeface="+mj-lt"/>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rgbClr val="FF6600"/>
                          </a:solidFill>
                          <a:latin typeface="+mj-lt"/>
                          <a:ea typeface="Calibri" panose="020F0502020204030204" pitchFamily="34" charset="0"/>
                          <a:cs typeface="Times New Roman" panose="02020603050405020304" pitchFamily="18" charset="0"/>
                        </a:rPr>
                        <a:t>10.2</a:t>
                      </a:r>
                    </a:p>
                  </a:txBody>
                  <a:tcPr/>
                </a:tc>
                <a:extLst>
                  <a:ext uri="{0D108BD9-81ED-4DB2-BD59-A6C34878D82A}">
                    <a16:rowId xmlns:a16="http://schemas.microsoft.com/office/drawing/2014/main" xmlns="" val="2413657563"/>
                  </a:ext>
                </a:extLst>
              </a:tr>
              <a:tr h="485222">
                <a:tc>
                  <a:txBody>
                    <a:bodyPr/>
                    <a:lstStyle/>
                    <a:p>
                      <a:r>
                        <a:rPr lang="en-US" sz="2000" dirty="0" smtClean="0">
                          <a:latin typeface="+mj-lt"/>
                          <a:cs typeface="Times New Roman" panose="02020603050405020304" pitchFamily="18" charset="0"/>
                        </a:rPr>
                        <a:t>d</a:t>
                      </a:r>
                      <a:endParaRPr lang="en-US" sz="2000" dirty="0">
                        <a:latin typeface="+mj-lt"/>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r-Latn-RS" sz="2000" kern="1200" dirty="0" smtClean="0">
                          <a:solidFill>
                            <a:schemeClr val="dk1"/>
                          </a:solidFill>
                          <a:effectLst/>
                          <a:latin typeface="+mj-lt"/>
                          <a:ea typeface="+mn-ea"/>
                          <a:cs typeface="Times New Roman" panose="02020603050405020304" pitchFamily="18" charset="0"/>
                        </a:rPr>
                        <a:t>p</a:t>
                      </a:r>
                      <a:r>
                        <a:rPr lang="en-US" sz="2000" kern="1200" dirty="0" err="1" smtClean="0">
                          <a:solidFill>
                            <a:schemeClr val="dk1"/>
                          </a:solidFill>
                          <a:effectLst/>
                          <a:latin typeface="+mj-lt"/>
                          <a:ea typeface="+mn-ea"/>
                          <a:cs typeface="Times New Roman" panose="02020603050405020304" pitchFamily="18" charset="0"/>
                        </a:rPr>
                        <a:t>lanning</a:t>
                      </a:r>
                      <a:r>
                        <a:rPr lang="en-US" sz="2000" kern="1200" dirty="0" smtClean="0">
                          <a:solidFill>
                            <a:schemeClr val="dk1"/>
                          </a:solidFill>
                          <a:effectLst/>
                          <a:latin typeface="+mj-lt"/>
                          <a:ea typeface="+mn-ea"/>
                          <a:cs typeface="Times New Roman" panose="02020603050405020304" pitchFamily="18" charset="0"/>
                        </a:rPr>
                        <a:t> to feed the cat</a:t>
                      </a:r>
                      <a:endParaRPr lang="en-US" sz="2000" dirty="0" smtClean="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45</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38.5</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257515995"/>
                  </a:ext>
                </a:extLst>
              </a:tr>
              <a:tr h="485222">
                <a:tc>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r>
                        <a:rPr lang="sr-Latn-RS" sz="2000" dirty="0" smtClean="0">
                          <a:latin typeface="+mj-lt"/>
                          <a:cs typeface="Times New Roman" panose="02020603050405020304" pitchFamily="18" charset="0"/>
                        </a:rPr>
                        <a:t>Winthout answer</a:t>
                      </a:r>
                      <a:endParaRPr lang="en-US" sz="20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2</a:t>
                      </a:r>
                      <a:endParaRPr lang="en-US" sz="2400" dirty="0">
                        <a:latin typeface="+mj-lt"/>
                        <a:cs typeface="Times New Roman" panose="02020603050405020304" pitchFamily="18" charset="0"/>
                      </a:endParaRPr>
                    </a:p>
                  </a:txBody>
                  <a:tcPr/>
                </a:tc>
                <a:tc>
                  <a:txBody>
                    <a:bodyPr/>
                    <a:lstStyle/>
                    <a:p>
                      <a:pPr algn="ctr"/>
                      <a:r>
                        <a:rPr lang="sr-Latn-RS" sz="2400" dirty="0" smtClean="0">
                          <a:latin typeface="+mj-lt"/>
                          <a:cs typeface="Times New Roman" panose="02020603050405020304" pitchFamily="18" charset="0"/>
                        </a:rPr>
                        <a:t>1.7</a:t>
                      </a:r>
                      <a:endParaRPr lang="en-US" sz="2400" dirty="0">
                        <a:latin typeface="+mj-lt"/>
                        <a:cs typeface="Times New Roman" panose="02020603050405020304" pitchFamily="18" charset="0"/>
                      </a:endParaRPr>
                    </a:p>
                  </a:txBody>
                  <a:tcPr/>
                </a:tc>
                <a:extLst>
                  <a:ext uri="{0D108BD9-81ED-4DB2-BD59-A6C34878D82A}">
                    <a16:rowId xmlns:a16="http://schemas.microsoft.com/office/drawing/2014/main" xmlns="" val="523422183"/>
                  </a:ext>
                </a:extLst>
              </a:tr>
            </a:tbl>
          </a:graphicData>
        </a:graphic>
      </p:graphicFrame>
      <p:sp>
        <p:nvSpPr>
          <p:cNvPr id="2" name="Rectangle 1"/>
          <p:cNvSpPr/>
          <p:nvPr/>
        </p:nvSpPr>
        <p:spPr>
          <a:xfrm>
            <a:off x="6096000" y="5680402"/>
            <a:ext cx="6096000" cy="985270"/>
          </a:xfrm>
          <a:prstGeom prst="rect">
            <a:avLst/>
          </a:prstGeom>
        </p:spPr>
        <p:txBody>
          <a:bodyPr>
            <a:spAutoFit/>
          </a:bodyPr>
          <a:lstStyle/>
          <a:p>
            <a:pPr indent="457200" algn="just">
              <a:lnSpc>
                <a:spcPct val="107000"/>
              </a:lnSpc>
              <a:spcAft>
                <a:spcPts val="800"/>
              </a:spcAft>
            </a:pPr>
            <a:r>
              <a:rPr lang="en-US" sz="2400" dirty="0">
                <a:latin typeface="+mj-lt"/>
                <a:ea typeface="Calibri" panose="020F0502020204030204" pitchFamily="34" charset="0"/>
                <a:cs typeface="Times New Roman" panose="02020603050405020304" pitchFamily="18" charset="0"/>
              </a:rPr>
              <a:t>OECD average: 41% </a:t>
            </a:r>
            <a:endParaRPr lang="en-US" sz="2000" dirty="0">
              <a:latin typeface="+mj-lt"/>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2400" dirty="0">
                <a:latin typeface="+mj-lt"/>
                <a:ea typeface="Calibri" panose="020F0502020204030204" pitchFamily="34" charset="0"/>
                <a:cs typeface="Times New Roman" panose="02020603050405020304" pitchFamily="18" charset="0"/>
              </a:rPr>
              <a:t>U.S.: 35%</a:t>
            </a:r>
            <a:endParaRPr lang="en-US" sz="2000" dirty="0">
              <a:effectLst/>
              <a:latin typeface="+mj-lt"/>
              <a:ea typeface="Calibri" panose="020F0502020204030204" pitchFamily="34" charset="0"/>
              <a:cs typeface="Times New Roman" panose="02020603050405020304" pitchFamily="18" charset="0"/>
            </a:endParaRPr>
          </a:p>
        </p:txBody>
      </p:sp>
      <p:sp>
        <p:nvSpPr>
          <p:cNvPr id="8" name="Rectangle 3"/>
          <p:cNvSpPr>
            <a:spLocks noChangeArrowheads="1"/>
          </p:cNvSpPr>
          <p:nvPr/>
        </p:nvSpPr>
        <p:spPr bwMode="auto">
          <a:xfrm>
            <a:off x="0" y="333955"/>
            <a:ext cx="9212646" cy="307777"/>
          </a:xfrm>
          <a:prstGeom prst="rect">
            <a:avLst/>
          </a:prstGeom>
          <a:solidFill>
            <a:srgbClr val="FFC000"/>
          </a:solid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smtClean="0">
                <a:solidFill>
                  <a:srgbClr val="212121"/>
                </a:solidFill>
                <a:latin typeface="inherit"/>
              </a:rPr>
              <a:t>From</a:t>
            </a:r>
            <a:r>
              <a:rPr kumimoji="0" lang="en-US" altLang="en-US" sz="2000" b="0" i="0" u="none" strike="noStrike" cap="none" normalizeH="0" baseline="0" dirty="0" smtClean="0">
                <a:ln>
                  <a:noFill/>
                </a:ln>
                <a:solidFill>
                  <a:srgbClr val="212121"/>
                </a:solidFill>
                <a:effectLst/>
                <a:latin typeface="inherit"/>
              </a:rPr>
              <a:t> a sample of 100 high school students (</a:t>
            </a:r>
            <a:r>
              <a:rPr lang="en-US" altLang="en-US" sz="2000" dirty="0" smtClean="0">
                <a:solidFill>
                  <a:srgbClr val="212121"/>
                </a:solidFill>
                <a:latin typeface="inherit"/>
              </a:rPr>
              <a:t>age 15) </a:t>
            </a:r>
            <a:r>
              <a:rPr kumimoji="0" lang="en-US" altLang="en-US" sz="2000" b="0" i="0" u="none" strike="noStrike" cap="none" normalizeH="0" baseline="0" dirty="0" smtClean="0">
                <a:ln>
                  <a:noFill/>
                </a:ln>
                <a:solidFill>
                  <a:srgbClr val="212121"/>
                </a:solidFill>
                <a:effectLst/>
                <a:latin typeface="inherit"/>
              </a:rPr>
              <a:t>we got the following result</a:t>
            </a:r>
            <a:r>
              <a:rPr lang="en-US" altLang="en-US" sz="2000" dirty="0" smtClean="0">
                <a:solidFill>
                  <a:srgbClr val="212121"/>
                </a:solidFill>
                <a:latin typeface="inherit"/>
              </a:rPr>
              <a:t>s.</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415595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Red">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AE901BC-D190-49E6-8B33-2F32A0F2BF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 Course Overview (widescreen)</Template>
  <TotalTime>0</TotalTime>
  <Words>2316</Words>
  <Application>Microsoft Office PowerPoint</Application>
  <PresentationFormat>Custom</PresentationFormat>
  <Paragraphs>303</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Ion</vt:lpstr>
      <vt:lpstr>Хоризонт очекивања у процесу читања − на примеру текста „Поклон“, Луиса Долариде   </vt:lpstr>
      <vt:lpstr>Slide 2</vt:lpstr>
      <vt:lpstr>Slide 3</vt:lpstr>
      <vt:lpstr>Slide 4</vt:lpstr>
      <vt:lpstr>Slide 5</vt:lpstr>
      <vt:lpstr>„Поклон“    Луис Доларида</vt:lpstr>
      <vt:lpstr>Slide 7</vt:lpstr>
      <vt:lpstr>„Пусти ме да једем“, довикнула јој је,  „а онда ћу се постарати за тебе.“ И насмејала се себи у браду.</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Примери из транскрипата</vt:lpstr>
      <vt:lpstr>Slide 28</vt:lpstr>
      <vt:lpstr>Slide 29</vt:lpstr>
      <vt:lpstr>Slide 30</vt:lpstr>
      <vt:lpstr>Slide 31</vt:lpstr>
      <vt:lpstr>Slide 32</vt:lpstr>
      <vt:lpstr>Slide 33</vt:lpstr>
      <vt:lpstr>„А онда ћу се постарати за тебе.“             “And then I’ll see to you.”  </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2018-03-17T23:01:35Z</dcterms:created>
  <dcterms:modified xsi:type="dcterms:W3CDTF">2018-03-30T12:43:25Z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TC030395169991</vt:lpwstr>
  </property>
</Properties>
</file>