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3" r:id="rId3"/>
    <p:sldId id="264" r:id="rId4"/>
    <p:sldId id="257" r:id="rId5"/>
    <p:sldId id="267" r:id="rId6"/>
    <p:sldId id="259" r:id="rId7"/>
    <p:sldId id="258" r:id="rId8"/>
    <p:sldId id="261" r:id="rId9"/>
    <p:sldId id="260" r:id="rId10"/>
    <p:sldId id="262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6C16F0-023C-4153-9F21-9F06CA6E2584}" type="datetimeFigureOut">
              <a:rPr lang="en-GB" smtClean="0"/>
              <a:t>19/03/2018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C73351-6556-439F-8251-3CA22D261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803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A98A5-88CD-47CA-B925-C31E3D559E7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929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1B2F6-418F-493C-B8D2-51157DA51439}" type="datetimeFigureOut">
              <a:rPr lang="en-GB" smtClean="0"/>
              <a:t>19/03/2018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E0DE-04EE-4EB6-9B5C-7846EFC9A4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046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1B2F6-418F-493C-B8D2-51157DA51439}" type="datetimeFigureOut">
              <a:rPr lang="en-GB" smtClean="0"/>
              <a:t>19/03/2018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E0DE-04EE-4EB6-9B5C-7846EFC9A4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265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1B2F6-418F-493C-B8D2-51157DA51439}" type="datetimeFigureOut">
              <a:rPr lang="en-GB" smtClean="0"/>
              <a:t>19/03/2018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E0DE-04EE-4EB6-9B5C-7846EFC9A4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42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1B2F6-418F-493C-B8D2-51157DA51439}" type="datetimeFigureOut">
              <a:rPr lang="en-GB" smtClean="0"/>
              <a:t>19/03/2018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E0DE-04EE-4EB6-9B5C-7846EFC9A4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002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1B2F6-418F-493C-B8D2-51157DA51439}" type="datetimeFigureOut">
              <a:rPr lang="en-GB" smtClean="0"/>
              <a:t>19/03/2018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E0DE-04EE-4EB6-9B5C-7846EFC9A4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0801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1B2F6-418F-493C-B8D2-51157DA51439}" type="datetimeFigureOut">
              <a:rPr lang="en-GB" smtClean="0"/>
              <a:t>19/03/2018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E0DE-04EE-4EB6-9B5C-7846EFC9A4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4205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1B2F6-418F-493C-B8D2-51157DA51439}" type="datetimeFigureOut">
              <a:rPr lang="en-GB" smtClean="0"/>
              <a:t>19/03/2018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E0DE-04EE-4EB6-9B5C-7846EFC9A4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816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1B2F6-418F-493C-B8D2-51157DA51439}" type="datetimeFigureOut">
              <a:rPr lang="en-GB" smtClean="0"/>
              <a:t>19/03/2018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E0DE-04EE-4EB6-9B5C-7846EFC9A4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515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1B2F6-418F-493C-B8D2-51157DA51439}" type="datetimeFigureOut">
              <a:rPr lang="en-GB" smtClean="0"/>
              <a:t>19/03/2018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E0DE-04EE-4EB6-9B5C-7846EFC9A4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514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1B2F6-418F-493C-B8D2-51157DA51439}" type="datetimeFigureOut">
              <a:rPr lang="en-GB" smtClean="0"/>
              <a:t>19/03/2018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E0DE-04EE-4EB6-9B5C-7846EFC9A4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773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1B2F6-418F-493C-B8D2-51157DA51439}" type="datetimeFigureOut">
              <a:rPr lang="en-GB" smtClean="0"/>
              <a:t>19/03/2018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E0DE-04EE-4EB6-9B5C-7846EFC9A4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600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1B2F6-418F-493C-B8D2-51157DA51439}" type="datetimeFigureOut">
              <a:rPr lang="en-GB" smtClean="0"/>
              <a:t>19/03/2018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8E0DE-04EE-4EB6-9B5C-7846EFC9A4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117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017/orp.2014.5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Teacher's well-being and mental health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008540"/>
          </a:xfrm>
        </p:spPr>
        <p:txBody>
          <a:bodyPr>
            <a:normAutofit/>
          </a:bodyPr>
          <a:lstStyle/>
          <a:p>
            <a:r>
              <a:rPr lang="et-EE" dirty="0" smtClean="0"/>
              <a:t>Liina </a:t>
            </a:r>
            <a:r>
              <a:rPr lang="et-EE" dirty="0" err="1" smtClean="0"/>
              <a:t>Adov</a:t>
            </a:r>
            <a:endParaRPr lang="et-EE" dirty="0" smtClean="0"/>
          </a:p>
          <a:p>
            <a:endParaRPr lang="et-EE" dirty="0" smtClean="0"/>
          </a:p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Junior Research 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Fellow</a:t>
            </a: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t-EE" i="1" dirty="0" err="1" smtClean="0"/>
              <a:t>University</a:t>
            </a:r>
            <a:r>
              <a:rPr lang="et-EE" i="1" dirty="0" smtClean="0"/>
              <a:t> of Tartu, </a:t>
            </a:r>
            <a:r>
              <a:rPr lang="et-EE" i="1" dirty="0" err="1" smtClean="0"/>
              <a:t>Department</a:t>
            </a:r>
            <a:r>
              <a:rPr lang="et-EE" i="1" dirty="0" smtClean="0"/>
              <a:t> of </a:t>
            </a:r>
            <a:r>
              <a:rPr lang="et-EE" i="1" dirty="0" err="1"/>
              <a:t>E</a:t>
            </a:r>
            <a:r>
              <a:rPr lang="et-EE" i="1" dirty="0" err="1" smtClean="0"/>
              <a:t>ducation</a:t>
            </a:r>
            <a:endParaRPr lang="et-EE" i="1" dirty="0" smtClean="0"/>
          </a:p>
          <a:p>
            <a:r>
              <a:rPr lang="et-EE" dirty="0" err="1" smtClean="0">
                <a:solidFill>
                  <a:schemeClr val="accent1">
                    <a:lumMod val="75000"/>
                  </a:schemeClr>
                </a:solidFill>
              </a:rPr>
              <a:t>Psychologist</a:t>
            </a: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t-EE" dirty="0" err="1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t-EE" dirty="0" err="1" smtClean="0">
                <a:solidFill>
                  <a:schemeClr val="accent1">
                    <a:lumMod val="75000"/>
                  </a:schemeClr>
                </a:solidFill>
              </a:rPr>
              <a:t>herapist</a:t>
            </a:r>
            <a:r>
              <a:rPr lang="et-EE" dirty="0" smtClean="0"/>
              <a:t> </a:t>
            </a:r>
            <a:r>
              <a:rPr lang="et-EE" i="1" dirty="0" err="1" smtClean="0"/>
              <a:t>Katriito</a:t>
            </a:r>
            <a:endParaRPr lang="et-EE" i="1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472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Preliminary</a:t>
            </a:r>
            <a:r>
              <a:rPr lang="et-EE" dirty="0" smtClean="0"/>
              <a:t> </a:t>
            </a:r>
            <a:r>
              <a:rPr lang="et-EE" dirty="0" err="1" smtClean="0"/>
              <a:t>results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7223" y="1569156"/>
            <a:ext cx="4761089" cy="494453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t-EE" b="1" dirty="0" smtClean="0">
                <a:solidFill>
                  <a:srgbClr val="7030A0"/>
                </a:solidFill>
              </a:rPr>
              <a:t>1st </a:t>
            </a:r>
            <a:r>
              <a:rPr lang="et-EE" b="1" dirty="0" err="1" smtClean="0">
                <a:solidFill>
                  <a:srgbClr val="7030A0"/>
                </a:solidFill>
              </a:rPr>
              <a:t>wave</a:t>
            </a:r>
            <a:endParaRPr lang="et-EE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t-EE" dirty="0" smtClean="0"/>
              <a:t>329 </a:t>
            </a:r>
            <a:r>
              <a:rPr lang="et-EE" dirty="0" err="1" smtClean="0"/>
              <a:t>teachers</a:t>
            </a:r>
            <a:endParaRPr lang="et-EE" dirty="0" smtClean="0"/>
          </a:p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r>
              <a:rPr lang="et-EE" dirty="0" smtClean="0"/>
              <a:t>1/3 of </a:t>
            </a:r>
            <a:r>
              <a:rPr lang="et-EE" dirty="0" err="1" smtClean="0"/>
              <a:t>teachers</a:t>
            </a:r>
            <a:r>
              <a:rPr lang="et-EE" dirty="0" smtClean="0"/>
              <a:t> &gt; </a:t>
            </a:r>
            <a:r>
              <a:rPr lang="et-EE" dirty="0" err="1" smtClean="0"/>
              <a:t>anxiety</a:t>
            </a:r>
            <a:r>
              <a:rPr lang="et-EE" dirty="0" smtClean="0"/>
              <a:t> and </a:t>
            </a:r>
            <a:r>
              <a:rPr lang="et-EE" dirty="0" err="1" smtClean="0"/>
              <a:t>depression</a:t>
            </a:r>
            <a:r>
              <a:rPr lang="et-EE" dirty="0" smtClean="0"/>
              <a:t> </a:t>
            </a:r>
            <a:r>
              <a:rPr lang="et-EE" dirty="0" err="1" smtClean="0"/>
              <a:t>symptoms</a:t>
            </a:r>
            <a:endParaRPr lang="et-EE" dirty="0" smtClean="0"/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 smtClean="0"/>
              <a:t>↑ stress = ↑ </a:t>
            </a:r>
            <a:r>
              <a:rPr lang="et-EE" dirty="0" err="1" smtClean="0"/>
              <a:t>anxiety</a:t>
            </a:r>
            <a:r>
              <a:rPr lang="et-EE" dirty="0" smtClean="0"/>
              <a:t>/</a:t>
            </a:r>
            <a:r>
              <a:rPr lang="et-EE" dirty="0" err="1" smtClean="0"/>
              <a:t>dep.sym</a:t>
            </a:r>
            <a:r>
              <a:rPr lang="et-EE" dirty="0" smtClean="0"/>
              <a:t>.</a:t>
            </a:r>
          </a:p>
          <a:p>
            <a:pPr marL="0" indent="0">
              <a:buNone/>
            </a:pPr>
            <a:r>
              <a:rPr lang="et-EE" dirty="0" smtClean="0"/>
              <a:t>↑</a:t>
            </a:r>
            <a:r>
              <a:rPr lang="et-EE" dirty="0" err="1" smtClean="0"/>
              <a:t>self-efficacy</a:t>
            </a:r>
            <a:r>
              <a:rPr lang="et-EE" dirty="0" smtClean="0"/>
              <a:t> =</a:t>
            </a:r>
            <a:r>
              <a:rPr lang="et-EE" dirty="0" smtClean="0"/>
              <a:t>↓ </a:t>
            </a:r>
            <a:r>
              <a:rPr lang="et-EE" dirty="0" err="1" smtClean="0"/>
              <a:t>anxiety</a:t>
            </a:r>
            <a:r>
              <a:rPr lang="et-EE" dirty="0" smtClean="0"/>
              <a:t>/</a:t>
            </a:r>
            <a:r>
              <a:rPr lang="et-EE" dirty="0" err="1" smtClean="0"/>
              <a:t>dep</a:t>
            </a:r>
            <a:r>
              <a:rPr lang="et-EE" dirty="0" smtClean="0"/>
              <a:t>. 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 err="1" smtClean="0"/>
              <a:t>Formal</a:t>
            </a:r>
            <a:r>
              <a:rPr lang="et-EE" dirty="0" smtClean="0"/>
              <a:t> </a:t>
            </a:r>
            <a:r>
              <a:rPr lang="et-EE" dirty="0" err="1" smtClean="0"/>
              <a:t>covision</a:t>
            </a:r>
            <a:r>
              <a:rPr lang="et-EE" dirty="0" smtClean="0"/>
              <a:t>(peer </a:t>
            </a:r>
            <a:r>
              <a:rPr lang="et-EE" dirty="0" err="1" smtClean="0"/>
              <a:t>group</a:t>
            </a:r>
            <a:r>
              <a:rPr lang="et-EE" dirty="0" smtClean="0"/>
              <a:t> </a:t>
            </a:r>
            <a:r>
              <a:rPr lang="et-EE" dirty="0" err="1" smtClean="0"/>
              <a:t>mentoring</a:t>
            </a:r>
            <a:r>
              <a:rPr lang="et-EE" dirty="0" smtClean="0"/>
              <a:t>) - </a:t>
            </a:r>
            <a:r>
              <a:rPr lang="et-EE" dirty="0" smtClean="0"/>
              <a:t>↓ </a:t>
            </a:r>
            <a:r>
              <a:rPr lang="et-EE" dirty="0" err="1" smtClean="0"/>
              <a:t>anxiety</a:t>
            </a:r>
            <a:r>
              <a:rPr lang="et-EE" dirty="0" smtClean="0"/>
              <a:t>/</a:t>
            </a:r>
            <a:r>
              <a:rPr lang="et-EE" dirty="0" err="1" smtClean="0"/>
              <a:t>dep</a:t>
            </a:r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592711" y="1569156"/>
            <a:ext cx="4761089" cy="4607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t-EE" sz="2600" b="1" dirty="0" smtClean="0">
                <a:solidFill>
                  <a:srgbClr val="7030A0"/>
                </a:solidFill>
              </a:rPr>
              <a:t>2nd </a:t>
            </a:r>
            <a:r>
              <a:rPr lang="et-EE" sz="2600" b="1" dirty="0" err="1" smtClean="0">
                <a:solidFill>
                  <a:srgbClr val="7030A0"/>
                </a:solidFill>
              </a:rPr>
              <a:t>wave</a:t>
            </a:r>
            <a:endParaRPr lang="et-EE" sz="2600" b="1" dirty="0" smtClean="0">
              <a:solidFill>
                <a:srgbClr val="7030A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t-EE" sz="2600" dirty="0" smtClean="0"/>
              <a:t>236 </a:t>
            </a:r>
            <a:r>
              <a:rPr lang="et-EE" sz="2600" dirty="0" err="1" smtClean="0"/>
              <a:t>teachers</a:t>
            </a:r>
            <a:endParaRPr lang="et-EE" sz="26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t-EE" sz="2600" dirty="0"/>
          </a:p>
          <a:p>
            <a:pPr marL="0" indent="0">
              <a:buNone/>
            </a:pPr>
            <a:r>
              <a:rPr lang="et-EE" sz="2600" dirty="0" smtClean="0"/>
              <a:t>66% </a:t>
            </a:r>
            <a:r>
              <a:rPr lang="et-EE" sz="2600" dirty="0" smtClean="0"/>
              <a:t>↑ </a:t>
            </a:r>
            <a:r>
              <a:rPr lang="et-EE" sz="2600" dirty="0" err="1" smtClean="0"/>
              <a:t>Asthenia</a:t>
            </a:r>
            <a:endParaRPr lang="et-EE" sz="2600" dirty="0" smtClean="0"/>
          </a:p>
          <a:p>
            <a:pPr marL="0" indent="0">
              <a:buNone/>
            </a:pPr>
            <a:r>
              <a:rPr lang="et-EE" sz="2600" dirty="0" smtClean="0"/>
              <a:t>36 – 40% </a:t>
            </a:r>
            <a:r>
              <a:rPr lang="et-EE" sz="2600" dirty="0" smtClean="0"/>
              <a:t> ↑ </a:t>
            </a:r>
            <a:r>
              <a:rPr lang="et-EE" sz="2600" dirty="0" err="1" smtClean="0"/>
              <a:t>anxiety</a:t>
            </a:r>
            <a:r>
              <a:rPr lang="et-EE" sz="2600" dirty="0" smtClean="0"/>
              <a:t>/</a:t>
            </a:r>
            <a:r>
              <a:rPr lang="et-EE" sz="2600" dirty="0" err="1" smtClean="0"/>
              <a:t>dep</a:t>
            </a:r>
            <a:r>
              <a:rPr lang="et-EE" sz="2600" dirty="0" smtClean="0"/>
              <a:t>. </a:t>
            </a:r>
            <a:r>
              <a:rPr lang="et-EE" sz="2600" dirty="0" err="1"/>
              <a:t>s</a:t>
            </a:r>
            <a:r>
              <a:rPr lang="et-EE" sz="2600" dirty="0" err="1" smtClean="0"/>
              <a:t>ym</a:t>
            </a:r>
            <a:r>
              <a:rPr lang="et-EE" sz="2600" dirty="0" smtClean="0"/>
              <a:t>.</a:t>
            </a:r>
          </a:p>
          <a:p>
            <a:pPr marL="0" indent="0">
              <a:buNone/>
            </a:pPr>
            <a:r>
              <a:rPr lang="et-EE" sz="2600" dirty="0" smtClean="0"/>
              <a:t>38% </a:t>
            </a:r>
            <a:r>
              <a:rPr lang="et-EE" sz="2600" dirty="0" smtClean="0"/>
              <a:t>↑ </a:t>
            </a:r>
            <a:r>
              <a:rPr lang="et-EE" sz="2600" dirty="0" err="1" smtClean="0"/>
              <a:t>problems</a:t>
            </a:r>
            <a:r>
              <a:rPr lang="et-EE" sz="2600" dirty="0" smtClean="0"/>
              <a:t> </a:t>
            </a:r>
            <a:r>
              <a:rPr lang="et-EE" sz="2600" dirty="0" err="1" smtClean="0"/>
              <a:t>with</a:t>
            </a:r>
            <a:r>
              <a:rPr lang="et-EE" sz="2600" dirty="0" smtClean="0"/>
              <a:t> </a:t>
            </a:r>
            <a:r>
              <a:rPr lang="et-EE" sz="2600" dirty="0" err="1" smtClean="0"/>
              <a:t>sleep</a:t>
            </a:r>
            <a:endParaRPr lang="et-EE" sz="26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t-EE" dirty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936980" y="1930400"/>
            <a:ext cx="4402668" cy="652110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936980" y="2678111"/>
            <a:ext cx="4402668" cy="1108429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936980" y="3873059"/>
            <a:ext cx="4402668" cy="1240808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936980" y="5327473"/>
            <a:ext cx="4402668" cy="972609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6530624" y="1930400"/>
            <a:ext cx="4402668" cy="652110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6530624" y="2906269"/>
            <a:ext cx="4402668" cy="1756041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42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>
                <a:solidFill>
                  <a:schemeClr val="accent1">
                    <a:lumMod val="75000"/>
                  </a:schemeClr>
                </a:solidFill>
              </a:rPr>
              <a:t>Thank</a:t>
            </a: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t-EE" dirty="0" err="1" smtClean="0">
                <a:solidFill>
                  <a:schemeClr val="accent1">
                    <a:lumMod val="75000"/>
                  </a:schemeClr>
                </a:solidFill>
              </a:rPr>
              <a:t>you</a:t>
            </a: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!</a:t>
            </a:r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>Aitäh!</a:t>
            </a:r>
            <a:br>
              <a:rPr lang="et-EE" dirty="0" smtClean="0"/>
            </a:br>
            <a:r>
              <a:rPr lang="et-EE" dirty="0" err="1" smtClean="0"/>
              <a:t>Hvala</a:t>
            </a:r>
            <a:r>
              <a:rPr lang="et-EE" dirty="0" smtClean="0"/>
              <a:t>!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liina.adov@ut.ee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9650" y="1035755"/>
            <a:ext cx="4725873" cy="47378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0717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</a:t>
            </a:r>
            <a:r>
              <a:rPr lang="et-EE" dirty="0" err="1" smtClean="0"/>
              <a:t>eachers</a:t>
            </a:r>
            <a:r>
              <a:rPr lang="et-EE" dirty="0" smtClean="0"/>
              <a:t>’</a:t>
            </a:r>
            <a:r>
              <a:rPr lang="en-GB" dirty="0" smtClean="0"/>
              <a:t> </a:t>
            </a:r>
            <a:r>
              <a:rPr lang="en-GB" dirty="0"/>
              <a:t>professional standards </a:t>
            </a:r>
            <a:r>
              <a:rPr lang="et-EE" dirty="0" err="1" smtClean="0"/>
              <a:t>by</a:t>
            </a:r>
            <a:r>
              <a:rPr lang="en-GB" dirty="0" smtClean="0"/>
              <a:t> Estonian </a:t>
            </a:r>
            <a:r>
              <a:rPr lang="en-GB" dirty="0"/>
              <a:t>Qualifications Authority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et-EE" sz="2400" b="1" dirty="0" smtClean="0"/>
          </a:p>
          <a:p>
            <a:pPr>
              <a:buFontTx/>
              <a:buChar char="-"/>
            </a:pPr>
            <a:endParaRPr lang="et-EE" sz="2400" b="1" dirty="0"/>
          </a:p>
          <a:p>
            <a:pPr>
              <a:buFontTx/>
              <a:buChar char="-"/>
            </a:pPr>
            <a:r>
              <a:rPr lang="fi-FI" sz="2400" b="1" dirty="0" smtClean="0"/>
              <a:t>B.2.4 </a:t>
            </a:r>
            <a:r>
              <a:rPr lang="en-US" sz="2400" b="1" dirty="0" smtClean="0"/>
              <a:t>Reflection and professional self-</a:t>
            </a:r>
            <a:r>
              <a:rPr lang="en-US" sz="2400" b="1" dirty="0" smtClean="0"/>
              <a:t>development</a:t>
            </a:r>
          </a:p>
          <a:p>
            <a:pPr marL="0" indent="0">
              <a:buNone/>
            </a:pPr>
            <a:r>
              <a:rPr lang="et-EE" dirty="0" smtClean="0"/>
              <a:t>3</a:t>
            </a:r>
            <a:r>
              <a:rPr lang="en-GB" dirty="0" smtClean="0"/>
              <a:t>)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monitors, evaluates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, and values ones physical, mental, and emotional health, takes action in keeping the balance between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th</a:t>
            </a: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ese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, optimizes the time and energy expenditure…..</a:t>
            </a: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t-EE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867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66319"/>
            <a:ext cx="10515600" cy="1325563"/>
          </a:xfrm>
        </p:spPr>
        <p:txBody>
          <a:bodyPr>
            <a:normAutofit/>
          </a:bodyPr>
          <a:lstStyle/>
          <a:p>
            <a:r>
              <a:rPr lang="et-EE" sz="4000" dirty="0" err="1" smtClean="0"/>
              <a:t>Elective</a:t>
            </a:r>
            <a:r>
              <a:rPr lang="et-EE" sz="4000" dirty="0" smtClean="0"/>
              <a:t> </a:t>
            </a:r>
            <a:r>
              <a:rPr lang="et-EE" sz="4000" dirty="0" err="1" smtClean="0"/>
              <a:t>course</a:t>
            </a:r>
            <a:r>
              <a:rPr lang="et-EE" sz="4000" dirty="0" smtClean="0"/>
              <a:t> </a:t>
            </a:r>
            <a:r>
              <a:rPr lang="et-EE" sz="4000" dirty="0" err="1" smtClean="0"/>
              <a:t>for</a:t>
            </a:r>
            <a:r>
              <a:rPr lang="et-EE" sz="4000" dirty="0" smtClean="0"/>
              <a:t> </a:t>
            </a:r>
            <a:r>
              <a:rPr lang="et-EE" sz="4000" dirty="0" err="1" smtClean="0"/>
              <a:t>student</a:t>
            </a:r>
            <a:r>
              <a:rPr lang="et-EE" sz="4000" dirty="0" smtClean="0"/>
              <a:t> </a:t>
            </a:r>
            <a:r>
              <a:rPr lang="et-EE" sz="4000" dirty="0" err="1" smtClean="0"/>
              <a:t>teachers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3800" y="1397177"/>
            <a:ext cx="7086950" cy="51612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„Teachers’ physical, mental</a:t>
            </a:r>
            <a:r>
              <a:rPr lang="et-EE" sz="36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and emotional health and balance between these“</a:t>
            </a:r>
            <a:endParaRPr lang="en-US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8820" y="2912150"/>
            <a:ext cx="9234359" cy="3646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52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„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In Estonia we don’t speak much about teachers’ stress and burnout, however, the presence of burnt out teachers’ in every school, shows us that </a:t>
            </a:r>
            <a:r>
              <a:rPr lang="et-EE" dirty="0" err="1" smtClean="0">
                <a:solidFill>
                  <a:schemeClr val="accent1">
                    <a:lumMod val="75000"/>
                  </a:schemeClr>
                </a:solidFill>
              </a:rPr>
              <a:t>this</a:t>
            </a: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t-EE" dirty="0" err="1" smtClean="0">
                <a:solidFill>
                  <a:schemeClr val="accent1">
                    <a:lumMod val="75000"/>
                  </a:schemeClr>
                </a:solidFill>
              </a:rPr>
              <a:t>matter</a:t>
            </a: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t-EE" dirty="0" err="1" smtClean="0">
                <a:solidFill>
                  <a:schemeClr val="accent1">
                    <a:lumMod val="75000"/>
                  </a:schemeClr>
                </a:solidFill>
              </a:rPr>
              <a:t>hasn’t</a:t>
            </a: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t-EE" dirty="0" err="1" smtClean="0">
                <a:solidFill>
                  <a:schemeClr val="accent1">
                    <a:lumMod val="75000"/>
                  </a:schemeClr>
                </a:solidFill>
              </a:rPr>
              <a:t>got</a:t>
            </a: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t-EE" dirty="0" err="1" smtClean="0">
                <a:solidFill>
                  <a:schemeClr val="accent1">
                    <a:lumMod val="75000"/>
                  </a:schemeClr>
                </a:solidFill>
              </a:rPr>
              <a:t>enough</a:t>
            </a: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t-EE" dirty="0" err="1" smtClean="0">
                <a:solidFill>
                  <a:schemeClr val="accent1">
                    <a:lumMod val="75000"/>
                  </a:schemeClr>
                </a:solidFill>
              </a:rPr>
              <a:t>attention</a:t>
            </a: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t-EE" dirty="0" err="1" smtClean="0">
                <a:solidFill>
                  <a:schemeClr val="accent1">
                    <a:lumMod val="75000"/>
                  </a:schemeClr>
                </a:solidFill>
              </a:rPr>
              <a:t>from</a:t>
            </a: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t-EE" dirty="0" err="1" smtClean="0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t-EE" dirty="0" err="1" smtClean="0">
                <a:solidFill>
                  <a:schemeClr val="accent1">
                    <a:lumMod val="75000"/>
                  </a:schemeClr>
                </a:solidFill>
              </a:rPr>
              <a:t>government</a:t>
            </a: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.“</a:t>
            </a:r>
          </a:p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r>
              <a:rPr lang="et-EE" dirty="0"/>
              <a:t>	</a:t>
            </a:r>
            <a:r>
              <a:rPr lang="et-EE" dirty="0" smtClean="0"/>
              <a:t>		</a:t>
            </a:r>
            <a:r>
              <a:rPr lang="et-EE" sz="2000" dirty="0" smtClean="0"/>
              <a:t>Kärt </a:t>
            </a:r>
            <a:r>
              <a:rPr lang="et-EE" sz="2000" dirty="0" err="1" smtClean="0"/>
              <a:t>Käsel</a:t>
            </a:r>
            <a:r>
              <a:rPr lang="et-EE" sz="2000" dirty="0" smtClean="0"/>
              <a:t> </a:t>
            </a:r>
            <a:r>
              <a:rPr lang="et-EE" sz="2000" i="1" dirty="0" err="1" smtClean="0"/>
              <a:t>Association</a:t>
            </a:r>
            <a:r>
              <a:rPr lang="et-EE" sz="2000" i="1" dirty="0" smtClean="0"/>
              <a:t> of Estonian </a:t>
            </a:r>
            <a:r>
              <a:rPr lang="et-EE" sz="2000" i="1" dirty="0" err="1" smtClean="0"/>
              <a:t>School</a:t>
            </a:r>
            <a:r>
              <a:rPr lang="et-EE" sz="2000" i="1" dirty="0" smtClean="0"/>
              <a:t> </a:t>
            </a:r>
            <a:r>
              <a:rPr lang="et-EE" sz="2000" i="1" dirty="0" err="1" smtClean="0"/>
              <a:t>Psychologists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409813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Teachers</a:t>
            </a:r>
            <a:r>
              <a:rPr lang="et-EE" dirty="0" smtClean="0"/>
              <a:t> </a:t>
            </a:r>
            <a:r>
              <a:rPr lang="et-EE" dirty="0" err="1" smtClean="0"/>
              <a:t>as</a:t>
            </a:r>
            <a:r>
              <a:rPr lang="et-EE" dirty="0" smtClean="0"/>
              <a:t> </a:t>
            </a:r>
            <a:r>
              <a:rPr lang="et-EE" dirty="0" err="1" smtClean="0"/>
              <a:t>high</a:t>
            </a:r>
            <a:r>
              <a:rPr lang="et-EE" dirty="0" smtClean="0"/>
              <a:t> risk </a:t>
            </a:r>
            <a:r>
              <a:rPr lang="et-EE" dirty="0" err="1" smtClean="0"/>
              <a:t>group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Low </a:t>
            </a:r>
            <a:r>
              <a:rPr lang="en-US" sz="2600" dirty="0" err="1" smtClean="0"/>
              <a:t>controll</a:t>
            </a:r>
            <a:endParaRPr lang="en-US" sz="2600" dirty="0" smtClean="0"/>
          </a:p>
          <a:p>
            <a:r>
              <a:rPr lang="en-US" sz="2600" dirty="0" smtClean="0"/>
              <a:t>Emotional demandingness</a:t>
            </a:r>
          </a:p>
          <a:p>
            <a:r>
              <a:rPr lang="en-US" sz="2600" dirty="0" smtClean="0"/>
              <a:t>Work with people</a:t>
            </a:r>
          </a:p>
          <a:p>
            <a:pPr marL="0" indent="0">
              <a:buNone/>
            </a:pPr>
            <a:endParaRPr lang="et-EE" sz="2600" dirty="0" smtClean="0"/>
          </a:p>
          <a:p>
            <a:pPr marL="0" indent="0">
              <a:buNone/>
            </a:pPr>
            <a:r>
              <a:rPr lang="en-GB" sz="2600" dirty="0" smtClean="0"/>
              <a:t>UK </a:t>
            </a:r>
            <a:r>
              <a:rPr lang="et-EE" sz="2600" dirty="0" err="1" smtClean="0"/>
              <a:t>example</a:t>
            </a:r>
            <a:r>
              <a:rPr lang="et-EE" sz="2600" dirty="0" smtClean="0"/>
              <a:t> - </a:t>
            </a:r>
            <a:r>
              <a:rPr lang="en-GB" sz="2600" dirty="0" smtClean="0">
                <a:solidFill>
                  <a:schemeClr val="accent1">
                    <a:lumMod val="75000"/>
                  </a:schemeClr>
                </a:solidFill>
              </a:rPr>
              <a:t>19,4</a:t>
            </a:r>
            <a:r>
              <a:rPr lang="en-GB" sz="2600" dirty="0">
                <a:solidFill>
                  <a:schemeClr val="accent1">
                    <a:lumMod val="75000"/>
                  </a:schemeClr>
                </a:solidFill>
              </a:rPr>
              <a:t>%</a:t>
            </a:r>
            <a:r>
              <a:rPr lang="en-GB" sz="2600" dirty="0"/>
              <a:t> </a:t>
            </a:r>
            <a:r>
              <a:rPr lang="en-GB" sz="2600" dirty="0" smtClean="0"/>
              <a:t>moderate </a:t>
            </a:r>
            <a:r>
              <a:rPr lang="en-GB" sz="2600" dirty="0"/>
              <a:t>to severe </a:t>
            </a:r>
            <a:r>
              <a:rPr lang="en-GB" sz="2600" dirty="0">
                <a:solidFill>
                  <a:schemeClr val="accent1">
                    <a:lumMod val="75000"/>
                  </a:schemeClr>
                </a:solidFill>
              </a:rPr>
              <a:t>depression </a:t>
            </a:r>
            <a:r>
              <a:rPr lang="en-GB" sz="2600" dirty="0" smtClean="0">
                <a:solidFill>
                  <a:schemeClr val="accent1">
                    <a:lumMod val="75000"/>
                  </a:schemeClr>
                </a:solidFill>
              </a:rPr>
              <a:t>symptoms </a:t>
            </a:r>
            <a:endParaRPr lang="et-EE" sz="26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2600" dirty="0" smtClean="0"/>
              <a:t>Australian</a:t>
            </a:r>
            <a:r>
              <a:rPr lang="et-EE" sz="2600" dirty="0" smtClean="0"/>
              <a:t> </a:t>
            </a:r>
            <a:r>
              <a:rPr lang="et-EE" sz="2600" dirty="0" err="1" smtClean="0"/>
              <a:t>example</a:t>
            </a:r>
            <a:r>
              <a:rPr lang="en-GB" sz="2600" dirty="0" smtClean="0"/>
              <a:t> </a:t>
            </a:r>
            <a:r>
              <a:rPr lang="et-EE" sz="2600" dirty="0" smtClean="0"/>
              <a:t>- </a:t>
            </a:r>
            <a:r>
              <a:rPr lang="en-GB" sz="2600" dirty="0" smtClean="0">
                <a:solidFill>
                  <a:schemeClr val="accent1">
                    <a:lumMod val="75000"/>
                  </a:schemeClr>
                </a:solidFill>
              </a:rPr>
              <a:t>26</a:t>
            </a:r>
            <a:r>
              <a:rPr lang="en-GB" sz="2600" dirty="0">
                <a:solidFill>
                  <a:schemeClr val="accent1">
                    <a:lumMod val="75000"/>
                  </a:schemeClr>
                </a:solidFill>
              </a:rPr>
              <a:t>%</a:t>
            </a:r>
            <a:r>
              <a:rPr lang="en-GB" sz="2600" dirty="0"/>
              <a:t> </a:t>
            </a:r>
            <a:r>
              <a:rPr lang="en-GB" sz="2600" dirty="0" smtClean="0"/>
              <a:t>high </a:t>
            </a:r>
            <a:r>
              <a:rPr lang="en-GB" sz="2600" dirty="0"/>
              <a:t>risk group for </a:t>
            </a:r>
            <a:r>
              <a:rPr lang="en-GB" sz="2600" dirty="0">
                <a:solidFill>
                  <a:schemeClr val="accent1">
                    <a:lumMod val="75000"/>
                  </a:schemeClr>
                </a:solidFill>
              </a:rPr>
              <a:t>psychological </a:t>
            </a:r>
            <a:r>
              <a:rPr lang="en-GB" sz="2600" dirty="0" smtClean="0">
                <a:solidFill>
                  <a:schemeClr val="accent1">
                    <a:lumMod val="75000"/>
                  </a:schemeClr>
                </a:solidFill>
              </a:rPr>
              <a:t>problems</a:t>
            </a:r>
            <a:endParaRPr lang="en-GB" sz="2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8489" y="5573236"/>
            <a:ext cx="112550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00" dirty="0" err="1" smtClean="0"/>
              <a:t>Garrick</a:t>
            </a:r>
            <a:r>
              <a:rPr lang="et-EE" sz="1200" dirty="0" smtClean="0"/>
              <a:t>, A., </a:t>
            </a:r>
            <a:r>
              <a:rPr lang="et-EE" sz="1200" dirty="0" err="1" smtClean="0"/>
              <a:t>Winwood</a:t>
            </a:r>
            <a:r>
              <a:rPr lang="et-EE" sz="1200" dirty="0" smtClean="0"/>
              <a:t>, P. C., </a:t>
            </a:r>
            <a:r>
              <a:rPr lang="et-EE" sz="1200" dirty="0" err="1" smtClean="0"/>
              <a:t>Mak</a:t>
            </a:r>
            <a:r>
              <a:rPr lang="et-EE" sz="1200" dirty="0" smtClean="0"/>
              <a:t>, A. S., </a:t>
            </a:r>
            <a:r>
              <a:rPr lang="et-EE" sz="1200" dirty="0" err="1" smtClean="0"/>
              <a:t>Cathcart</a:t>
            </a:r>
            <a:r>
              <a:rPr lang="et-EE" sz="1200" dirty="0" smtClean="0"/>
              <a:t>, S., </a:t>
            </a:r>
            <a:r>
              <a:rPr lang="et-EE" sz="1200" dirty="0" err="1" smtClean="0"/>
              <a:t>Bakker</a:t>
            </a:r>
            <a:r>
              <a:rPr lang="et-EE" sz="1200" dirty="0" smtClean="0"/>
              <a:t>, A. B., &amp; </a:t>
            </a:r>
            <a:r>
              <a:rPr lang="et-EE" sz="1200" dirty="0" err="1" smtClean="0"/>
              <a:t>Lushington</a:t>
            </a:r>
            <a:r>
              <a:rPr lang="et-EE" sz="1200" dirty="0" smtClean="0"/>
              <a:t>, K. (2014). </a:t>
            </a:r>
            <a:r>
              <a:rPr lang="et-EE" sz="1200" dirty="0" err="1" smtClean="0"/>
              <a:t>Prevalence</a:t>
            </a:r>
            <a:r>
              <a:rPr lang="et-EE" sz="1200" dirty="0" smtClean="0"/>
              <a:t> and </a:t>
            </a:r>
            <a:r>
              <a:rPr lang="et-EE" sz="1200" dirty="0" err="1" smtClean="0"/>
              <a:t>organisational</a:t>
            </a:r>
            <a:r>
              <a:rPr lang="et-EE" sz="1200" dirty="0" smtClean="0"/>
              <a:t> </a:t>
            </a:r>
            <a:r>
              <a:rPr lang="et-EE" sz="1200" dirty="0" err="1" smtClean="0"/>
              <a:t>factors</a:t>
            </a:r>
            <a:r>
              <a:rPr lang="et-EE" sz="1200" dirty="0" smtClean="0"/>
              <a:t> of </a:t>
            </a:r>
            <a:r>
              <a:rPr lang="et-EE" sz="1200" dirty="0" err="1" smtClean="0"/>
              <a:t>psychological</a:t>
            </a:r>
            <a:r>
              <a:rPr lang="et-EE" sz="1200" dirty="0" smtClean="0"/>
              <a:t> </a:t>
            </a:r>
            <a:r>
              <a:rPr lang="et-EE" sz="1200" dirty="0" err="1" smtClean="0"/>
              <a:t>injury</a:t>
            </a:r>
            <a:r>
              <a:rPr lang="et-EE" sz="1200" dirty="0" smtClean="0"/>
              <a:t> </a:t>
            </a:r>
            <a:r>
              <a:rPr lang="et-EE" sz="1200" dirty="0" err="1" smtClean="0"/>
              <a:t>among</a:t>
            </a:r>
            <a:r>
              <a:rPr lang="et-EE" sz="1200" dirty="0" smtClean="0"/>
              <a:t> </a:t>
            </a:r>
            <a:r>
              <a:rPr lang="et-EE" sz="1200" dirty="0" err="1" smtClean="0"/>
              <a:t>Australian</a:t>
            </a:r>
            <a:r>
              <a:rPr lang="et-EE" sz="1200" dirty="0" smtClean="0"/>
              <a:t> </a:t>
            </a:r>
            <a:r>
              <a:rPr lang="et-EE" sz="1200" dirty="0" err="1" smtClean="0"/>
              <a:t>school</a:t>
            </a:r>
            <a:r>
              <a:rPr lang="et-EE" sz="1200" dirty="0" smtClean="0"/>
              <a:t> </a:t>
            </a:r>
            <a:r>
              <a:rPr lang="et-EE" sz="1200" dirty="0" err="1" smtClean="0"/>
              <a:t>teachers</a:t>
            </a:r>
            <a:r>
              <a:rPr lang="et-EE" sz="1200" dirty="0" smtClean="0"/>
              <a:t>. </a:t>
            </a:r>
            <a:r>
              <a:rPr lang="et-EE" sz="1200" dirty="0" err="1" smtClean="0"/>
              <a:t>Australasian</a:t>
            </a:r>
            <a:r>
              <a:rPr lang="et-EE" sz="1200" dirty="0" smtClean="0"/>
              <a:t> </a:t>
            </a:r>
            <a:r>
              <a:rPr lang="et-EE" sz="1200" dirty="0" err="1" smtClean="0"/>
              <a:t>Journal</a:t>
            </a:r>
            <a:r>
              <a:rPr lang="et-EE" sz="1200" dirty="0" smtClean="0"/>
              <a:t> of </a:t>
            </a:r>
            <a:r>
              <a:rPr lang="et-EE" sz="1200" dirty="0" err="1" smtClean="0"/>
              <a:t>Organisational</a:t>
            </a:r>
            <a:r>
              <a:rPr lang="et-EE" sz="1200" dirty="0" smtClean="0"/>
              <a:t> </a:t>
            </a:r>
            <a:r>
              <a:rPr lang="et-EE" sz="1200" dirty="0" err="1" smtClean="0"/>
              <a:t>Psychology</a:t>
            </a:r>
            <a:r>
              <a:rPr lang="et-EE" sz="1200" dirty="0" smtClean="0"/>
              <a:t>, 7. </a:t>
            </a:r>
            <a:r>
              <a:rPr lang="et-EE" sz="1200" dirty="0" smtClean="0">
                <a:hlinkClick r:id="rId2"/>
              </a:rPr>
              <a:t>https://doi.org/10.1017/orp.2014.5</a:t>
            </a:r>
            <a:endParaRPr lang="et-EE" sz="1200" dirty="0" smtClean="0"/>
          </a:p>
          <a:p>
            <a:r>
              <a:rPr lang="en-GB" sz="1200" dirty="0" err="1" smtClean="0"/>
              <a:t>Kidger</a:t>
            </a:r>
            <a:r>
              <a:rPr lang="en-GB" sz="1200" dirty="0" smtClean="0"/>
              <a:t>, J., Brockman, R., Tilling, K., Campbell, R., Ford, T., Araya, R., … </a:t>
            </a:r>
            <a:r>
              <a:rPr lang="en-GB" sz="1200" dirty="0" err="1" smtClean="0"/>
              <a:t>Gunnell</a:t>
            </a:r>
            <a:r>
              <a:rPr lang="en-GB" sz="1200" dirty="0" smtClean="0"/>
              <a:t>, D. (2016). Teachers’ wellbeing and depressive symptoms, and associated risk factors: A large cross sectional study in English secondary schools. Journal of Affective Disorders, 192, 76–82. https://doi.org/10.1016/j.jad.2015.11.054</a:t>
            </a:r>
            <a:endParaRPr lang="et-EE" sz="1200" dirty="0" smtClean="0"/>
          </a:p>
          <a:p>
            <a:r>
              <a:rPr lang="et-EE" sz="1200" dirty="0" err="1" smtClean="0"/>
              <a:t>Wieclaw</a:t>
            </a:r>
            <a:r>
              <a:rPr lang="et-EE" sz="1200" dirty="0" smtClean="0"/>
              <a:t>, J., </a:t>
            </a:r>
            <a:r>
              <a:rPr lang="et-EE" sz="1200" dirty="0" err="1" smtClean="0"/>
              <a:t>Agerbo</a:t>
            </a:r>
            <a:r>
              <a:rPr lang="et-EE" sz="1200" dirty="0" smtClean="0"/>
              <a:t>, E., </a:t>
            </a:r>
            <a:r>
              <a:rPr lang="et-EE" sz="1200" dirty="0" err="1" smtClean="0"/>
              <a:t>Mortensen</a:t>
            </a:r>
            <a:r>
              <a:rPr lang="et-EE" sz="1200" dirty="0" smtClean="0"/>
              <a:t>, P. B., </a:t>
            </a:r>
            <a:r>
              <a:rPr lang="et-EE" sz="1200" dirty="0" err="1" smtClean="0"/>
              <a:t>Burr</a:t>
            </a:r>
            <a:r>
              <a:rPr lang="et-EE" sz="1200" dirty="0" smtClean="0"/>
              <a:t>, H., </a:t>
            </a:r>
            <a:r>
              <a:rPr lang="et-EE" sz="1200" dirty="0" err="1" smtClean="0"/>
              <a:t>Tuchsen</a:t>
            </a:r>
            <a:r>
              <a:rPr lang="et-EE" sz="1200" dirty="0" smtClean="0"/>
              <a:t>, F., &amp; Bonde, J. P. (2008). </a:t>
            </a:r>
            <a:r>
              <a:rPr lang="et-EE" sz="1200" dirty="0" err="1" smtClean="0"/>
              <a:t>Psychosocial</a:t>
            </a:r>
            <a:r>
              <a:rPr lang="et-EE" sz="1200" dirty="0" smtClean="0"/>
              <a:t> </a:t>
            </a:r>
            <a:r>
              <a:rPr lang="et-EE" sz="1200" dirty="0" err="1" smtClean="0"/>
              <a:t>working</a:t>
            </a:r>
            <a:r>
              <a:rPr lang="et-EE" sz="1200" dirty="0" smtClean="0"/>
              <a:t> </a:t>
            </a:r>
            <a:r>
              <a:rPr lang="et-EE" sz="1200" dirty="0" err="1" smtClean="0"/>
              <a:t>conditions</a:t>
            </a:r>
            <a:r>
              <a:rPr lang="et-EE" sz="1200" dirty="0" smtClean="0"/>
              <a:t> and </a:t>
            </a:r>
            <a:r>
              <a:rPr lang="et-EE" sz="1200" dirty="0" err="1" smtClean="0"/>
              <a:t>the</a:t>
            </a:r>
            <a:r>
              <a:rPr lang="et-EE" sz="1200" dirty="0" smtClean="0"/>
              <a:t> risk of </a:t>
            </a:r>
            <a:r>
              <a:rPr lang="et-EE" sz="1200" dirty="0" err="1" smtClean="0"/>
              <a:t>depression</a:t>
            </a:r>
            <a:r>
              <a:rPr lang="et-EE" sz="1200" dirty="0" smtClean="0"/>
              <a:t> and </a:t>
            </a:r>
            <a:r>
              <a:rPr lang="et-EE" sz="1200" dirty="0" err="1" smtClean="0"/>
              <a:t>anxiety</a:t>
            </a:r>
            <a:r>
              <a:rPr lang="et-EE" sz="1200" dirty="0" smtClean="0"/>
              <a:t> </a:t>
            </a:r>
            <a:r>
              <a:rPr lang="et-EE" sz="1200" dirty="0" err="1" smtClean="0"/>
              <a:t>disorders</a:t>
            </a:r>
            <a:r>
              <a:rPr lang="et-EE" sz="1200" dirty="0" smtClean="0"/>
              <a:t> in </a:t>
            </a:r>
            <a:r>
              <a:rPr lang="et-EE" sz="1200" dirty="0" err="1" smtClean="0"/>
              <a:t>the</a:t>
            </a:r>
            <a:r>
              <a:rPr lang="et-EE" sz="1200" dirty="0" smtClean="0"/>
              <a:t> </a:t>
            </a:r>
            <a:r>
              <a:rPr lang="et-EE" sz="1200" dirty="0" err="1" smtClean="0"/>
              <a:t>Danish</a:t>
            </a:r>
            <a:r>
              <a:rPr lang="et-EE" sz="1200" dirty="0" smtClean="0"/>
              <a:t> </a:t>
            </a:r>
            <a:r>
              <a:rPr lang="et-EE" sz="1200" dirty="0" err="1" smtClean="0"/>
              <a:t>workforce</a:t>
            </a:r>
            <a:r>
              <a:rPr lang="et-EE" sz="1200" dirty="0" smtClean="0"/>
              <a:t>. BMC </a:t>
            </a:r>
            <a:r>
              <a:rPr lang="et-EE" sz="1200" dirty="0" err="1" smtClean="0"/>
              <a:t>Public</a:t>
            </a:r>
            <a:r>
              <a:rPr lang="et-EE" sz="1200" dirty="0" smtClean="0"/>
              <a:t> </a:t>
            </a:r>
            <a:r>
              <a:rPr lang="et-EE" sz="1200" dirty="0" err="1" smtClean="0"/>
              <a:t>Health</a:t>
            </a:r>
            <a:r>
              <a:rPr lang="et-EE" sz="1200" dirty="0" smtClean="0"/>
              <a:t>, 8, 280-288.</a:t>
            </a:r>
            <a:endParaRPr lang="en-GB" sz="12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5269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Teachers</a:t>
            </a:r>
            <a:r>
              <a:rPr lang="et-EE" dirty="0" smtClean="0"/>
              <a:t> </a:t>
            </a:r>
            <a:r>
              <a:rPr lang="et-EE" dirty="0" err="1" smtClean="0"/>
              <a:t>influence</a:t>
            </a:r>
            <a:r>
              <a:rPr lang="et-EE" dirty="0" smtClean="0"/>
              <a:t> on </a:t>
            </a:r>
            <a:r>
              <a:rPr lang="et-EE" dirty="0" err="1" smtClean="0"/>
              <a:t>students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Kinman</a:t>
            </a:r>
            <a:r>
              <a:rPr lang="en-GB" dirty="0"/>
              <a:t>, Wray, &amp; Strange (2011) bring out that </a:t>
            </a:r>
            <a:endParaRPr lang="et-EE" dirty="0" smtClean="0"/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 smtClean="0"/>
              <a:t>	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</a:rPr>
              <a:t>teachers who reported more emotional labour were not only </a:t>
            </a:r>
            <a:r>
              <a:rPr lang="et-EE" i="1" dirty="0" smtClean="0">
                <a:solidFill>
                  <a:schemeClr val="accent1">
                    <a:lumMod val="75000"/>
                  </a:schemeClr>
                </a:solidFill>
              </a:rPr>
              <a:t>		</a:t>
            </a:r>
            <a:r>
              <a:rPr lang="en-GB" i="1" dirty="0" smtClean="0">
                <a:solidFill>
                  <a:schemeClr val="accent1">
                    <a:lumMod val="75000"/>
                  </a:schemeClr>
                </a:solidFill>
              </a:rPr>
              <a:t>more 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</a:rPr>
              <a:t>emotionally exhausted and less satisfied with their work, </a:t>
            </a:r>
            <a:r>
              <a:rPr lang="et-EE" i="1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en-GB" i="1" dirty="0" smtClean="0">
                <a:solidFill>
                  <a:schemeClr val="accent1">
                    <a:lumMod val="75000"/>
                  </a:schemeClr>
                </a:solidFill>
              </a:rPr>
              <a:t>they 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</a:rPr>
              <a:t>were also more likely to depersonalise their pupils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.”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3511" y="6581001"/>
            <a:ext cx="123274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err="1"/>
              <a:t>Kinman</a:t>
            </a:r>
            <a:r>
              <a:rPr lang="en-GB" sz="1200" dirty="0"/>
              <a:t>, G., Wray, S., &amp; Strange, C. (2011). Emotional labour, burnout and job satisfaction in UK teachers: The role of workplace social support</a:t>
            </a:r>
            <a:r>
              <a:rPr lang="en-GB" sz="1200" dirty="0" smtClean="0"/>
              <a:t>.</a:t>
            </a:r>
            <a:r>
              <a:rPr lang="et-EE" sz="1200" dirty="0" smtClean="0"/>
              <a:t> </a:t>
            </a:r>
            <a:r>
              <a:rPr lang="en-GB" sz="1200" i="1" dirty="0" smtClean="0"/>
              <a:t>Educational </a:t>
            </a:r>
            <a:r>
              <a:rPr lang="en-GB" sz="1200" i="1" dirty="0"/>
              <a:t>Psychology</a:t>
            </a:r>
            <a:r>
              <a:rPr lang="en-GB" sz="1200" dirty="0"/>
              <a:t>, </a:t>
            </a:r>
            <a:r>
              <a:rPr lang="en-GB" sz="1200" i="1" dirty="0"/>
              <a:t>31</a:t>
            </a:r>
            <a:r>
              <a:rPr lang="en-GB" sz="1200" dirty="0"/>
              <a:t>(7</a:t>
            </a:r>
            <a:r>
              <a:rPr lang="en-GB" sz="1200" dirty="0" smtClean="0"/>
              <a:t>),</a:t>
            </a:r>
            <a:r>
              <a:rPr lang="et-EE" sz="1200" dirty="0" smtClean="0"/>
              <a:t> </a:t>
            </a:r>
            <a:r>
              <a:rPr lang="en-GB" sz="1200" dirty="0" smtClean="0"/>
              <a:t>843-856</a:t>
            </a:r>
            <a:r>
              <a:rPr lang="en-GB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710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561689" y="519289"/>
            <a:ext cx="2156178" cy="58928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b="1" dirty="0" err="1" smtClean="0">
                <a:solidFill>
                  <a:schemeClr val="tx1"/>
                </a:solidFill>
              </a:rPr>
              <a:t>Indicators</a:t>
            </a:r>
            <a:r>
              <a:rPr lang="et-EE" b="1" dirty="0" smtClean="0">
                <a:solidFill>
                  <a:schemeClr val="tx1"/>
                </a:solidFill>
              </a:rPr>
              <a:t> of </a:t>
            </a:r>
            <a:r>
              <a:rPr lang="et-EE" b="1" dirty="0" err="1" smtClean="0">
                <a:solidFill>
                  <a:schemeClr val="tx1"/>
                </a:solidFill>
              </a:rPr>
              <a:t>mental</a:t>
            </a:r>
            <a:r>
              <a:rPr lang="et-EE" b="1" dirty="0" smtClean="0">
                <a:solidFill>
                  <a:schemeClr val="tx1"/>
                </a:solidFill>
              </a:rPr>
              <a:t> </a:t>
            </a:r>
            <a:r>
              <a:rPr lang="et-EE" b="1" dirty="0" err="1" smtClean="0">
                <a:solidFill>
                  <a:schemeClr val="tx1"/>
                </a:solidFill>
              </a:rPr>
              <a:t>health</a:t>
            </a:r>
            <a:r>
              <a:rPr lang="et-EE" b="1" dirty="0" smtClean="0">
                <a:solidFill>
                  <a:schemeClr val="tx1"/>
                </a:solidFill>
              </a:rPr>
              <a:t> </a:t>
            </a:r>
            <a:r>
              <a:rPr lang="et-EE" sz="1400" dirty="0" smtClean="0">
                <a:solidFill>
                  <a:schemeClr val="tx1"/>
                </a:solidFill>
              </a:rPr>
              <a:t>(</a:t>
            </a:r>
            <a:r>
              <a:rPr lang="et-EE" sz="1400" dirty="0" err="1" smtClean="0">
                <a:solidFill>
                  <a:schemeClr val="tx1"/>
                </a:solidFill>
              </a:rPr>
              <a:t>anxiety</a:t>
            </a:r>
            <a:r>
              <a:rPr lang="et-EE" sz="1400" dirty="0" smtClean="0">
                <a:solidFill>
                  <a:schemeClr val="tx1"/>
                </a:solidFill>
              </a:rPr>
              <a:t>, </a:t>
            </a:r>
            <a:r>
              <a:rPr lang="et-EE" sz="1400" dirty="0" err="1" smtClean="0">
                <a:solidFill>
                  <a:schemeClr val="tx1"/>
                </a:solidFill>
              </a:rPr>
              <a:t>sleep</a:t>
            </a:r>
            <a:r>
              <a:rPr lang="et-EE" sz="1400" dirty="0" smtClean="0">
                <a:solidFill>
                  <a:schemeClr val="tx1"/>
                </a:solidFill>
              </a:rPr>
              <a:t> </a:t>
            </a:r>
            <a:r>
              <a:rPr lang="et-EE" sz="1400" dirty="0" err="1" smtClean="0">
                <a:solidFill>
                  <a:schemeClr val="tx1"/>
                </a:solidFill>
              </a:rPr>
              <a:t>deprivation</a:t>
            </a:r>
            <a:r>
              <a:rPr lang="et-EE" sz="1400" dirty="0" smtClean="0">
                <a:solidFill>
                  <a:schemeClr val="tx1"/>
                </a:solidFill>
              </a:rPr>
              <a:t> </a:t>
            </a:r>
            <a:r>
              <a:rPr lang="et-EE" sz="1400" dirty="0" err="1" smtClean="0">
                <a:solidFill>
                  <a:schemeClr val="tx1"/>
                </a:solidFill>
              </a:rPr>
              <a:t>etc</a:t>
            </a:r>
            <a:r>
              <a:rPr lang="et-EE" sz="1400" dirty="0" smtClean="0">
                <a:solidFill>
                  <a:schemeClr val="tx1"/>
                </a:solidFill>
              </a:rPr>
              <a:t>.)</a:t>
            </a:r>
            <a:endParaRPr lang="en-GB" sz="1400" i="1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567742" y="260132"/>
            <a:ext cx="4252937" cy="1009908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b="1" dirty="0" err="1" smtClean="0">
                <a:solidFill>
                  <a:schemeClr val="tx1"/>
                </a:solidFill>
              </a:rPr>
              <a:t>Motivation</a:t>
            </a:r>
            <a:endParaRPr lang="et-EE" b="1" dirty="0" smtClean="0">
              <a:solidFill>
                <a:schemeClr val="tx1"/>
              </a:solidFill>
            </a:endParaRPr>
          </a:p>
          <a:p>
            <a:pPr algn="ctr"/>
            <a:r>
              <a:rPr lang="et-EE" sz="1400" dirty="0" err="1" smtClean="0">
                <a:solidFill>
                  <a:schemeClr val="tx1"/>
                </a:solidFill>
              </a:rPr>
              <a:t>Autonomy</a:t>
            </a:r>
            <a:r>
              <a:rPr lang="et-EE" sz="1400" dirty="0" smtClean="0">
                <a:solidFill>
                  <a:schemeClr val="tx1"/>
                </a:solidFill>
              </a:rPr>
              <a:t>, </a:t>
            </a:r>
            <a:r>
              <a:rPr lang="et-EE" sz="1400" dirty="0" err="1" smtClean="0">
                <a:solidFill>
                  <a:schemeClr val="tx1"/>
                </a:solidFill>
              </a:rPr>
              <a:t>relatedness</a:t>
            </a:r>
            <a:r>
              <a:rPr lang="et-EE" sz="1400" dirty="0" smtClean="0">
                <a:solidFill>
                  <a:schemeClr val="tx1"/>
                </a:solidFill>
              </a:rPr>
              <a:t>, </a:t>
            </a:r>
            <a:r>
              <a:rPr lang="et-EE" sz="1400" dirty="0" err="1" smtClean="0">
                <a:solidFill>
                  <a:schemeClr val="tx1"/>
                </a:solidFill>
              </a:rPr>
              <a:t>precieved</a:t>
            </a:r>
            <a:r>
              <a:rPr lang="et-EE" sz="1400" dirty="0" smtClean="0">
                <a:solidFill>
                  <a:schemeClr val="tx1"/>
                </a:solidFill>
              </a:rPr>
              <a:t> </a:t>
            </a:r>
            <a:r>
              <a:rPr lang="et-EE" sz="1400" dirty="0" err="1" smtClean="0">
                <a:solidFill>
                  <a:schemeClr val="tx1"/>
                </a:solidFill>
              </a:rPr>
              <a:t>competence</a:t>
            </a:r>
            <a:r>
              <a:rPr lang="et-EE" sz="1400" dirty="0" smtClean="0">
                <a:solidFill>
                  <a:schemeClr val="tx1"/>
                </a:solidFill>
              </a:rPr>
              <a:t>, </a:t>
            </a:r>
            <a:r>
              <a:rPr lang="et-EE" sz="1400" dirty="0" err="1" smtClean="0">
                <a:solidFill>
                  <a:schemeClr val="tx1"/>
                </a:solidFill>
              </a:rPr>
              <a:t>self-efficacy</a:t>
            </a:r>
            <a:endParaRPr lang="et-EE" sz="1400" dirty="0" smtClean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022245" y="5311683"/>
            <a:ext cx="3127023" cy="689293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b="1" dirty="0" err="1" smtClean="0">
                <a:solidFill>
                  <a:schemeClr val="tx1"/>
                </a:solidFill>
              </a:rPr>
              <a:t>Preceived</a:t>
            </a:r>
            <a:r>
              <a:rPr lang="et-EE" b="1" dirty="0" smtClean="0">
                <a:solidFill>
                  <a:schemeClr val="tx1"/>
                </a:solidFill>
              </a:rPr>
              <a:t> stress</a:t>
            </a:r>
            <a:endParaRPr lang="en-GB" i="1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657601" y="3371951"/>
            <a:ext cx="2410177" cy="948975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b="1" dirty="0" smtClean="0">
                <a:solidFill>
                  <a:schemeClr val="tx1"/>
                </a:solidFill>
              </a:rPr>
              <a:t>Stress </a:t>
            </a:r>
            <a:r>
              <a:rPr lang="et-EE" b="1" dirty="0" err="1" smtClean="0">
                <a:solidFill>
                  <a:schemeClr val="tx1"/>
                </a:solidFill>
              </a:rPr>
              <a:t>management</a:t>
            </a:r>
            <a:endParaRPr lang="en-GB" i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736290" y="4912832"/>
            <a:ext cx="2686755" cy="736599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b="1" dirty="0" err="1" smtClean="0">
                <a:solidFill>
                  <a:schemeClr val="tx1"/>
                </a:solidFill>
              </a:rPr>
              <a:t>Burnout</a:t>
            </a:r>
            <a:endParaRPr lang="en-GB" i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79389" y="2535995"/>
            <a:ext cx="2370666" cy="993422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b="1" dirty="0" err="1" smtClean="0">
                <a:solidFill>
                  <a:schemeClr val="tx1"/>
                </a:solidFill>
              </a:rPr>
              <a:t>Experience</a:t>
            </a:r>
            <a:r>
              <a:rPr lang="et-EE" b="1" dirty="0" smtClean="0">
                <a:solidFill>
                  <a:schemeClr val="tx1"/>
                </a:solidFill>
              </a:rPr>
              <a:t> </a:t>
            </a:r>
            <a:r>
              <a:rPr lang="et-EE" b="1" dirty="0" err="1" smtClean="0">
                <a:solidFill>
                  <a:schemeClr val="tx1"/>
                </a:solidFill>
              </a:rPr>
              <a:t>with</a:t>
            </a:r>
            <a:r>
              <a:rPr lang="et-EE" b="1" dirty="0" smtClean="0">
                <a:solidFill>
                  <a:schemeClr val="tx1"/>
                </a:solidFill>
              </a:rPr>
              <a:t> </a:t>
            </a:r>
            <a:r>
              <a:rPr lang="et-EE" b="1" dirty="0" err="1" smtClean="0">
                <a:solidFill>
                  <a:schemeClr val="tx1"/>
                </a:solidFill>
              </a:rPr>
              <a:t>covision</a:t>
            </a:r>
            <a:r>
              <a:rPr lang="et-EE" b="1" dirty="0" smtClean="0">
                <a:solidFill>
                  <a:schemeClr val="tx1"/>
                </a:solidFill>
              </a:rPr>
              <a:t> and </a:t>
            </a:r>
            <a:r>
              <a:rPr lang="et-EE" b="1" dirty="0" err="1" smtClean="0">
                <a:solidFill>
                  <a:schemeClr val="tx1"/>
                </a:solidFill>
              </a:rPr>
              <a:t>supervision</a:t>
            </a:r>
            <a:endParaRPr lang="en-GB" i="1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945782" y="1742373"/>
            <a:ext cx="2686755" cy="863600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b="1" dirty="0" err="1" smtClean="0">
                <a:solidFill>
                  <a:schemeClr val="tx1"/>
                </a:solidFill>
              </a:rPr>
              <a:t>Job</a:t>
            </a:r>
            <a:r>
              <a:rPr lang="et-EE" b="1" dirty="0" smtClean="0">
                <a:solidFill>
                  <a:schemeClr val="tx1"/>
                </a:solidFill>
              </a:rPr>
              <a:t> </a:t>
            </a:r>
            <a:r>
              <a:rPr lang="et-EE" b="1" dirty="0" err="1" smtClean="0">
                <a:solidFill>
                  <a:schemeClr val="tx1"/>
                </a:solidFill>
              </a:rPr>
              <a:t>satisfaction</a:t>
            </a:r>
            <a:endParaRPr lang="et-EE" i="1" dirty="0" smtClean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stCxn id="3" idx="3"/>
            <a:endCxn id="2" idx="1"/>
          </p:cNvCxnSpPr>
          <p:nvPr/>
        </p:nvCxnSpPr>
        <p:spPr>
          <a:xfrm>
            <a:off x="8820679" y="709654"/>
            <a:ext cx="741010" cy="2756035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8" idx="3"/>
            <a:endCxn id="2" idx="1"/>
          </p:cNvCxnSpPr>
          <p:nvPr/>
        </p:nvCxnSpPr>
        <p:spPr>
          <a:xfrm>
            <a:off x="5632537" y="2174173"/>
            <a:ext cx="3929152" cy="1291516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3"/>
            <a:endCxn id="2" idx="1"/>
          </p:cNvCxnSpPr>
          <p:nvPr/>
        </p:nvCxnSpPr>
        <p:spPr>
          <a:xfrm flipV="1">
            <a:off x="6067778" y="3465689"/>
            <a:ext cx="3493911" cy="380750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3"/>
            <a:endCxn id="2" idx="1"/>
          </p:cNvCxnSpPr>
          <p:nvPr/>
        </p:nvCxnSpPr>
        <p:spPr>
          <a:xfrm>
            <a:off x="2550055" y="3032706"/>
            <a:ext cx="7011634" cy="432983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6" idx="0"/>
            <a:endCxn id="2" idx="1"/>
          </p:cNvCxnSpPr>
          <p:nvPr/>
        </p:nvCxnSpPr>
        <p:spPr>
          <a:xfrm flipV="1">
            <a:off x="8079668" y="3465689"/>
            <a:ext cx="1482021" cy="1447143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0"/>
            <a:endCxn id="2" idx="1"/>
          </p:cNvCxnSpPr>
          <p:nvPr/>
        </p:nvCxnSpPr>
        <p:spPr>
          <a:xfrm flipV="1">
            <a:off x="4585757" y="3465689"/>
            <a:ext cx="4975932" cy="1845994"/>
          </a:xfrm>
          <a:prstGeom prst="straightConnector1">
            <a:avLst/>
          </a:prstGeom>
          <a:ln w="19050">
            <a:solidFill>
              <a:srgbClr val="C00000"/>
            </a:solidFill>
            <a:prstDash val="solid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3" idx="2"/>
            <a:endCxn id="8" idx="3"/>
          </p:cNvCxnSpPr>
          <p:nvPr/>
        </p:nvCxnSpPr>
        <p:spPr>
          <a:xfrm flipH="1">
            <a:off x="5632537" y="1270040"/>
            <a:ext cx="1061674" cy="904133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" idx="3"/>
            <a:endCxn id="6" idx="1"/>
          </p:cNvCxnSpPr>
          <p:nvPr/>
        </p:nvCxnSpPr>
        <p:spPr>
          <a:xfrm flipV="1">
            <a:off x="6149268" y="5504265"/>
            <a:ext cx="587022" cy="431128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7" idx="2"/>
            <a:endCxn id="4" idx="0"/>
          </p:cNvCxnSpPr>
          <p:nvPr/>
        </p:nvCxnSpPr>
        <p:spPr>
          <a:xfrm>
            <a:off x="1364722" y="3529417"/>
            <a:ext cx="3221035" cy="1782266"/>
          </a:xfrm>
          <a:prstGeom prst="straightConnector1">
            <a:avLst/>
          </a:prstGeom>
          <a:ln w="19050">
            <a:solidFill>
              <a:srgbClr val="C00000"/>
            </a:solidFill>
            <a:prstDash val="sysDot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7" idx="2"/>
            <a:endCxn id="6" idx="1"/>
          </p:cNvCxnSpPr>
          <p:nvPr/>
        </p:nvCxnSpPr>
        <p:spPr>
          <a:xfrm>
            <a:off x="1364722" y="3529417"/>
            <a:ext cx="5371568" cy="1974848"/>
          </a:xfrm>
          <a:prstGeom prst="straightConnector1">
            <a:avLst/>
          </a:prstGeom>
          <a:ln w="19050">
            <a:solidFill>
              <a:srgbClr val="C00000"/>
            </a:solidFill>
            <a:prstDash val="sysDot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7" idx="3"/>
            <a:endCxn id="5" idx="1"/>
          </p:cNvCxnSpPr>
          <p:nvPr/>
        </p:nvCxnSpPr>
        <p:spPr>
          <a:xfrm>
            <a:off x="2550055" y="3032706"/>
            <a:ext cx="1107546" cy="813733"/>
          </a:xfrm>
          <a:prstGeom prst="straightConnector1">
            <a:avLst/>
          </a:prstGeom>
          <a:ln w="19050">
            <a:solidFill>
              <a:srgbClr val="00B050"/>
            </a:solidFill>
            <a:prstDash val="sysDot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7" idx="3"/>
            <a:endCxn id="8" idx="2"/>
          </p:cNvCxnSpPr>
          <p:nvPr/>
        </p:nvCxnSpPr>
        <p:spPr>
          <a:xfrm flipV="1">
            <a:off x="2550055" y="2605973"/>
            <a:ext cx="1739105" cy="426733"/>
          </a:xfrm>
          <a:prstGeom prst="straightConnector1">
            <a:avLst/>
          </a:prstGeom>
          <a:ln w="19050">
            <a:solidFill>
              <a:srgbClr val="00B050"/>
            </a:solidFill>
            <a:prstDash val="sysDot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7" idx="0"/>
            <a:endCxn id="3" idx="1"/>
          </p:cNvCxnSpPr>
          <p:nvPr/>
        </p:nvCxnSpPr>
        <p:spPr>
          <a:xfrm flipV="1">
            <a:off x="1364722" y="709654"/>
            <a:ext cx="3203020" cy="1826341"/>
          </a:xfrm>
          <a:prstGeom prst="straightConnector1">
            <a:avLst/>
          </a:prstGeom>
          <a:ln w="19050">
            <a:solidFill>
              <a:srgbClr val="00B050"/>
            </a:solidFill>
            <a:prstDash val="solid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 rot="19264772" flipH="1">
            <a:off x="5499372" y="1535254"/>
            <a:ext cx="20309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 smtClean="0">
                <a:effectLst/>
              </a:rPr>
              <a:t>Deci</a:t>
            </a:r>
            <a:r>
              <a:rPr lang="en-GB" sz="1100" dirty="0" smtClean="0">
                <a:effectLst/>
              </a:rPr>
              <a:t>, Ryan, </a:t>
            </a:r>
            <a:r>
              <a:rPr lang="en-GB" sz="1100" dirty="0" err="1" smtClean="0">
                <a:effectLst/>
              </a:rPr>
              <a:t>Gagné</a:t>
            </a:r>
            <a:r>
              <a:rPr lang="en-GB" sz="1100" dirty="0" smtClean="0">
                <a:effectLst/>
              </a:rPr>
              <a:t>, Leone, </a:t>
            </a:r>
            <a:r>
              <a:rPr lang="en-GB" sz="1100" dirty="0" err="1" smtClean="0">
                <a:effectLst/>
              </a:rPr>
              <a:t>Usunov</a:t>
            </a:r>
            <a:r>
              <a:rPr lang="en-GB" sz="1100" dirty="0" smtClean="0">
                <a:effectLst/>
              </a:rPr>
              <a:t>, &amp; </a:t>
            </a:r>
            <a:r>
              <a:rPr lang="en-GB" sz="1100" dirty="0" err="1" smtClean="0">
                <a:effectLst/>
              </a:rPr>
              <a:t>Kornazheva</a:t>
            </a:r>
            <a:r>
              <a:rPr lang="en-GB" sz="1100" dirty="0" smtClean="0">
                <a:effectLst/>
              </a:rPr>
              <a:t>, 2001</a:t>
            </a:r>
            <a:endParaRPr lang="en-GB" sz="1100" dirty="0"/>
          </a:p>
        </p:txBody>
      </p:sp>
      <p:sp>
        <p:nvSpPr>
          <p:cNvPr id="84" name="TextBox 83"/>
          <p:cNvSpPr txBox="1"/>
          <p:nvPr/>
        </p:nvSpPr>
        <p:spPr>
          <a:xfrm rot="1134292" flipH="1">
            <a:off x="6554048" y="2517702"/>
            <a:ext cx="18616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100" dirty="0" err="1" smtClean="0"/>
              <a:t>Kidger</a:t>
            </a:r>
            <a:r>
              <a:rPr lang="et-EE" sz="1100" dirty="0" smtClean="0"/>
              <a:t>, J., et </a:t>
            </a:r>
            <a:r>
              <a:rPr lang="et-EE" sz="1100" dirty="0" err="1" smtClean="0"/>
              <a:t>al</a:t>
            </a:r>
            <a:r>
              <a:rPr lang="et-EE" sz="1100" dirty="0" smtClean="0"/>
              <a:t>., 2016</a:t>
            </a:r>
            <a:endParaRPr lang="en-GB" sz="1100" dirty="0"/>
          </a:p>
        </p:txBody>
      </p:sp>
      <p:sp>
        <p:nvSpPr>
          <p:cNvPr id="85" name="TextBox 84"/>
          <p:cNvSpPr txBox="1"/>
          <p:nvPr/>
        </p:nvSpPr>
        <p:spPr>
          <a:xfrm rot="4509231" flipH="1">
            <a:off x="7943792" y="2111159"/>
            <a:ext cx="215434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 smtClean="0"/>
              <a:t>Wieclaw</a:t>
            </a:r>
            <a:r>
              <a:rPr lang="en-GB" sz="1100" dirty="0" smtClean="0"/>
              <a:t> </a:t>
            </a:r>
            <a:r>
              <a:rPr lang="en-GB" sz="1100" dirty="0" err="1" smtClean="0"/>
              <a:t>jt</a:t>
            </a:r>
            <a:r>
              <a:rPr lang="en-GB" sz="1100" dirty="0" smtClean="0"/>
              <a:t>, 2008</a:t>
            </a:r>
            <a:r>
              <a:rPr lang="et-EE" sz="1100" dirty="0" smtClean="0"/>
              <a:t>; </a:t>
            </a:r>
            <a:r>
              <a:rPr lang="fi-FI" sz="1100" dirty="0" smtClean="0"/>
              <a:t>Brien, </a:t>
            </a:r>
            <a:r>
              <a:rPr lang="fi-FI" sz="1100" dirty="0" err="1" smtClean="0"/>
              <a:t>Hass</a:t>
            </a:r>
            <a:r>
              <a:rPr lang="et-EE" sz="1100" dirty="0" smtClean="0"/>
              <a:t>,</a:t>
            </a:r>
            <a:r>
              <a:rPr lang="fi-FI" sz="1100" dirty="0" smtClean="0"/>
              <a:t> </a:t>
            </a:r>
            <a:r>
              <a:rPr lang="et-EE" sz="1100" dirty="0" smtClean="0"/>
              <a:t>&amp;</a:t>
            </a:r>
            <a:r>
              <a:rPr lang="fi-FI" sz="1100" dirty="0" smtClean="0"/>
              <a:t> </a:t>
            </a:r>
            <a:r>
              <a:rPr lang="fi-FI" sz="1100" dirty="0" err="1" smtClean="0"/>
              <a:t>Savoie</a:t>
            </a:r>
            <a:r>
              <a:rPr lang="et-EE" sz="1100" dirty="0" smtClean="0"/>
              <a:t>, 2</a:t>
            </a:r>
            <a:r>
              <a:rPr lang="fi-FI" sz="1100" dirty="0" smtClean="0"/>
              <a:t>012</a:t>
            </a:r>
            <a:r>
              <a:rPr lang="et-EE" sz="1100" dirty="0" smtClean="0"/>
              <a:t>; </a:t>
            </a:r>
            <a:r>
              <a:rPr lang="et-EE" sz="1100" dirty="0" err="1" smtClean="0"/>
              <a:t>Kidger</a:t>
            </a:r>
            <a:r>
              <a:rPr lang="et-EE" sz="1100" dirty="0" smtClean="0"/>
              <a:t>, J., et </a:t>
            </a:r>
            <a:r>
              <a:rPr lang="et-EE" sz="1100" dirty="0" err="1" smtClean="0"/>
              <a:t>al</a:t>
            </a:r>
            <a:r>
              <a:rPr lang="et-EE" sz="1100" dirty="0" smtClean="0"/>
              <a:t>., 2016</a:t>
            </a:r>
            <a:endParaRPr lang="en-GB" sz="1100" dirty="0" smtClean="0"/>
          </a:p>
        </p:txBody>
      </p:sp>
      <p:sp>
        <p:nvSpPr>
          <p:cNvPr id="86" name="TextBox 85"/>
          <p:cNvSpPr txBox="1"/>
          <p:nvPr/>
        </p:nvSpPr>
        <p:spPr>
          <a:xfrm rot="190512" flipH="1">
            <a:off x="3295134" y="2957808"/>
            <a:ext cx="40006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Gibson, Grey, &amp; Hastings, 2009, </a:t>
            </a:r>
            <a:r>
              <a:rPr lang="en-GB" sz="1100" dirty="0" err="1" smtClean="0"/>
              <a:t>Geeraerts</a:t>
            </a:r>
            <a:r>
              <a:rPr lang="en-GB" sz="1100" dirty="0" smtClean="0"/>
              <a:t> </a:t>
            </a:r>
            <a:r>
              <a:rPr lang="en-GB" sz="1100" dirty="0" err="1" smtClean="0"/>
              <a:t>jt</a:t>
            </a:r>
            <a:r>
              <a:rPr lang="en-GB" sz="1100" dirty="0" smtClean="0"/>
              <a:t>, 2015</a:t>
            </a:r>
            <a:endParaRPr lang="en-GB" sz="1100" dirty="0"/>
          </a:p>
        </p:txBody>
      </p:sp>
      <p:sp>
        <p:nvSpPr>
          <p:cNvPr id="87" name="Rectangle 86"/>
          <p:cNvSpPr/>
          <p:nvPr/>
        </p:nvSpPr>
        <p:spPr>
          <a:xfrm rot="20319203">
            <a:off x="5263365" y="4304509"/>
            <a:ext cx="255051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1100" dirty="0" err="1"/>
              <a:t>Kidger</a:t>
            </a:r>
            <a:r>
              <a:rPr lang="et-EE" sz="1100" dirty="0"/>
              <a:t>, J., et </a:t>
            </a:r>
            <a:r>
              <a:rPr lang="et-EE" sz="1100" dirty="0" err="1"/>
              <a:t>al</a:t>
            </a:r>
            <a:r>
              <a:rPr lang="et-EE" sz="1100" dirty="0"/>
              <a:t>., 2016</a:t>
            </a:r>
            <a:endParaRPr lang="en-GB" sz="1100" dirty="0"/>
          </a:p>
        </p:txBody>
      </p:sp>
      <p:sp>
        <p:nvSpPr>
          <p:cNvPr id="88" name="TextBox 87"/>
          <p:cNvSpPr txBox="1"/>
          <p:nvPr/>
        </p:nvSpPr>
        <p:spPr>
          <a:xfrm rot="19110645" flipH="1">
            <a:off x="7709490" y="4022844"/>
            <a:ext cx="15639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100" dirty="0" smtClean="0"/>
              <a:t>Tang</a:t>
            </a:r>
            <a:r>
              <a:rPr lang="et-EE" sz="1100" dirty="0"/>
              <a:t>, Au, </a:t>
            </a:r>
            <a:r>
              <a:rPr lang="et-EE" sz="1100" dirty="0" err="1"/>
              <a:t>Schwarzer</a:t>
            </a:r>
            <a:r>
              <a:rPr lang="et-EE" sz="1100" dirty="0"/>
              <a:t>, &amp; </a:t>
            </a:r>
            <a:r>
              <a:rPr lang="et-EE" sz="1100" dirty="0" smtClean="0"/>
              <a:t>Schmitz,2001</a:t>
            </a:r>
            <a:endParaRPr lang="en-GB" sz="1100" dirty="0"/>
          </a:p>
        </p:txBody>
      </p:sp>
      <p:sp>
        <p:nvSpPr>
          <p:cNvPr id="29" name="TextBox 28"/>
          <p:cNvSpPr txBox="1"/>
          <p:nvPr/>
        </p:nvSpPr>
        <p:spPr>
          <a:xfrm rot="19973730" flipH="1">
            <a:off x="1529113" y="1468842"/>
            <a:ext cx="26625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 smtClean="0"/>
              <a:t>Ebmeier</a:t>
            </a:r>
            <a:r>
              <a:rPr lang="et-EE" sz="1100" dirty="0" smtClean="0"/>
              <a:t>, </a:t>
            </a:r>
            <a:r>
              <a:rPr lang="en-GB" sz="1100" dirty="0" smtClean="0"/>
              <a:t>2003</a:t>
            </a:r>
            <a:endParaRPr lang="en-GB" sz="1100" dirty="0"/>
          </a:p>
        </p:txBody>
      </p:sp>
      <p:sp>
        <p:nvSpPr>
          <p:cNvPr id="30" name="TextBox 29"/>
          <p:cNvSpPr txBox="1"/>
          <p:nvPr/>
        </p:nvSpPr>
        <p:spPr>
          <a:xfrm rot="21229401" flipH="1">
            <a:off x="6046751" y="3531249"/>
            <a:ext cx="19278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/>
              <a:t>Yamada</a:t>
            </a:r>
            <a:r>
              <a:rPr lang="pt-BR" sz="1100" dirty="0" smtClean="0"/>
              <a:t>, </a:t>
            </a:r>
            <a:r>
              <a:rPr lang="pt-BR" sz="1100" dirty="0" err="1"/>
              <a:t>Hagihara</a:t>
            </a:r>
            <a:r>
              <a:rPr lang="pt-BR" sz="1100" dirty="0"/>
              <a:t>, </a:t>
            </a:r>
            <a:r>
              <a:rPr lang="pt-BR" sz="1100" dirty="0" smtClean="0"/>
              <a:t>&amp; </a:t>
            </a:r>
            <a:r>
              <a:rPr lang="pt-BR" sz="1100" dirty="0" err="1" smtClean="0"/>
              <a:t>Nobutomo</a:t>
            </a:r>
            <a:r>
              <a:rPr lang="et-EE" sz="1100" dirty="0" smtClean="0"/>
              <a:t>, </a:t>
            </a:r>
            <a:r>
              <a:rPr lang="pt-BR" sz="1100" dirty="0" smtClean="0"/>
              <a:t>2008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279148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Data </a:t>
            </a:r>
            <a:r>
              <a:rPr lang="et-EE" dirty="0" err="1" smtClean="0"/>
              <a:t>collection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Emotional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State Questionnaire </a:t>
            </a:r>
            <a:r>
              <a:rPr lang="en-GB" dirty="0"/>
              <a:t>(EEK-2; </a:t>
            </a:r>
            <a:r>
              <a:rPr lang="en-GB" dirty="0" err="1"/>
              <a:t>Ööpik</a:t>
            </a:r>
            <a:r>
              <a:rPr lang="en-GB" dirty="0"/>
              <a:t>, </a:t>
            </a:r>
            <a:r>
              <a:rPr lang="en-GB" dirty="0" err="1"/>
              <a:t>Aluoja</a:t>
            </a:r>
            <a:r>
              <a:rPr lang="en-GB" dirty="0"/>
              <a:t>, </a:t>
            </a:r>
            <a:r>
              <a:rPr lang="en-GB" dirty="0" err="1"/>
              <a:t>Kalda</a:t>
            </a:r>
            <a:r>
              <a:rPr lang="en-GB" dirty="0"/>
              <a:t>, &amp; </a:t>
            </a:r>
            <a:r>
              <a:rPr lang="en-GB" dirty="0" err="1"/>
              <a:t>Maaroos</a:t>
            </a:r>
            <a:r>
              <a:rPr lang="en-GB" dirty="0"/>
              <a:t>, 2006; </a:t>
            </a:r>
            <a:r>
              <a:rPr lang="en-GB" dirty="0" err="1"/>
              <a:t>Aluoja</a:t>
            </a:r>
            <a:r>
              <a:rPr lang="en-GB" dirty="0"/>
              <a:t>, </a:t>
            </a:r>
            <a:r>
              <a:rPr lang="en-GB" dirty="0" err="1"/>
              <a:t>Shlik</a:t>
            </a:r>
            <a:r>
              <a:rPr lang="en-GB" dirty="0"/>
              <a:t>, </a:t>
            </a:r>
            <a:r>
              <a:rPr lang="en-GB" dirty="0" err="1"/>
              <a:t>Vasar</a:t>
            </a:r>
            <a:r>
              <a:rPr lang="en-GB" dirty="0"/>
              <a:t>, </a:t>
            </a:r>
            <a:r>
              <a:rPr lang="en-GB" dirty="0" err="1"/>
              <a:t>Luuk</a:t>
            </a:r>
            <a:r>
              <a:rPr lang="en-GB" dirty="0"/>
              <a:t>, &amp; </a:t>
            </a:r>
            <a:r>
              <a:rPr lang="en-GB" dirty="0" err="1"/>
              <a:t>Leinsalu</a:t>
            </a:r>
            <a:r>
              <a:rPr lang="en-GB" dirty="0"/>
              <a:t>, 1999)</a:t>
            </a:r>
            <a:endParaRPr lang="en-GB" u="none" strike="noStrike" dirty="0" smtClean="0">
              <a:effectLst/>
            </a:endParaRPr>
          </a:p>
          <a:p>
            <a:pPr lvl="0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Teachers’ Sense of Efficacy Scale </a:t>
            </a:r>
            <a:r>
              <a:rPr lang="en-GB" dirty="0"/>
              <a:t>(</a:t>
            </a:r>
            <a:r>
              <a:rPr lang="en-GB" dirty="0" err="1"/>
              <a:t>Tschannen</a:t>
            </a:r>
            <a:r>
              <a:rPr lang="en-GB" dirty="0"/>
              <a:t>-Moran &amp; Hoy, 2001)</a:t>
            </a:r>
            <a:endParaRPr lang="en-GB" u="none" strike="noStrike" dirty="0" smtClean="0">
              <a:effectLst/>
            </a:endParaRPr>
          </a:p>
          <a:p>
            <a:pPr lvl="0"/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The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Basic Need Satisfaction at Work Scale </a:t>
            </a:r>
            <a:r>
              <a:rPr lang="en-GB" dirty="0"/>
              <a:t>(</a:t>
            </a:r>
            <a:r>
              <a:rPr lang="en-GB" dirty="0" err="1"/>
              <a:t>Deci</a:t>
            </a:r>
            <a:r>
              <a:rPr lang="en-GB" dirty="0"/>
              <a:t>, Ryan, </a:t>
            </a:r>
            <a:r>
              <a:rPr lang="en-GB" dirty="0" err="1"/>
              <a:t>Gagné</a:t>
            </a:r>
            <a:r>
              <a:rPr lang="en-GB" dirty="0"/>
              <a:t>, Leone, </a:t>
            </a:r>
            <a:r>
              <a:rPr lang="en-GB" dirty="0" err="1"/>
              <a:t>Usunov</a:t>
            </a:r>
            <a:r>
              <a:rPr lang="en-GB" dirty="0"/>
              <a:t>, &amp; </a:t>
            </a:r>
            <a:r>
              <a:rPr lang="en-GB" dirty="0" err="1"/>
              <a:t>Kornazheva</a:t>
            </a:r>
            <a:r>
              <a:rPr lang="en-GB" dirty="0"/>
              <a:t>, 2001; </a:t>
            </a:r>
            <a:r>
              <a:rPr lang="en-GB" dirty="0" err="1"/>
              <a:t>Ilardi</a:t>
            </a:r>
            <a:r>
              <a:rPr lang="en-GB" dirty="0"/>
              <a:t>, Leone, </a:t>
            </a:r>
            <a:r>
              <a:rPr lang="en-GB" dirty="0" err="1"/>
              <a:t>Kasser</a:t>
            </a:r>
            <a:r>
              <a:rPr lang="en-GB" dirty="0"/>
              <a:t>, &amp; Ryan, 1993; </a:t>
            </a:r>
            <a:r>
              <a:rPr lang="en-GB" dirty="0" err="1"/>
              <a:t>Kasser</a:t>
            </a:r>
            <a:r>
              <a:rPr lang="en-GB" dirty="0"/>
              <a:t>, Davey, &amp; Ryan, 1992).</a:t>
            </a:r>
            <a:endParaRPr lang="en-GB" u="none" strike="noStrike" dirty="0" smtClean="0">
              <a:effectLst/>
            </a:endParaRPr>
          </a:p>
          <a:p>
            <a:pPr lvl="0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Job satisfaction </a:t>
            </a:r>
            <a:r>
              <a:rPr lang="en-GB" dirty="0"/>
              <a:t>(</a:t>
            </a:r>
            <a:r>
              <a:rPr lang="en-GB" dirty="0" err="1"/>
              <a:t>Caprara</a:t>
            </a:r>
            <a:r>
              <a:rPr lang="en-GB" dirty="0"/>
              <a:t>, </a:t>
            </a:r>
            <a:r>
              <a:rPr lang="en-GB" dirty="0" err="1"/>
              <a:t>Barbaranelli</a:t>
            </a:r>
            <a:r>
              <a:rPr lang="en-GB" dirty="0"/>
              <a:t>, </a:t>
            </a:r>
            <a:r>
              <a:rPr lang="en-GB" dirty="0" err="1"/>
              <a:t>Borgogni</a:t>
            </a:r>
            <a:r>
              <a:rPr lang="en-GB" dirty="0"/>
              <a:t>, &amp; </a:t>
            </a:r>
            <a:r>
              <a:rPr lang="en-GB" dirty="0" err="1"/>
              <a:t>Steca</a:t>
            </a:r>
            <a:r>
              <a:rPr lang="en-GB" dirty="0"/>
              <a:t>, 2003)</a:t>
            </a:r>
            <a:endParaRPr lang="en-GB" u="none" strike="noStrike" dirty="0" smtClean="0">
              <a:effectLst/>
            </a:endParaRPr>
          </a:p>
          <a:p>
            <a:pPr lvl="0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Perceived Stress Scale </a:t>
            </a:r>
            <a:r>
              <a:rPr lang="en-GB" dirty="0"/>
              <a:t>(</a:t>
            </a:r>
            <a:r>
              <a:rPr lang="en-GB" dirty="0" err="1"/>
              <a:t>Kallasmaa</a:t>
            </a:r>
            <a:r>
              <a:rPr lang="en-GB" dirty="0"/>
              <a:t> &amp; </a:t>
            </a:r>
            <a:r>
              <a:rPr lang="en-GB" dirty="0" err="1"/>
              <a:t>Pulver</a:t>
            </a:r>
            <a:r>
              <a:rPr lang="en-GB" dirty="0"/>
              <a:t>, 2000)</a:t>
            </a:r>
            <a:endParaRPr lang="en-GB" u="none" strike="noStrike" dirty="0" smtClean="0">
              <a:effectLst/>
            </a:endParaRPr>
          </a:p>
          <a:p>
            <a:pPr lvl="0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Coping with Stress </a:t>
            </a:r>
            <a:r>
              <a:rPr lang="en-GB" dirty="0"/>
              <a:t>(Carver, C. S., 1997)</a:t>
            </a:r>
            <a:endParaRPr lang="en-GB" u="none" strike="noStrike" dirty="0" smtClean="0">
              <a:effectLst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598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Longitudinal</a:t>
            </a:r>
            <a:r>
              <a:rPr lang="et-EE" dirty="0" smtClean="0"/>
              <a:t> </a:t>
            </a:r>
            <a:r>
              <a:rPr lang="et-EE" dirty="0" err="1" smtClean="0"/>
              <a:t>study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4733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t-EE" dirty="0" smtClean="0"/>
              <a:t>1st </a:t>
            </a:r>
            <a:r>
              <a:rPr lang="et-EE" dirty="0" err="1" smtClean="0"/>
              <a:t>wave</a:t>
            </a:r>
            <a:r>
              <a:rPr lang="et-EE" dirty="0"/>
              <a:t>	</a:t>
            </a:r>
            <a:r>
              <a:rPr lang="et-EE" dirty="0" smtClean="0"/>
              <a:t>	</a:t>
            </a:r>
            <a:r>
              <a:rPr lang="et-EE" dirty="0" err="1" smtClean="0">
                <a:solidFill>
                  <a:schemeClr val="accent1">
                    <a:lumMod val="75000"/>
                  </a:schemeClr>
                </a:solidFill>
              </a:rPr>
              <a:t>March</a:t>
            </a: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/Aprill 2017		</a:t>
            </a:r>
            <a:r>
              <a:rPr lang="et-EE" dirty="0" smtClean="0">
                <a:solidFill>
                  <a:srgbClr val="7030A0"/>
                </a:solidFill>
              </a:rPr>
              <a:t>All </a:t>
            </a:r>
            <a:r>
              <a:rPr lang="et-EE" dirty="0" err="1" smtClean="0">
                <a:solidFill>
                  <a:srgbClr val="7030A0"/>
                </a:solidFill>
              </a:rPr>
              <a:t>schools</a:t>
            </a:r>
            <a:r>
              <a:rPr lang="et-EE" dirty="0" smtClean="0">
                <a:solidFill>
                  <a:srgbClr val="7030A0"/>
                </a:solidFill>
              </a:rPr>
              <a:t> in Estonia</a:t>
            </a:r>
          </a:p>
          <a:p>
            <a:pPr marL="0" indent="0">
              <a:buNone/>
            </a:pPr>
            <a:endParaRPr lang="et-E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t-E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t-EE" dirty="0" smtClean="0"/>
              <a:t>2nd </a:t>
            </a:r>
            <a:r>
              <a:rPr lang="et-EE" dirty="0" err="1" smtClean="0"/>
              <a:t>wave</a:t>
            </a:r>
            <a:r>
              <a:rPr lang="et-EE" dirty="0" smtClean="0"/>
              <a:t>		</a:t>
            </a: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November 2017		</a:t>
            </a:r>
            <a:r>
              <a:rPr lang="et-EE" dirty="0" smtClean="0">
                <a:solidFill>
                  <a:srgbClr val="7030A0"/>
                </a:solidFill>
              </a:rPr>
              <a:t>All </a:t>
            </a:r>
            <a:r>
              <a:rPr lang="et-EE" dirty="0" err="1" smtClean="0">
                <a:solidFill>
                  <a:srgbClr val="7030A0"/>
                </a:solidFill>
              </a:rPr>
              <a:t>schools</a:t>
            </a:r>
            <a:r>
              <a:rPr lang="et-EE" dirty="0" smtClean="0">
                <a:solidFill>
                  <a:srgbClr val="7030A0"/>
                </a:solidFill>
              </a:rPr>
              <a:t> +</a:t>
            </a:r>
            <a:r>
              <a:rPr lang="et-EE" dirty="0">
                <a:solidFill>
                  <a:srgbClr val="7030A0"/>
                </a:solidFill>
              </a:rPr>
              <a:t> </a:t>
            </a:r>
            <a:r>
              <a:rPr lang="et-EE" dirty="0" err="1" smtClean="0">
                <a:solidFill>
                  <a:srgbClr val="7030A0"/>
                </a:solidFill>
              </a:rPr>
              <a:t>teachers</a:t>
            </a:r>
            <a:r>
              <a:rPr lang="et-EE" dirty="0" smtClean="0">
                <a:solidFill>
                  <a:srgbClr val="7030A0"/>
                </a:solidFill>
              </a:rPr>
              <a:t> </a:t>
            </a:r>
            <a:r>
              <a:rPr lang="et-EE" dirty="0" err="1" smtClean="0">
                <a:solidFill>
                  <a:srgbClr val="7030A0"/>
                </a:solidFill>
              </a:rPr>
              <a:t>from</a:t>
            </a:r>
            <a:r>
              <a:rPr lang="et-EE" dirty="0" smtClean="0">
                <a:solidFill>
                  <a:srgbClr val="7030A0"/>
                </a:solidFill>
              </a:rPr>
              <a:t> 							1st </a:t>
            </a:r>
            <a:r>
              <a:rPr lang="et-EE" dirty="0" err="1" smtClean="0">
                <a:solidFill>
                  <a:srgbClr val="7030A0"/>
                </a:solidFill>
              </a:rPr>
              <a:t>wave</a:t>
            </a:r>
            <a:endParaRPr lang="et-EE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t-EE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t-EE" dirty="0" smtClean="0"/>
              <a:t>3rd </a:t>
            </a:r>
            <a:r>
              <a:rPr lang="et-EE" dirty="0" err="1" smtClean="0"/>
              <a:t>wave</a:t>
            </a:r>
            <a:r>
              <a:rPr lang="et-EE" dirty="0" smtClean="0"/>
              <a:t>		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March 2017</a:t>
            </a:r>
            <a:r>
              <a:rPr lang="et-EE" dirty="0" smtClean="0">
                <a:solidFill>
                  <a:schemeClr val="accent1">
                    <a:lumMod val="75000"/>
                  </a:schemeClr>
                </a:solidFill>
              </a:rPr>
              <a:t>			</a:t>
            </a:r>
            <a:r>
              <a:rPr lang="et-EE" dirty="0" err="1" smtClean="0">
                <a:solidFill>
                  <a:srgbClr val="7030A0"/>
                </a:solidFill>
              </a:rPr>
              <a:t>Teachers</a:t>
            </a:r>
            <a:r>
              <a:rPr lang="et-EE" dirty="0" smtClean="0">
                <a:solidFill>
                  <a:srgbClr val="7030A0"/>
                </a:solidFill>
              </a:rPr>
              <a:t> </a:t>
            </a:r>
            <a:r>
              <a:rPr lang="et-EE" dirty="0" err="1" smtClean="0">
                <a:solidFill>
                  <a:srgbClr val="7030A0"/>
                </a:solidFill>
              </a:rPr>
              <a:t>from</a:t>
            </a:r>
            <a:r>
              <a:rPr lang="et-EE" dirty="0" smtClean="0">
                <a:solidFill>
                  <a:srgbClr val="7030A0"/>
                </a:solidFill>
              </a:rPr>
              <a:t> 1st 									and 2nd </a:t>
            </a:r>
            <a:r>
              <a:rPr lang="et-EE" dirty="0" err="1" smtClean="0">
                <a:solidFill>
                  <a:srgbClr val="7030A0"/>
                </a:solidFill>
              </a:rPr>
              <a:t>wave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22488" y="1713265"/>
            <a:ext cx="10631311" cy="869245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722488" y="3070313"/>
            <a:ext cx="10631311" cy="1399822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722488" y="4706540"/>
            <a:ext cx="10631311" cy="1399822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75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1526</TotalTime>
  <Words>703</Words>
  <Application>Microsoft Office PowerPoint</Application>
  <PresentationFormat>Widescreen</PresentationFormat>
  <Paragraphs>79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Teacher's well-being and mental health</vt:lpstr>
      <vt:lpstr>Teachers’ professional standards by Estonian Qualifications Authority</vt:lpstr>
      <vt:lpstr>Elective course for student teachers</vt:lpstr>
      <vt:lpstr>PowerPoint Presentation</vt:lpstr>
      <vt:lpstr>Teachers as high risk group</vt:lpstr>
      <vt:lpstr>Teachers influence on students</vt:lpstr>
      <vt:lpstr>PowerPoint Presentation</vt:lpstr>
      <vt:lpstr>Data collection</vt:lpstr>
      <vt:lpstr>Longitudinal study</vt:lpstr>
      <vt:lpstr>Preliminary results</vt:lpstr>
      <vt:lpstr>Thank you! Aitäh! Hvala!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Teacher's well-being and mental health</dc:title>
  <dc:creator>LA</dc:creator>
  <cp:lastModifiedBy>LA</cp:lastModifiedBy>
  <cp:revision>42</cp:revision>
  <dcterms:created xsi:type="dcterms:W3CDTF">2018-03-19T09:37:53Z</dcterms:created>
  <dcterms:modified xsi:type="dcterms:W3CDTF">2018-03-20T11:04:22Z</dcterms:modified>
</cp:coreProperties>
</file>