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6" r:id="rId4"/>
    <p:sldId id="265" r:id="rId5"/>
    <p:sldId id="258" r:id="rId6"/>
    <p:sldId id="259" r:id="rId7"/>
    <p:sldId id="260" r:id="rId8"/>
    <p:sldId id="261" r:id="rId9"/>
    <p:sldId id="264" r:id="rId10"/>
    <p:sldId id="262" r:id="rId11"/>
    <p:sldId id="263" r:id="rId12"/>
    <p:sldId id="268" r:id="rId13"/>
    <p:sldId id="269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029" autoAdjust="0"/>
  </p:normalViewPr>
  <p:slideViewPr>
    <p:cSldViewPr snapToGrid="0">
      <p:cViewPr varScale="1">
        <p:scale>
          <a:sx n="87" d="100"/>
          <a:sy n="87" d="100"/>
        </p:scale>
        <p:origin x="7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tomir%20Jovanovic\Desktop\ECER%202016%20TALIS\Constructivist%20belief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tomir%20Jovanovic\Desktop\ECER%202016%20TALIS\Constructivist%20belief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jokic\Dropbox\SCOPES_FF_UCF\TALIS%202013\dataset%20serbia\serbia\klasteri%20descriptiv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Serbia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3333333333334356E-3"/>
                  <c:y val="-3.24074074074074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Croatia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Poland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Estonia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Latvia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1111111111111112E-2"/>
                  <c:y val="-5.555555555555555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Bulgaria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2.77777777777778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Romania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0185067526415994E-16"/>
                  <c:y val="1.85185185185185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Czech</a:t>
                    </a:r>
                    <a:r>
                      <a:rPr lang="en-US" baseline="0"/>
                      <a:t> Republic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Slovak</a:t>
                    </a:r>
                    <a:r>
                      <a:rPr lang="en-US" baseline="0"/>
                      <a:t> Republic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Countries!$B$5:$B$13</c:f>
              <c:numCache>
                <c:formatCode>General</c:formatCode>
                <c:ptCount val="9"/>
                <c:pt idx="0">
                  <c:v>449</c:v>
                </c:pt>
                <c:pt idx="1">
                  <c:v>471</c:v>
                </c:pt>
                <c:pt idx="2">
                  <c:v>518</c:v>
                </c:pt>
                <c:pt idx="3">
                  <c:v>521</c:v>
                </c:pt>
                <c:pt idx="4">
                  <c:v>491</c:v>
                </c:pt>
                <c:pt idx="5">
                  <c:v>439</c:v>
                </c:pt>
                <c:pt idx="6">
                  <c:v>445</c:v>
                </c:pt>
                <c:pt idx="7">
                  <c:v>499</c:v>
                </c:pt>
                <c:pt idx="8">
                  <c:v>482</c:v>
                </c:pt>
              </c:numCache>
            </c:numRef>
          </c:xVal>
          <c:yVal>
            <c:numRef>
              <c:f>Countries!$D$5:$D$13</c:f>
              <c:numCache>
                <c:formatCode>0.000</c:formatCode>
                <c:ptCount val="9"/>
                <c:pt idx="0">
                  <c:v>13.315002206340152</c:v>
                </c:pt>
                <c:pt idx="1">
                  <c:v>13.044329078351605</c:v>
                </c:pt>
                <c:pt idx="2">
                  <c:v>12.656435350623033</c:v>
                </c:pt>
                <c:pt idx="3">
                  <c:v>12.465851906638301</c:v>
                </c:pt>
                <c:pt idx="4">
                  <c:v>13.289690123272724</c:v>
                </c:pt>
                <c:pt idx="5">
                  <c:v>13.549027934639295</c:v>
                </c:pt>
                <c:pt idx="6">
                  <c:v>13.428004229969865</c:v>
                </c:pt>
                <c:pt idx="7">
                  <c:v>12.809512177937231</c:v>
                </c:pt>
                <c:pt idx="8">
                  <c:v>12.944865397633988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4004936"/>
        <c:axId val="454008072"/>
      </c:scatterChart>
      <c:valAx>
        <c:axId val="454004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PISA Math score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54008072"/>
        <c:crosses val="autoZero"/>
        <c:crossBetween val="midCat"/>
      </c:valAx>
      <c:valAx>
        <c:axId val="4540080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Index of constructivist beliefs</a:t>
                </a:r>
                <a:endParaRPr lang="sr-Latn-RS"/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crossAx val="45400493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932895888013997"/>
          <c:y val="3.2894491557148194E-2"/>
          <c:w val="0.74444181977252843"/>
          <c:h val="0.72240087564256883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Serbia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Croatia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Poland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Estonia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Latvia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Bulgaria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Romania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Czech</a:t>
                    </a:r>
                    <a:r>
                      <a:rPr lang="en-US" baseline="0"/>
                      <a:t> Republic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Slovak</a:t>
                    </a:r>
                    <a:r>
                      <a:rPr lang="en-US" baseline="0"/>
                      <a:t> Republic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Countries!$B$5:$B$13</c:f>
              <c:numCache>
                <c:formatCode>General</c:formatCode>
                <c:ptCount val="9"/>
                <c:pt idx="0">
                  <c:v>449</c:v>
                </c:pt>
                <c:pt idx="1">
                  <c:v>471</c:v>
                </c:pt>
                <c:pt idx="2">
                  <c:v>518</c:v>
                </c:pt>
                <c:pt idx="3">
                  <c:v>521</c:v>
                </c:pt>
                <c:pt idx="4">
                  <c:v>491</c:v>
                </c:pt>
                <c:pt idx="5">
                  <c:v>439</c:v>
                </c:pt>
                <c:pt idx="6">
                  <c:v>445</c:v>
                </c:pt>
                <c:pt idx="7">
                  <c:v>499</c:v>
                </c:pt>
                <c:pt idx="8">
                  <c:v>482</c:v>
                </c:pt>
              </c:numCache>
            </c:numRef>
          </c:xVal>
          <c:yVal>
            <c:numRef>
              <c:f>Countries!$F$5:$F$13</c:f>
              <c:numCache>
                <c:formatCode>###0.00</c:formatCode>
                <c:ptCount val="9"/>
                <c:pt idx="0">
                  <c:v>2.4037372593431483</c:v>
                </c:pt>
                <c:pt idx="1">
                  <c:v>2.3186743148502229</c:v>
                </c:pt>
                <c:pt idx="2">
                  <c:v>2.3917988626159832</c:v>
                </c:pt>
                <c:pt idx="3">
                  <c:v>2.362974319662706</c:v>
                </c:pt>
                <c:pt idx="4">
                  <c:v>2.3056426332288402</c:v>
                </c:pt>
                <c:pt idx="5">
                  <c:v>2.4599447513812156</c:v>
                </c:pt>
                <c:pt idx="6">
                  <c:v>2.5690298507462686</c:v>
                </c:pt>
                <c:pt idx="7">
                  <c:v>2.3497013934970141</c:v>
                </c:pt>
                <c:pt idx="8">
                  <c:v>2.4226940942269408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2307416"/>
        <c:axId val="462305848"/>
      </c:scatterChart>
      <c:valAx>
        <c:axId val="462307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r-Latn-RS"/>
                  <a:t>PISA Math score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62305848"/>
        <c:crosses val="autoZero"/>
        <c:crossBetween val="midCat"/>
      </c:valAx>
      <c:valAx>
        <c:axId val="4623058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Learning in small groups</a:t>
                </a:r>
                <a:endParaRPr lang="sr-Latn-RS"/>
              </a:p>
            </c:rich>
          </c:tx>
          <c:layout/>
          <c:overlay val="0"/>
        </c:title>
        <c:numFmt formatCode="###0.00" sourceLinked="1"/>
        <c:majorTickMark val="out"/>
        <c:minorTickMark val="none"/>
        <c:tickLblPos val="nextTo"/>
        <c:crossAx val="46230741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klaster!$A$56</c:f>
              <c:strCache>
                <c:ptCount val="1"/>
                <c:pt idx="0">
                  <c:v>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klaster!$B$56:$I$56</c:f>
              <c:numCache>
                <c:formatCode>####.0000000</c:formatCode>
                <c:ptCount val="8"/>
                <c:pt idx="0">
                  <c:v>0.91287459935744475</c:v>
                </c:pt>
                <c:pt idx="1">
                  <c:v>-0.21961665875653114</c:v>
                </c:pt>
                <c:pt idx="2">
                  <c:v>-0.26231585186152107</c:v>
                </c:pt>
                <c:pt idx="3">
                  <c:v>-0.24503774091682781</c:v>
                </c:pt>
                <c:pt idx="4">
                  <c:v>-1.6513661649139332E-3</c:v>
                </c:pt>
                <c:pt idx="5">
                  <c:v>9.7362839475145138E-2</c:v>
                </c:pt>
                <c:pt idx="6">
                  <c:v>1.9825672339714048E-2</c:v>
                </c:pt>
                <c:pt idx="7">
                  <c:v>3.1918643299867808E-2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8DC-4C4C-9710-386C807B5B41}"/>
            </c:ext>
          </c:extLst>
        </c:ser>
        <c:ser>
          <c:idx val="1"/>
          <c:order val="1"/>
          <c:tx>
            <c:strRef>
              <c:f>klaster!$A$57</c:f>
              <c:strCache>
                <c:ptCount val="1"/>
                <c:pt idx="0">
                  <c:v>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klaster!$B$57:$I$57</c:f>
              <c:numCache>
                <c:formatCode>####.0000000</c:formatCode>
                <c:ptCount val="8"/>
                <c:pt idx="0">
                  <c:v>-0.56096254055739903</c:v>
                </c:pt>
                <c:pt idx="1">
                  <c:v>0.74399786756280395</c:v>
                </c:pt>
                <c:pt idx="2">
                  <c:v>0.58055994398029098</c:v>
                </c:pt>
                <c:pt idx="3">
                  <c:v>0.67812267694171369</c:v>
                </c:pt>
                <c:pt idx="4">
                  <c:v>0.15288853534777064</c:v>
                </c:pt>
                <c:pt idx="5">
                  <c:v>0.21468185145656199</c:v>
                </c:pt>
                <c:pt idx="6">
                  <c:v>-6.9374345461664336E-2</c:v>
                </c:pt>
                <c:pt idx="7">
                  <c:v>-0.16111929177228629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8DC-4C4C-9710-386C807B5B41}"/>
            </c:ext>
          </c:extLst>
        </c:ser>
        <c:ser>
          <c:idx val="2"/>
          <c:order val="2"/>
          <c:tx>
            <c:strRef>
              <c:f>klaster!$A$58</c:f>
              <c:strCache>
                <c:ptCount val="1"/>
                <c:pt idx="0">
                  <c:v>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klaster!$B$58:$I$58</c:f>
              <c:numCache>
                <c:formatCode>###0.0000000</c:formatCode>
                <c:ptCount val="8"/>
                <c:pt idx="0" formatCode="####.0000000">
                  <c:v>-0.72496801495542951</c:v>
                </c:pt>
                <c:pt idx="1">
                  <c:v>-1.139264551382029</c:v>
                </c:pt>
                <c:pt idx="2">
                  <c:v>-1.0584278670404039</c:v>
                </c:pt>
                <c:pt idx="3">
                  <c:v>-1.1219795703897359</c:v>
                </c:pt>
                <c:pt idx="4" formatCode="####.0000000">
                  <c:v>-0.34732676400201878</c:v>
                </c:pt>
                <c:pt idx="5" formatCode="####.0000000">
                  <c:v>-0.3672234877108273</c:v>
                </c:pt>
                <c:pt idx="6" formatCode="####.0000000">
                  <c:v>-0.24502042533019652</c:v>
                </c:pt>
                <c:pt idx="7" formatCode="####.0000000">
                  <c:v>-0.1948388275434747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8DC-4C4C-9710-386C807B5B41}"/>
            </c:ext>
          </c:extLst>
        </c:ser>
        <c:ser>
          <c:idx val="3"/>
          <c:order val="3"/>
          <c:tx>
            <c:strRef>
              <c:f>klaster!$A$59</c:f>
              <c:strCache>
                <c:ptCount val="1"/>
                <c:pt idx="0">
                  <c:v>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klaster!$B$59:$I$59</c:f>
              <c:numCache>
                <c:formatCode>###0.0000000</c:formatCode>
                <c:ptCount val="8"/>
                <c:pt idx="0" formatCode="####.0000000">
                  <c:v>-0.58604947678994013</c:v>
                </c:pt>
                <c:pt idx="1">
                  <c:v>1.4730287509499527</c:v>
                </c:pt>
                <c:pt idx="2">
                  <c:v>1.6072257341408951</c:v>
                </c:pt>
                <c:pt idx="3">
                  <c:v>1.5684488870286346</c:v>
                </c:pt>
                <c:pt idx="4" formatCode="####.0000000">
                  <c:v>0.23582627080604876</c:v>
                </c:pt>
                <c:pt idx="5" formatCode="####.0000000">
                  <c:v>0.23909691496596397</c:v>
                </c:pt>
                <c:pt idx="6" formatCode="####.0000000">
                  <c:v>0.29040388846346404</c:v>
                </c:pt>
                <c:pt idx="7" formatCode="####.0000000">
                  <c:v>0.32971205837361167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8DC-4C4C-9710-386C807B5B41}"/>
            </c:ext>
          </c:extLst>
        </c:ser>
        <c:ser>
          <c:idx val="4"/>
          <c:order val="4"/>
          <c:tx>
            <c:strRef>
              <c:f>klaster!$A$60</c:f>
              <c:strCache>
                <c:ptCount val="1"/>
                <c:pt idx="0">
                  <c:v>5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klaster!$B$60:$I$60</c:f>
              <c:numCache>
                <c:formatCode>####.0000000</c:formatCode>
                <c:ptCount val="8"/>
                <c:pt idx="0">
                  <c:v>0.75946506037634265</c:v>
                </c:pt>
                <c:pt idx="1">
                  <c:v>0.4844417059716683</c:v>
                </c:pt>
                <c:pt idx="2">
                  <c:v>0.39315620763454584</c:v>
                </c:pt>
                <c:pt idx="3">
                  <c:v>0.44901462275882881</c:v>
                </c:pt>
                <c:pt idx="4">
                  <c:v>0.29423161534164866</c:v>
                </c:pt>
                <c:pt idx="5">
                  <c:v>1.3111944161084119E-2</c:v>
                </c:pt>
                <c:pt idx="6">
                  <c:v>0.25351851203512787</c:v>
                </c:pt>
                <c:pt idx="7">
                  <c:v>0.23431116397186585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8DC-4C4C-9710-386C807B5B41}"/>
            </c:ext>
          </c:extLst>
        </c:ser>
        <c:ser>
          <c:idx val="5"/>
          <c:order val="5"/>
          <c:tx>
            <c:strRef>
              <c:f>klaster!$A$61</c:f>
              <c:strCache>
                <c:ptCount val="1"/>
                <c:pt idx="0">
                  <c:v>6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klaster!$B$61:$I$61</c:f>
              <c:numCache>
                <c:formatCode>####.0000000</c:formatCode>
                <c:ptCount val="8"/>
                <c:pt idx="0">
                  <c:v>-0.81337407879710499</c:v>
                </c:pt>
                <c:pt idx="1">
                  <c:v>-0.11636730568605069</c:v>
                </c:pt>
                <c:pt idx="2">
                  <c:v>-9.2341431685608752E-2</c:v>
                </c:pt>
                <c:pt idx="3">
                  <c:v>-0.10682223136239172</c:v>
                </c:pt>
                <c:pt idx="4">
                  <c:v>-0.12990430099390166</c:v>
                </c:pt>
                <c:pt idx="5">
                  <c:v>-8.2676372582785179E-2</c:v>
                </c:pt>
                <c:pt idx="6">
                  <c:v>2.6976634197759881E-2</c:v>
                </c:pt>
                <c:pt idx="7">
                  <c:v>-4.0201794053293712E-3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8DC-4C4C-9710-386C807B5B41}"/>
            </c:ext>
          </c:extLst>
        </c:ser>
        <c:ser>
          <c:idx val="6"/>
          <c:order val="6"/>
          <c:tx>
            <c:strRef>
              <c:f>klaster!$A$62</c:f>
              <c:strCache>
                <c:ptCount val="1"/>
                <c:pt idx="0">
                  <c:v>7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klaster!$B$62:$I$62</c:f>
              <c:numCache>
                <c:formatCode>###0.0000000</c:formatCode>
                <c:ptCount val="8"/>
                <c:pt idx="0" formatCode="####.0000000">
                  <c:v>0.93193964399840235</c:v>
                </c:pt>
                <c:pt idx="1">
                  <c:v>-1.3731621756427417</c:v>
                </c:pt>
                <c:pt idx="2">
                  <c:v>-1.3616744120206516</c:v>
                </c:pt>
                <c:pt idx="3">
                  <c:v>-1.3947289886937304</c:v>
                </c:pt>
                <c:pt idx="4" formatCode="####.0000000">
                  <c:v>-0.18129959172384499</c:v>
                </c:pt>
                <c:pt idx="5" formatCode="####.0000000">
                  <c:v>-8.4537936437539991E-3</c:v>
                </c:pt>
                <c:pt idx="6" formatCode="####.0000000">
                  <c:v>-0.42679752507668045</c:v>
                </c:pt>
                <c:pt idx="7" formatCode="####.0000000">
                  <c:v>-0.42319833091917314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18DC-4C4C-9710-386C807B5B41}"/>
            </c:ext>
          </c:extLst>
        </c:ser>
        <c:ser>
          <c:idx val="7"/>
          <c:order val="7"/>
          <c:tx>
            <c:strRef>
              <c:f>klaster!$A$63</c:f>
              <c:strCache>
                <c:ptCount val="1"/>
                <c:pt idx="0">
                  <c:v>8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klaster!$B$55:$I$55</c:f>
              <c:strCache>
                <c:ptCount val="8"/>
                <c:pt idx="0">
                  <c:v>Teachers constructivist beliefs</c:v>
                </c:pt>
                <c:pt idx="1">
                  <c:v>Exchange and Coordination For Teaching</c:v>
                </c:pt>
                <c:pt idx="2">
                  <c:v>Professional Collaboration</c:v>
                </c:pt>
                <c:pt idx="3">
                  <c:v>Teacher Co-Operation</c:v>
                </c:pt>
                <c:pt idx="4">
                  <c:v>I present a summary of recently learned content</c:v>
                </c:pt>
                <c:pt idx="5">
                  <c:v>Students work in small groups to come up with a joint solution to a problem</c:v>
                </c:pt>
                <c:pt idx="6">
                  <c:v> I give different work to students with difficulties or those who advance fast</c:v>
                </c:pt>
                <c:pt idx="7">
                  <c:v>I refer to a problem from everyday life or work</c:v>
                </c:pt>
              </c:strCache>
            </c:strRef>
          </c:cat>
          <c:val>
            <c:numRef>
              <c:f>klaster!$B$63:$I$63</c:f>
              <c:numCache>
                <c:formatCode>###0.0000000</c:formatCode>
                <c:ptCount val="8"/>
                <c:pt idx="0">
                  <c:v>1.1479682427916926</c:v>
                </c:pt>
                <c:pt idx="1">
                  <c:v>1.3875886863307654</c:v>
                </c:pt>
                <c:pt idx="2">
                  <c:v>1.449278089891564</c:v>
                </c:pt>
                <c:pt idx="3">
                  <c:v>1.4455431155411234</c:v>
                </c:pt>
                <c:pt idx="4" formatCode="####.0000000">
                  <c:v>0.39584224934344464</c:v>
                </c:pt>
                <c:pt idx="5" formatCode="####.0000000">
                  <c:v>0.298111145346666</c:v>
                </c:pt>
                <c:pt idx="6" formatCode="####.0000000">
                  <c:v>0.33987170998766714</c:v>
                </c:pt>
                <c:pt idx="7" formatCode="####.0000000">
                  <c:v>0.3794763268863246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18DC-4C4C-9710-386C807B5B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8993992"/>
        <c:axId val="308995952"/>
      </c:lineChart>
      <c:catAx>
        <c:axId val="30899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8995952"/>
        <c:crosses val="autoZero"/>
        <c:auto val="1"/>
        <c:lblAlgn val="ctr"/>
        <c:lblOffset val="100"/>
        <c:noMultiLvlLbl val="0"/>
      </c:catAx>
      <c:valAx>
        <c:axId val="308995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8993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1CD71-B850-462C-AAF4-50E18766FC30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CF23C-E0BA-4CE7-94F7-6455B1F4EA6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6846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FCF23C-E0BA-4CE7-94F7-6455B1F4EA67}" type="slidenum">
              <a:rPr lang="sr-Latn-RS" smtClean="0"/>
              <a:t>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48149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Na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FCF23C-E0BA-4CE7-94F7-6455B1F4EA67}" type="slidenum">
              <a:rPr lang="sr-Latn-RS" smtClean="0"/>
              <a:t>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2718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9418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030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548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670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85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3019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151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1162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0663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7175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107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11B8D-544C-492D-B11D-956405F7BE9C}" type="datetimeFigureOut">
              <a:rPr lang="sr-Latn-RS" smtClean="0"/>
              <a:t>21.3.2018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99B0-53A6-457F-B9B6-A2AA10EBBAE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8680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93424"/>
            <a:ext cx="9144000" cy="2387600"/>
          </a:xfrm>
        </p:spPr>
        <p:txBody>
          <a:bodyPr>
            <a:noAutofit/>
          </a:bodyPr>
          <a:lstStyle/>
          <a:p>
            <a:r>
              <a:rPr lang="sr-Latn-RS" sz="4000" b="1" dirty="0"/>
              <a:t>Nastavnici koji upražnjavaju konstruktivističke nastavne prakse i karakteristike konteksta u kom rade </a:t>
            </a:r>
            <a:endParaRPr lang="sr-Latn-R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59964"/>
            <a:ext cx="9144000" cy="897835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 smtClean="0"/>
              <a:t>Tijana Jokić </a:t>
            </a:r>
          </a:p>
          <a:p>
            <a:r>
              <a:rPr lang="sr-Latn-RS" dirty="0" smtClean="0"/>
              <a:t>Vitomir Jovanović</a:t>
            </a:r>
          </a:p>
          <a:p>
            <a:r>
              <a:rPr lang="sr-Latn-RS" i="1" dirty="0" smtClean="0"/>
              <a:t>Centar za obrazovne politike</a:t>
            </a:r>
            <a:endParaRPr lang="sr-Latn-RS" i="1" dirty="0"/>
          </a:p>
        </p:txBody>
      </p:sp>
    </p:spTree>
    <p:extLst>
      <p:ext uri="{BB962C8B-B14F-4D97-AF65-F5344CB8AC3E}">
        <p14:creationId xmlns:p14="http://schemas.microsoft.com/office/powerpoint/2010/main" val="3375380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ANOVA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u="sng" dirty="0"/>
              <a:t>Varijable koje se tiču povratne informacije koju nastavnici dobijaju</a:t>
            </a:r>
            <a:endParaRPr lang="sr-Latn-RS" dirty="0"/>
          </a:p>
          <a:p>
            <a:r>
              <a:rPr lang="sr-Latn-RS" dirty="0"/>
              <a:t>Na nivou svih klastera, razlike su značajne za </a:t>
            </a:r>
            <a:r>
              <a:rPr lang="sr-Latn-RS" dirty="0" err="1" smtClean="0"/>
              <a:t>sv</a:t>
            </a:r>
            <a:r>
              <a:rPr lang="en-US" dirty="0" smtClean="0"/>
              <a:t>e</a:t>
            </a:r>
            <a:r>
              <a:rPr lang="sr-Latn-RS" dirty="0" smtClean="0"/>
              <a:t> </a:t>
            </a:r>
            <a:r>
              <a:rPr lang="sr-Latn-RS" dirty="0"/>
              <a:t>varijable. </a:t>
            </a:r>
          </a:p>
          <a:p>
            <a:r>
              <a:rPr lang="sr-Latn-RS" dirty="0"/>
              <a:t>F se kreće između 9.33 i 20.79, p&lt;.001</a:t>
            </a:r>
          </a:p>
          <a:p>
            <a:pPr marL="0" indent="0">
              <a:buNone/>
            </a:pPr>
            <a:r>
              <a:rPr lang="sr-Latn-RS" i="1" u="sng" dirty="0"/>
              <a:t>Varijable koje se tiču školske klime </a:t>
            </a:r>
            <a:endParaRPr lang="sr-Latn-RS" dirty="0"/>
          </a:p>
          <a:p>
            <a:r>
              <a:rPr lang="sr-Latn-RS" dirty="0"/>
              <a:t>Na nivou svih klastera, razlike su značajne za </a:t>
            </a:r>
            <a:r>
              <a:rPr lang="sr-Latn-RS" dirty="0" smtClean="0"/>
              <a:t>sve </a:t>
            </a:r>
            <a:r>
              <a:rPr lang="sr-Latn-RS" dirty="0"/>
              <a:t>varijable. </a:t>
            </a:r>
          </a:p>
          <a:p>
            <a:r>
              <a:rPr lang="sr-Latn-RS" dirty="0"/>
              <a:t>F se kreće između 14,012 i 35,237, p&lt;.001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98751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5207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Ključni nalazi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500"/>
            <a:ext cx="10515600" cy="5651653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 smtClean="0"/>
              <a:t>Nastavnici koji ne praktikuju konstruktivističke prakse, ni sa nastavnicima ni sa učenicima, bez obzira na to kakvi su im stavovi, </a:t>
            </a:r>
            <a:r>
              <a:rPr lang="en-US" dirty="0" err="1" smtClean="0"/>
              <a:t>poha</a:t>
            </a:r>
            <a:r>
              <a:rPr lang="sr-Latn-RS" dirty="0" err="1" smtClean="0"/>
              <a:t>đaju</a:t>
            </a:r>
            <a:r>
              <a:rPr lang="sr-Latn-RS" dirty="0" smtClean="0"/>
              <a:t> škole</a:t>
            </a:r>
            <a:r>
              <a:rPr lang="sr-Latn-R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ne </a:t>
            </a:r>
            <a:r>
              <a:rPr lang="en-US" dirty="0" err="1" smtClean="0"/>
              <a:t>podr</a:t>
            </a:r>
            <a:r>
              <a:rPr lang="sr-Latn-RS" dirty="0" err="1" smtClean="0"/>
              <a:t>žavaju</a:t>
            </a:r>
            <a:r>
              <a:rPr lang="sr-Latn-RS" dirty="0" smtClean="0"/>
              <a:t> prakse razmene niti nastavnicima daju povratne informacije za njihov rad</a:t>
            </a:r>
            <a:endParaRPr lang="sr-Latn-RS" dirty="0"/>
          </a:p>
          <a:p>
            <a:r>
              <a:rPr lang="sr-Latn-RS" dirty="0" smtClean="0"/>
              <a:t>Identifikovan deo „manje uspešnih“ nastavnika (20%) (klaster 3) koji se razlikuju od svih ostalih nastavnika jer rade u školama gde postoji najmanja podrška nastavnicima</a:t>
            </a:r>
            <a:endParaRPr lang="sr-Latn-RS" dirty="0"/>
          </a:p>
          <a:p>
            <a:r>
              <a:rPr lang="sr-Latn-RS" dirty="0" smtClean="0"/>
              <a:t>Ako na nivou škole postoji sistemska podrška razvoju konstruktivističkih praksi između nastavnika </a:t>
            </a:r>
            <a:r>
              <a:rPr lang="sr-Latn-RS" dirty="0" smtClean="0"/>
              <a:t>i unutar učionice, nastavnici upražnjavaju ove prakse bez obzira na svoje stavove (klaster 4 i 8 </a:t>
            </a:r>
            <a:r>
              <a:rPr lang="sr-Latn-RS" dirty="0" smtClean="0"/>
              <a:t>se </a:t>
            </a:r>
            <a:r>
              <a:rPr lang="sr-Latn-RS" dirty="0"/>
              <a:t>ne razlikuju ni po jednoj varijabli </a:t>
            </a:r>
            <a:r>
              <a:rPr lang="sr-Latn-RS" dirty="0" smtClean="0"/>
              <a:t>koja se odnosi na sistemsku podršku škole; velika razlika između klastera 3 i 4 na svim zavisnim varijablama)</a:t>
            </a:r>
          </a:p>
          <a:p>
            <a:r>
              <a:rPr lang="sr-Latn-RS" dirty="0" smtClean="0"/>
              <a:t>U onim školama gde nastavnici imaju pozitivne stavove prema konstruktivističkim praksama, ne upražnjavaju ih ako ne postoji sistemska podrška škole za takve praske (velika razlika između klastera 5 i 7 na svim varijablama školske podrške)</a:t>
            </a:r>
            <a:endParaRPr lang="sr-Latn-RS" dirty="0"/>
          </a:p>
          <a:p>
            <a:r>
              <a:rPr lang="sr-Latn-RS" dirty="0" smtClean="0"/>
              <a:t>Povratna informacija nastavnicima je važna, ali je njen efekat veći ako škola neguje dobru i </a:t>
            </a:r>
            <a:r>
              <a:rPr lang="sr-Latn-RS" dirty="0" err="1" smtClean="0"/>
              <a:t>podržavajuću</a:t>
            </a:r>
            <a:r>
              <a:rPr lang="sr-Latn-RS" dirty="0" smtClean="0"/>
              <a:t> klimu (razlike između klastera </a:t>
            </a:r>
            <a:r>
              <a:rPr lang="sr-Latn-RS" dirty="0"/>
              <a:t>5 i 8 se razlikuju po svim varijablama klime, a ni po jednoj povratne </a:t>
            </a:r>
            <a:r>
              <a:rPr lang="sr-Latn-RS" dirty="0" smtClean="0"/>
              <a:t>informacije)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084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5207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Zaključci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500"/>
            <a:ext cx="10515600" cy="5651653"/>
          </a:xfrm>
        </p:spPr>
        <p:txBody>
          <a:bodyPr>
            <a:normAutofit/>
          </a:bodyPr>
          <a:lstStyle/>
          <a:p>
            <a:r>
              <a:rPr lang="sr-Latn-RS" dirty="0" smtClean="0"/>
              <a:t>Podrška škole je od ključnog značaja za razvoj konstruktivističkih praksi, kako unutar učionice, tako i između nastavnika</a:t>
            </a:r>
          </a:p>
          <a:p>
            <a:r>
              <a:rPr lang="sr-Latn-RS" dirty="0" smtClean="0"/>
              <a:t>Pozitivna konstruktivistička uverenja nastavnika ne dovode do manifestacije u praksi ako ne postoji podrška škole</a:t>
            </a:r>
          </a:p>
          <a:p>
            <a:r>
              <a:rPr lang="sr-Latn-RS" dirty="0" smtClean="0"/>
              <a:t>Negativna konstruktivistička uverenja nastavnika, ako postoji podrška škole, bivaju anulirana i ovi nastavnici menjaju svoj način rada</a:t>
            </a:r>
          </a:p>
          <a:p>
            <a:r>
              <a:rPr lang="sr-Latn-RS" dirty="0" smtClean="0"/>
              <a:t>Jedan </a:t>
            </a:r>
            <a:r>
              <a:rPr lang="sr-Latn-RS" smtClean="0"/>
              <a:t>od mogućih odgovora </a:t>
            </a:r>
            <a:r>
              <a:rPr lang="sr-Latn-RS" dirty="0" smtClean="0"/>
              <a:t>na pitanje zašto konstruktivistička uverenja nastavnika u nekim zemljama nisu u pozitivnoj vezi sa postignućima učenika</a:t>
            </a:r>
          </a:p>
          <a:p>
            <a:r>
              <a:rPr lang="sr-Latn-RS" dirty="0" smtClean="0"/>
              <a:t>Važnost sistemske podrške i niza reformskih koraka, pored obogaćenja stručnog usavršavanja nastavnika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4277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4400" dirty="0" smtClean="0"/>
              <a:t>HVALA!</a:t>
            </a:r>
            <a:endParaRPr lang="sr-Latn-RS" sz="4400" dirty="0"/>
          </a:p>
        </p:txBody>
      </p:sp>
    </p:spTree>
    <p:extLst>
      <p:ext uri="{BB962C8B-B14F-4D97-AF65-F5344CB8AC3E}">
        <p14:creationId xmlns:p14="http://schemas.microsoft.com/office/powerpoint/2010/main" val="3948439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Uvod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Kognitivna aktivacija učenika je veoma povezana sa učeničkim postignućima (</a:t>
            </a:r>
            <a:r>
              <a:rPr lang="sr-Latn-RS" dirty="0" err="1" smtClean="0"/>
              <a:t>Baumert</a:t>
            </a:r>
            <a:r>
              <a:rPr lang="sr-Latn-RS" dirty="0" smtClean="0"/>
              <a:t> et </a:t>
            </a:r>
            <a:r>
              <a:rPr lang="sr-Latn-RS" dirty="0" err="1" smtClean="0"/>
              <a:t>al</a:t>
            </a:r>
            <a:r>
              <a:rPr lang="sr-Latn-RS" dirty="0" smtClean="0"/>
              <a:t>. 2010)</a:t>
            </a:r>
          </a:p>
          <a:p>
            <a:r>
              <a:rPr lang="sr-Latn-RS" dirty="0" smtClean="0"/>
              <a:t>Konstruktivističke prakse nastavnika pomažu kognitivnu </a:t>
            </a:r>
            <a:r>
              <a:rPr lang="sr-Latn-RS" dirty="0" err="1" smtClean="0"/>
              <a:t>aktivaciju</a:t>
            </a:r>
            <a:r>
              <a:rPr lang="sr-Latn-RS" dirty="0" smtClean="0"/>
              <a:t> učenika</a:t>
            </a:r>
          </a:p>
          <a:p>
            <a:r>
              <a:rPr lang="sr-Latn-RS" dirty="0" smtClean="0"/>
              <a:t>Konstruktivističke </a:t>
            </a:r>
            <a:r>
              <a:rPr lang="sr-Latn-RS" dirty="0" smtClean="0"/>
              <a:t>prakse podrazumevaju i kognitivni konflikt (razvoj kroz mehanizme uravnotežavanja) i internalizaciju socio-kulturnih oruđa (</a:t>
            </a:r>
            <a:r>
              <a:rPr lang="sr-Latn-RS" dirty="0" err="1" smtClean="0"/>
              <a:t>Pijaže</a:t>
            </a:r>
            <a:r>
              <a:rPr lang="sr-Latn-RS" dirty="0" smtClean="0"/>
              <a:t>, 1977; Vigotski, 1977)</a:t>
            </a:r>
          </a:p>
          <a:p>
            <a:r>
              <a:rPr lang="sr-Latn-RS" dirty="0" smtClean="0"/>
              <a:t>Pored razvijenog stručnog znanja, pedagoško znanje nastavnika je ključno za ostvarenje kognitivne aktivacije na času (</a:t>
            </a:r>
            <a:r>
              <a:rPr lang="sr-Latn-RS" dirty="0" err="1" smtClean="0"/>
              <a:t>Baumert</a:t>
            </a:r>
            <a:r>
              <a:rPr lang="sr-Latn-RS" dirty="0" smtClean="0"/>
              <a:t>, 2010</a:t>
            </a:r>
            <a:r>
              <a:rPr lang="sr-Latn-RS" dirty="0" smtClean="0"/>
              <a:t>)</a:t>
            </a:r>
          </a:p>
          <a:p>
            <a:r>
              <a:rPr lang="sr-Latn-RS" dirty="0" smtClean="0"/>
              <a:t>Stavovi nastavnika o procesima učenja mogu da utiču na uspešno učenje učenika (Darling-</a:t>
            </a:r>
            <a:r>
              <a:rPr lang="sr-Latn-RS" dirty="0" err="1" smtClean="0"/>
              <a:t>Hammond</a:t>
            </a:r>
            <a:r>
              <a:rPr lang="sr-Latn-RS" dirty="0" smtClean="0"/>
              <a:t>, 1998)</a:t>
            </a:r>
          </a:p>
          <a:p>
            <a:r>
              <a:rPr lang="sr-Latn-RS" dirty="0" smtClean="0"/>
              <a:t>Konstruktivistička uverenja nastavnika utiču pozitivno na postignuća učenika </a:t>
            </a:r>
            <a:r>
              <a:rPr lang="en-US" dirty="0"/>
              <a:t>(e.g. </a:t>
            </a:r>
            <a:r>
              <a:rPr lang="en-US" dirty="0" err="1"/>
              <a:t>Staub</a:t>
            </a:r>
            <a:r>
              <a:rPr lang="en-US" dirty="0"/>
              <a:t> &amp; Stern, 2002</a:t>
            </a:r>
            <a:r>
              <a:rPr lang="sr-Latn-RS" dirty="0"/>
              <a:t>; </a:t>
            </a:r>
            <a:r>
              <a:rPr lang="sr-Latn-RS" dirty="0" err="1"/>
              <a:t>Hattie</a:t>
            </a:r>
            <a:r>
              <a:rPr lang="sr-Latn-RS" dirty="0"/>
              <a:t>, 2003</a:t>
            </a:r>
            <a:r>
              <a:rPr lang="en-US" dirty="0" smtClean="0"/>
              <a:t>)</a:t>
            </a:r>
            <a:endParaRPr lang="sr-Latn-RS" dirty="0" smtClean="0"/>
          </a:p>
          <a:p>
            <a:r>
              <a:rPr lang="sr-Latn-RS" dirty="0" smtClean="0"/>
              <a:t>Važna pitanja za podsticanje kompetencija nastavnika čiji rad predstavlja ključan faktor za razvoj učeničkih </a:t>
            </a:r>
            <a:r>
              <a:rPr lang="sr-Latn-RS" dirty="0" smtClean="0"/>
              <a:t>postignuća</a:t>
            </a:r>
            <a:endParaRPr lang="en-US" dirty="0" smtClean="0"/>
          </a:p>
          <a:p>
            <a:r>
              <a:rPr lang="en-US" dirty="0" err="1" smtClean="0"/>
              <a:t>Potreba</a:t>
            </a:r>
            <a:r>
              <a:rPr lang="en-US" dirty="0" smtClean="0"/>
              <a:t> </a:t>
            </a:r>
            <a:r>
              <a:rPr lang="sr-Latn-RS" dirty="0" smtClean="0"/>
              <a:t>za unapređenjem stručnog usavršavanja nastavnika u Srbiji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1110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86566"/>
            <a:ext cx="10515600" cy="1045033"/>
          </a:xfrm>
        </p:spPr>
        <p:txBody>
          <a:bodyPr>
            <a:normAutofit/>
          </a:bodyPr>
          <a:lstStyle/>
          <a:p>
            <a:r>
              <a:rPr lang="sr-Latn-RS" sz="3200" dirty="0" smtClean="0"/>
              <a:t>Prethodna istraživanja na </a:t>
            </a:r>
            <a:r>
              <a:rPr lang="sr-Latn-RS" sz="3200" dirty="0" err="1" smtClean="0"/>
              <a:t>TALIS</a:t>
            </a:r>
            <a:r>
              <a:rPr lang="sr-Latn-RS" sz="3200" dirty="0" smtClean="0"/>
              <a:t> bazi</a:t>
            </a:r>
            <a:endParaRPr lang="sr-Latn-R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91" y="958467"/>
            <a:ext cx="10515600" cy="4663310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Oko 12% varijanse nastavničkih </a:t>
            </a:r>
            <a:r>
              <a:rPr lang="sr-Latn-RS" sz="2000" dirty="0" smtClean="0"/>
              <a:t>konstruktivističkih </a:t>
            </a:r>
            <a:r>
              <a:rPr lang="sr-Latn-RS" sz="2000" dirty="0" smtClean="0"/>
              <a:t>uverenja može se objasniti sistematskim razlikama između obrazovnih sistema (</a:t>
            </a:r>
            <a:r>
              <a:rPr lang="sr-Latn-RS" sz="2000" dirty="0" err="1" smtClean="0"/>
              <a:t>TALIS</a:t>
            </a:r>
            <a:r>
              <a:rPr lang="sr-Latn-RS" sz="2000" dirty="0" smtClean="0"/>
              <a:t>, 2014)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392565"/>
              </p:ext>
            </p:extLst>
          </p:nvPr>
        </p:nvGraphicFramePr>
        <p:xfrm>
          <a:off x="143219" y="1788692"/>
          <a:ext cx="4239161" cy="3929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84961" y="1685581"/>
            <a:ext cx="33005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Negativni trend razvijenosti konstruktivističkih uverenja i praksi nastavnika i postignuća učenika u </a:t>
            </a:r>
            <a:r>
              <a:rPr lang="sr-Latn-RS" dirty="0" err="1" smtClean="0"/>
              <a:t>postsocijalističkim</a:t>
            </a:r>
            <a:r>
              <a:rPr lang="sr-Latn-RS" dirty="0" smtClean="0"/>
              <a:t> zemljama (Jovanović, Jokić, Petrović, 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Zemlje sa visokim postignućima su sprovodile reforme zasnovane na promeni kurikuluma, promeni mreže škola, produžavanjem školovanja, a ne samo reforme usavršavanja nastavnika zasnovane na konstruktivističkoj paradigmi </a:t>
            </a:r>
            <a:r>
              <a:rPr lang="en-US" dirty="0"/>
              <a:t>(</a:t>
            </a:r>
            <a:r>
              <a:rPr lang="en-US" dirty="0" err="1"/>
              <a:t>Silova</a:t>
            </a:r>
            <a:r>
              <a:rPr lang="en-US" dirty="0"/>
              <a:t> &amp; Bray, 2006</a:t>
            </a:r>
            <a:r>
              <a:rPr lang="en-US" dirty="0" smtClean="0"/>
              <a:t>)</a:t>
            </a:r>
            <a:endParaRPr lang="sr-Latn-RS" dirty="0" smtClean="0"/>
          </a:p>
          <a:p>
            <a:endParaRPr lang="sr-Latn-RS" u="sng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276752"/>
              </p:ext>
            </p:extLst>
          </p:nvPr>
        </p:nvGraphicFramePr>
        <p:xfrm>
          <a:off x="4382380" y="1921925"/>
          <a:ext cx="4572000" cy="3936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960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Ciljevi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Latn-RS" dirty="0"/>
              <a:t>Prvi cilj sekundarne analize podataka prikupljenih kroz </a:t>
            </a:r>
            <a:r>
              <a:rPr lang="sr-Latn-RS" dirty="0" err="1"/>
              <a:t>TALIS</a:t>
            </a:r>
            <a:r>
              <a:rPr lang="sr-Latn-RS" dirty="0"/>
              <a:t> 2013 </a:t>
            </a:r>
            <a:r>
              <a:rPr lang="sr-Latn-RS" dirty="0" smtClean="0"/>
              <a:t>studiju jeste </a:t>
            </a:r>
            <a:r>
              <a:rPr lang="sr-Latn-RS" dirty="0"/>
              <a:t>da se </a:t>
            </a:r>
            <a:r>
              <a:rPr lang="sr-Latn-RS" i="1" dirty="0"/>
              <a:t>identifikuju nastavnici predmetne nastave u Srbiji čija se </a:t>
            </a:r>
            <a:r>
              <a:rPr lang="sr-Latn-RS" i="1" dirty="0" smtClean="0"/>
              <a:t>praksa i stavovi prema nastavi mogu </a:t>
            </a:r>
            <a:r>
              <a:rPr lang="sr-Latn-RS" i="1" dirty="0"/>
              <a:t>nazvati </a:t>
            </a:r>
            <a:r>
              <a:rPr lang="sr-Latn-RS" i="1" dirty="0" smtClean="0"/>
              <a:t>konstruktivističkim</a:t>
            </a:r>
            <a:r>
              <a:rPr lang="sr-Latn-RS" dirty="0" smtClean="0"/>
              <a:t> </a:t>
            </a:r>
            <a:r>
              <a:rPr lang="sr-Latn-RS" dirty="0"/>
              <a:t>– nastavnici koji kognitivno angažuju učenike i sami su angažovani u horizontalnom učenju, razmeni i zajedničkom održavanju časova sa kolegama</a:t>
            </a:r>
            <a:r>
              <a:rPr lang="sr-Latn-R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Drugi cilj je da se sagleda da li su konstruktivističke prakse uvek praćene i takvim stavovima od strane nastavnika</a:t>
            </a: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Treći</a:t>
            </a:r>
            <a:r>
              <a:rPr lang="sr-Latn-RS" dirty="0" smtClean="0"/>
              <a:t> </a:t>
            </a:r>
            <a:r>
              <a:rPr lang="sr-Latn-RS" dirty="0"/>
              <a:t>cilj je sticanje uvida u školske resurse koji su na raspolaganju ovim </a:t>
            </a:r>
            <a:r>
              <a:rPr lang="sr-Latn-RS" dirty="0" smtClean="0"/>
              <a:t>nastavnicima i kakva je uloga škole u podršci ovim nastavnicima u razvoju konstruktivističkih stavova i praksi.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3339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Postupak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TALIS 2013 </a:t>
            </a:r>
            <a:r>
              <a:rPr lang="sr-Latn-RS" dirty="0" smtClean="0"/>
              <a:t>baza</a:t>
            </a:r>
            <a:endParaRPr lang="en-US" dirty="0" smtClean="0"/>
          </a:p>
          <a:p>
            <a:r>
              <a:rPr lang="en-US" dirty="0" smtClean="0"/>
              <a:t>U</a:t>
            </a:r>
            <a:r>
              <a:rPr lang="sr-Latn-RS" dirty="0" err="1" smtClean="0"/>
              <a:t>zorak</a:t>
            </a:r>
            <a:r>
              <a:rPr lang="sr-Latn-RS" dirty="0" smtClean="0"/>
              <a:t>: 3857 nastavnika iz 191 škole</a:t>
            </a:r>
            <a:endParaRPr lang="sr-Latn-RS" dirty="0"/>
          </a:p>
          <a:p>
            <a:r>
              <a:rPr lang="sr-Latn-RS" dirty="0"/>
              <a:t>Klaster analiza (</a:t>
            </a:r>
            <a:r>
              <a:rPr lang="sr-Latn-RS" dirty="0" smtClean="0"/>
              <a:t>prvi i drugi </a:t>
            </a:r>
            <a:r>
              <a:rPr lang="sr-Latn-RS" dirty="0"/>
              <a:t>cilj</a:t>
            </a:r>
            <a:r>
              <a:rPr lang="sr-Latn-RS" dirty="0" smtClean="0"/>
              <a:t>): stavovi prema konstruktivističkim </a:t>
            </a:r>
            <a:r>
              <a:rPr lang="sr-Latn-RS" dirty="0" err="1" smtClean="0"/>
              <a:t>metodatama</a:t>
            </a:r>
            <a:r>
              <a:rPr lang="sr-Latn-RS" dirty="0" smtClean="0"/>
              <a:t>, konstruktivističke prakse sa drugim nastavnicima, konstruktivističke prakse sa drugim učenicima</a:t>
            </a:r>
            <a:endParaRPr lang="sr-Latn-RS" dirty="0"/>
          </a:p>
          <a:p>
            <a:pPr lvl="1"/>
            <a:r>
              <a:rPr lang="sr-Latn-RS" dirty="0"/>
              <a:t>Hijerarhijska klaster analiza, </a:t>
            </a:r>
            <a:r>
              <a:rPr lang="sr-Latn-RS" dirty="0" err="1"/>
              <a:t>Ward’s</a:t>
            </a:r>
            <a:r>
              <a:rPr lang="sr-Latn-RS" dirty="0"/>
              <a:t> </a:t>
            </a:r>
            <a:r>
              <a:rPr lang="sr-Latn-RS" dirty="0" err="1"/>
              <a:t>method</a:t>
            </a:r>
            <a:r>
              <a:rPr lang="sr-Latn-RS" dirty="0"/>
              <a:t>, </a:t>
            </a:r>
            <a:r>
              <a:rPr lang="sr-Latn-RS" dirty="0" err="1"/>
              <a:t>Squared</a:t>
            </a:r>
            <a:r>
              <a:rPr lang="sr-Latn-RS" dirty="0"/>
              <a:t> </a:t>
            </a:r>
            <a:r>
              <a:rPr lang="sr-Latn-RS" dirty="0" err="1"/>
              <a:t>Euclidian</a:t>
            </a:r>
            <a:r>
              <a:rPr lang="sr-Latn-RS" dirty="0"/>
              <a:t> Distance, isprobano 4-10 klastera.</a:t>
            </a:r>
          </a:p>
          <a:p>
            <a:pPr lvl="1"/>
            <a:r>
              <a:rPr lang="sr-Latn-RS" dirty="0"/>
              <a:t>GLM </a:t>
            </a:r>
            <a:r>
              <a:rPr lang="sr-Latn-RS" dirty="0" err="1"/>
              <a:t>Multivariate</a:t>
            </a:r>
            <a:r>
              <a:rPr lang="sr-Latn-RS" dirty="0"/>
              <a:t> - najveće F se dobija sa 8 klastera: F=339,189, p&lt;.001, </a:t>
            </a:r>
            <a:r>
              <a:rPr lang="sr-Latn-RS" dirty="0" err="1"/>
              <a:t>Wilks</a:t>
            </a:r>
            <a:r>
              <a:rPr lang="sr-Latn-RS" dirty="0"/>
              <a:t>’ Lambda .044. Klasteri se značajno razlikuju na svim varijablama koje su ušle u analizu.</a:t>
            </a:r>
          </a:p>
          <a:p>
            <a:r>
              <a:rPr lang="sr-Latn-RS" dirty="0" err="1"/>
              <a:t>ANOVA</a:t>
            </a:r>
            <a:r>
              <a:rPr lang="sr-Latn-RS" dirty="0"/>
              <a:t> </a:t>
            </a:r>
            <a:r>
              <a:rPr lang="sr-Latn-RS" dirty="0" smtClean="0"/>
              <a:t>(</a:t>
            </a:r>
            <a:r>
              <a:rPr lang="sr-Latn-RS" dirty="0" smtClean="0"/>
              <a:t>treći</a:t>
            </a:r>
            <a:r>
              <a:rPr lang="sr-Latn-RS" dirty="0" smtClean="0"/>
              <a:t> </a:t>
            </a:r>
            <a:r>
              <a:rPr lang="sr-Latn-RS" dirty="0"/>
              <a:t>cilj</a:t>
            </a:r>
            <a:r>
              <a:rPr lang="sr-Latn-RS" dirty="0" smtClean="0"/>
              <a:t>): nezavisna varijabla klasteri; zavisne: povratna informacija u školi i školska klima</a:t>
            </a:r>
            <a:endParaRPr lang="sr-Latn-RS" dirty="0"/>
          </a:p>
          <a:p>
            <a:pPr lvl="1"/>
            <a:r>
              <a:rPr lang="sr-Latn-RS" dirty="0"/>
              <a:t>Utvrđivanje razlika između klastera u pogledu </a:t>
            </a:r>
            <a:r>
              <a:rPr lang="sr-Latn-RS" dirty="0" smtClean="0"/>
              <a:t>podrške koju nastavnici dobijaju od strane škole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0383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427"/>
          </a:xfrm>
        </p:spPr>
        <p:txBody>
          <a:bodyPr>
            <a:normAutofit fontScale="90000"/>
          </a:bodyPr>
          <a:lstStyle/>
          <a:p>
            <a:r>
              <a:rPr lang="sr-Latn-RS" dirty="0"/>
              <a:t>Klaster analiza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230278"/>
              </p:ext>
            </p:extLst>
          </p:nvPr>
        </p:nvGraphicFramePr>
        <p:xfrm>
          <a:off x="661929" y="1399856"/>
          <a:ext cx="10255786" cy="3815461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1954608"/>
                <a:gridCol w="6016860"/>
                <a:gridCol w="228431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TT2G42E_1_1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b="0" dirty="0" err="1">
                          <a:effectLst/>
                        </a:rPr>
                        <a:t>Your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Teaching</a:t>
                      </a:r>
                      <a:r>
                        <a:rPr lang="sr-Latn-RS" sz="1800" b="0" dirty="0">
                          <a:effectLst/>
                        </a:rPr>
                        <a:t>/ </a:t>
                      </a:r>
                      <a:r>
                        <a:rPr lang="sr-Latn-RS" sz="1800" b="0" dirty="0" err="1">
                          <a:effectLst/>
                        </a:rPr>
                        <a:t>How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often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happens</a:t>
                      </a:r>
                      <a:r>
                        <a:rPr lang="sr-Latn-RS" sz="1800" b="0" dirty="0">
                          <a:effectLst/>
                        </a:rPr>
                        <a:t>/ I </a:t>
                      </a:r>
                      <a:r>
                        <a:rPr lang="sr-Latn-RS" sz="1800" b="0" dirty="0" err="1">
                          <a:effectLst/>
                        </a:rPr>
                        <a:t>present</a:t>
                      </a:r>
                      <a:r>
                        <a:rPr lang="sr-Latn-RS" sz="1800" b="0" dirty="0">
                          <a:effectLst/>
                        </a:rPr>
                        <a:t> a </a:t>
                      </a:r>
                      <a:r>
                        <a:rPr lang="sr-Latn-RS" sz="1800" b="0" dirty="0" err="1">
                          <a:effectLst/>
                        </a:rPr>
                        <a:t>summary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of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recently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learned</a:t>
                      </a:r>
                      <a:r>
                        <a:rPr lang="sr-Latn-RS" sz="1800" b="0" dirty="0">
                          <a:effectLst/>
                        </a:rPr>
                        <a:t> </a:t>
                      </a:r>
                      <a:r>
                        <a:rPr lang="sr-Latn-RS" sz="1800" b="0" dirty="0" err="1">
                          <a:effectLst/>
                        </a:rPr>
                        <a:t>content</a:t>
                      </a:r>
                      <a:endParaRPr lang="sr-Latn-R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8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Konstruktivistička praksa u učionici</a:t>
                      </a:r>
                    </a:p>
                    <a:p>
                      <a:endParaRPr lang="sr-Latn-RS" dirty="0"/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TT2G42F_1_1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Your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Teaching</a:t>
                      </a:r>
                      <a:r>
                        <a:rPr lang="sr-Latn-RS" sz="1800" dirty="0">
                          <a:effectLst/>
                        </a:rPr>
                        <a:t>/ </a:t>
                      </a:r>
                      <a:r>
                        <a:rPr lang="sr-Latn-RS" sz="1800" dirty="0" err="1">
                          <a:effectLst/>
                        </a:rPr>
                        <a:t>How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often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happens</a:t>
                      </a:r>
                      <a:r>
                        <a:rPr lang="sr-Latn-RS" sz="1800" dirty="0">
                          <a:effectLst/>
                        </a:rPr>
                        <a:t>/ </a:t>
                      </a:r>
                      <a:r>
                        <a:rPr lang="sr-Latn-RS" sz="1800" dirty="0" err="1">
                          <a:effectLst/>
                        </a:rPr>
                        <a:t>Students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work</a:t>
                      </a:r>
                      <a:r>
                        <a:rPr lang="sr-Latn-RS" sz="1800" dirty="0">
                          <a:effectLst/>
                        </a:rPr>
                        <a:t> in </a:t>
                      </a:r>
                      <a:r>
                        <a:rPr lang="sr-Latn-RS" sz="1800" dirty="0" err="1">
                          <a:effectLst/>
                        </a:rPr>
                        <a:t>small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groups</a:t>
                      </a:r>
                      <a:r>
                        <a:rPr lang="sr-Latn-RS" sz="1800" dirty="0">
                          <a:effectLst/>
                        </a:rPr>
                        <a:t> to </a:t>
                      </a:r>
                      <a:r>
                        <a:rPr lang="sr-Latn-RS" sz="1800" dirty="0" err="1">
                          <a:effectLst/>
                        </a:rPr>
                        <a:t>come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up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with</a:t>
                      </a:r>
                      <a:r>
                        <a:rPr lang="sr-Latn-RS" sz="1800" dirty="0">
                          <a:effectLst/>
                        </a:rPr>
                        <a:t> a </a:t>
                      </a:r>
                      <a:r>
                        <a:rPr lang="sr-Latn-RS" sz="1800" dirty="0" err="1">
                          <a:effectLst/>
                        </a:rPr>
                        <a:t>joint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solution</a:t>
                      </a:r>
                      <a:r>
                        <a:rPr lang="sr-Latn-RS" sz="1800" dirty="0">
                          <a:effectLst/>
                        </a:rPr>
                        <a:t> to a problem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TT2G42G_1_1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Your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Teaching</a:t>
                      </a:r>
                      <a:r>
                        <a:rPr lang="sr-Latn-RS" sz="1800" dirty="0">
                          <a:effectLst/>
                        </a:rPr>
                        <a:t>/ </a:t>
                      </a:r>
                      <a:r>
                        <a:rPr lang="sr-Latn-RS" sz="1800" dirty="0" err="1">
                          <a:effectLst/>
                        </a:rPr>
                        <a:t>How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often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happens</a:t>
                      </a:r>
                      <a:r>
                        <a:rPr lang="sr-Latn-RS" sz="1800" dirty="0">
                          <a:effectLst/>
                        </a:rPr>
                        <a:t>/ I </a:t>
                      </a:r>
                      <a:r>
                        <a:rPr lang="sr-Latn-RS" sz="1800" dirty="0" err="1">
                          <a:effectLst/>
                        </a:rPr>
                        <a:t>give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different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work</a:t>
                      </a:r>
                      <a:r>
                        <a:rPr lang="sr-Latn-RS" sz="1800" dirty="0">
                          <a:effectLst/>
                        </a:rPr>
                        <a:t> to </a:t>
                      </a:r>
                      <a:r>
                        <a:rPr lang="sr-Latn-RS" sz="1800" dirty="0" err="1">
                          <a:effectLst/>
                        </a:rPr>
                        <a:t>students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with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difficulties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or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those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who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advance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fast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TT2G42H_1_1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Your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Teaching</a:t>
                      </a:r>
                      <a:r>
                        <a:rPr lang="sr-Latn-RS" sz="1800" dirty="0">
                          <a:effectLst/>
                        </a:rPr>
                        <a:t>/ </a:t>
                      </a:r>
                      <a:r>
                        <a:rPr lang="sr-Latn-RS" sz="1800" dirty="0" err="1">
                          <a:effectLst/>
                        </a:rPr>
                        <a:t>How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often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happens</a:t>
                      </a:r>
                      <a:r>
                        <a:rPr lang="sr-Latn-RS" sz="1800" dirty="0">
                          <a:effectLst/>
                        </a:rPr>
                        <a:t>/ I </a:t>
                      </a:r>
                      <a:r>
                        <a:rPr lang="sr-Latn-RS" sz="1800" dirty="0" err="1">
                          <a:effectLst/>
                        </a:rPr>
                        <a:t>refer</a:t>
                      </a:r>
                      <a:r>
                        <a:rPr lang="sr-Latn-RS" sz="1800" dirty="0">
                          <a:effectLst/>
                        </a:rPr>
                        <a:t> to a problem from </a:t>
                      </a:r>
                      <a:r>
                        <a:rPr lang="sr-Latn-RS" sz="1800" dirty="0" err="1">
                          <a:effectLst/>
                        </a:rPr>
                        <a:t>everyday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life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or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work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Latn-R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TCONBS_1_1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Teachers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constructivist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beliefs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Konstruktivistička</a:t>
                      </a:r>
                      <a:r>
                        <a:rPr lang="sr-Latn-R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uverenja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TCEXCHS_1_1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Exchange </a:t>
                      </a:r>
                      <a:r>
                        <a:rPr lang="sr-Latn-RS" sz="1800" dirty="0" err="1">
                          <a:effectLst/>
                        </a:rPr>
                        <a:t>and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Coordination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For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Teaching</a:t>
                      </a:r>
                      <a:r>
                        <a:rPr lang="sr-Latn-RS" sz="1800" dirty="0">
                          <a:effectLst/>
                        </a:rPr>
                        <a:t>/</a:t>
                      </a:r>
                      <a:r>
                        <a:rPr lang="sr-Latn-RS" sz="1800" dirty="0" err="1">
                          <a:effectLst/>
                        </a:rPr>
                        <a:t>STSTDS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Konstruktivistička praksa sa drugim nastavnicima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2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TCCOLLS_1_1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Professional </a:t>
                      </a:r>
                      <a:r>
                        <a:rPr lang="sr-Latn-RS" sz="1800" dirty="0" err="1">
                          <a:effectLst/>
                        </a:rPr>
                        <a:t>Collaboration</a:t>
                      </a:r>
                      <a:r>
                        <a:rPr lang="sr-Latn-RS" sz="1800" dirty="0">
                          <a:effectLst/>
                        </a:rPr>
                        <a:t>/</a:t>
                      </a:r>
                      <a:r>
                        <a:rPr lang="sr-Latn-RS" sz="1800" dirty="0" err="1">
                          <a:effectLst/>
                        </a:rPr>
                        <a:t>STSTDS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TCOOPS_1_1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err="1">
                          <a:effectLst/>
                        </a:rPr>
                        <a:t>Teacher</a:t>
                      </a:r>
                      <a:r>
                        <a:rPr lang="sr-Latn-RS" sz="1800" dirty="0">
                          <a:effectLst/>
                        </a:rPr>
                        <a:t> </a:t>
                      </a:r>
                      <a:r>
                        <a:rPr lang="sr-Latn-RS" sz="1800" dirty="0" err="1">
                          <a:effectLst/>
                        </a:rPr>
                        <a:t>Co-Operation</a:t>
                      </a:r>
                      <a:r>
                        <a:rPr lang="sr-Latn-RS" sz="1800" dirty="0">
                          <a:effectLst/>
                        </a:rPr>
                        <a:t>/</a:t>
                      </a:r>
                      <a:r>
                        <a:rPr lang="sr-Latn-RS" sz="1800" dirty="0" err="1">
                          <a:effectLst/>
                        </a:rPr>
                        <a:t>STSTDS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12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116A41CD-19E4-4E52-95C2-DA4B7796F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822610"/>
              </p:ext>
            </p:extLst>
          </p:nvPr>
        </p:nvGraphicFramePr>
        <p:xfrm>
          <a:off x="838200" y="497305"/>
          <a:ext cx="10515600" cy="6079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52674" y="220306"/>
            <a:ext cx="5566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200" dirty="0"/>
              <a:t>U grafikonu su prikazane aritmetičke  sredine standardizovanih varijabli za svaki klaster</a:t>
            </a:r>
          </a:p>
        </p:txBody>
      </p:sp>
    </p:spTree>
    <p:extLst>
      <p:ext uri="{BB962C8B-B14F-4D97-AF65-F5344CB8AC3E}">
        <p14:creationId xmlns:p14="http://schemas.microsoft.com/office/powerpoint/2010/main" val="697881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207739"/>
              </p:ext>
            </p:extLst>
          </p:nvPr>
        </p:nvGraphicFramePr>
        <p:xfrm>
          <a:off x="838200" y="946484"/>
          <a:ext cx="10520190" cy="590876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04038">
                  <a:extLst>
                    <a:ext uri="{9D8B030D-6E8A-4147-A177-3AD203B41FA5}">
                      <a16:colId xmlns:a16="http://schemas.microsoft.com/office/drawing/2014/main" xmlns="" val="539178963"/>
                    </a:ext>
                  </a:extLst>
                </a:gridCol>
                <a:gridCol w="2104038">
                  <a:extLst>
                    <a:ext uri="{9D8B030D-6E8A-4147-A177-3AD203B41FA5}">
                      <a16:colId xmlns:a16="http://schemas.microsoft.com/office/drawing/2014/main" xmlns="" val="55057933"/>
                    </a:ext>
                  </a:extLst>
                </a:gridCol>
                <a:gridCol w="2104038">
                  <a:extLst>
                    <a:ext uri="{9D8B030D-6E8A-4147-A177-3AD203B41FA5}">
                      <a16:colId xmlns:a16="http://schemas.microsoft.com/office/drawing/2014/main" xmlns="" val="1228981245"/>
                    </a:ext>
                  </a:extLst>
                </a:gridCol>
                <a:gridCol w="2104038">
                  <a:extLst>
                    <a:ext uri="{9D8B030D-6E8A-4147-A177-3AD203B41FA5}">
                      <a16:colId xmlns:a16="http://schemas.microsoft.com/office/drawing/2014/main" xmlns="" val="3197766365"/>
                    </a:ext>
                  </a:extLst>
                </a:gridCol>
                <a:gridCol w="2104038"/>
              </a:tblGrid>
              <a:tr h="14420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Klasteri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Konstruktivistička uverenja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Saradnja i </a:t>
                      </a:r>
                      <a:r>
                        <a:rPr lang="sr-Latn-RS" sz="1800" dirty="0" smtClean="0">
                          <a:effectLst/>
                        </a:rPr>
                        <a:t>razmena sa drugim nastavnicima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smtClean="0">
                          <a:effectLst/>
                        </a:rPr>
                        <a:t>Konstruktivističke prakse: </a:t>
                      </a:r>
                      <a:r>
                        <a:rPr lang="sr-Latn-RS" sz="1800" dirty="0">
                          <a:effectLst/>
                        </a:rPr>
                        <a:t>sumiranje i rad u malim </a:t>
                      </a:r>
                      <a:r>
                        <a:rPr lang="sr-Latn-RS" sz="1800" dirty="0" smtClean="0">
                          <a:effectLst/>
                        </a:rPr>
                        <a:t>grupama, diferencijacija </a:t>
                      </a:r>
                      <a:r>
                        <a:rPr lang="sr-Latn-RS" sz="1800" dirty="0" smtClean="0">
                          <a:effectLst/>
                        </a:rPr>
                        <a:t>nastave, itd.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Procenat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nastavnika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koji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pripada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klasteru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64726343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Klaster 1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-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+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9552516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latin typeface="+mn-lt"/>
                        </a:rPr>
                        <a:t>Klaster 2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latin typeface="+mn-lt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latin typeface="+mn-lt"/>
                        </a:rPr>
                        <a:t>+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latin typeface="+mn-lt"/>
                        </a:rPr>
                        <a:t>+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</a:rPr>
                        <a:t>12%</a:t>
                      </a:r>
                      <a:endParaRPr lang="sr-Latn-RS" sz="24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3654552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Klaster 3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3055095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Klaster 4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6393076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Klaster 5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08116364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Klaster 6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--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  <a:latin typeface="+mn-lt"/>
                        </a:rPr>
                        <a:t>-</a:t>
                      </a:r>
                      <a:endParaRPr lang="sr-Latn-R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81030359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Klaster 7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-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0479967"/>
                  </a:ext>
                </a:extLst>
              </a:tr>
              <a:tr h="518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Klaster 8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  <a:latin typeface="+mn-lt"/>
                        </a:rPr>
                        <a:t>++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  <a:endParaRPr lang="sr-Latn-R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0427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607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0967"/>
            <a:ext cx="10515600" cy="813679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3200" dirty="0"/>
              <a:t>Zavisne</a:t>
            </a:r>
            <a:r>
              <a:rPr lang="sr-Latn-RS" dirty="0" smtClean="0"/>
              <a:t> </a:t>
            </a:r>
            <a:r>
              <a:rPr lang="sr-Latn-RS" sz="3200" dirty="0"/>
              <a:t>v</a:t>
            </a:r>
            <a:r>
              <a:rPr lang="en-US" sz="3200" dirty="0" err="1" smtClean="0"/>
              <a:t>arijable</a:t>
            </a:r>
            <a:r>
              <a:rPr lang="en-US" sz="3200" dirty="0" smtClean="0"/>
              <a:t> </a:t>
            </a:r>
            <a:r>
              <a:rPr lang="sr-Latn-RS" sz="3200" dirty="0"/>
              <a:t>za poređenje između klastera:</a:t>
            </a:r>
            <a:r>
              <a:rPr lang="sr-Latn-RS" sz="3100" dirty="0" smtClean="0"/>
              <a:t/>
            </a:r>
            <a:br>
              <a:rPr lang="sr-Latn-RS" sz="3100" dirty="0" smtClean="0"/>
            </a:b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63026"/>
              </p:ext>
            </p:extLst>
          </p:nvPr>
        </p:nvGraphicFramePr>
        <p:xfrm>
          <a:off x="838199" y="1263978"/>
          <a:ext cx="10515599" cy="26193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599">
                  <a:extLst>
                    <a:ext uri="{9D8B030D-6E8A-4147-A177-3AD203B41FA5}">
                      <a16:colId xmlns:a16="http://schemas.microsoft.com/office/drawing/2014/main" xmlns="" val="2504684233"/>
                    </a:ext>
                  </a:extLst>
                </a:gridCol>
              </a:tblGrid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TT2G29A_1_1</a:t>
                      </a:r>
                      <a:r>
                        <a:rPr lang="en-US" sz="1400" u="none" strike="noStrike" dirty="0">
                          <a:effectLst/>
                        </a:rPr>
                        <a:t> Teacher feedback/ Emphasis placed on/ Student performance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1364528823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TT2G29B_1_1 Teacher feedback/ Emphasis placed on/ Knowledge and understanding of my subject field(s)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588777863"/>
                  </a:ext>
                </a:extLst>
              </a:tr>
              <a:tr h="28495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TT2G29C_1_1</a:t>
                      </a:r>
                      <a:r>
                        <a:rPr lang="en-US" sz="1400" u="none" strike="noStrike" dirty="0">
                          <a:effectLst/>
                        </a:rPr>
                        <a:t> Teacher feedback/ Emphasis placed on/ Pedagogical competences in teaching my subject field(s)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70546406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TT2G29D_1_1 Teacher feedback/ Emphasis placed on/ Student assessment practices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843403029"/>
                  </a:ext>
                </a:extLst>
              </a:tr>
              <a:tr h="27677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TT2G29E_1_1</a:t>
                      </a:r>
                      <a:r>
                        <a:rPr lang="en-US" sz="1400" u="none" strike="noStrike" dirty="0">
                          <a:effectLst/>
                        </a:rPr>
                        <a:t> Teacher feedback/ Emphasis placed on/ Student </a:t>
                      </a:r>
                      <a:r>
                        <a:rPr lang="en-US" sz="1400" u="none" strike="noStrike" dirty="0" err="1">
                          <a:effectLst/>
                        </a:rPr>
                        <a:t>behaviour</a:t>
                      </a:r>
                      <a:r>
                        <a:rPr lang="en-US" sz="1400" u="none" strike="noStrike" dirty="0">
                          <a:effectLst/>
                        </a:rPr>
                        <a:t> and classroom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1882774605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TT2G29F_1_1 Teacher feedback/ Emphasis placed on/ Your teaching of students with special needs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91492523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TT2G29G_1_1 Teacher feedback/ Emphasis placed on/ Teaching in a multicultural or multilingual setting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3031162009"/>
                  </a:ext>
                </a:extLst>
              </a:tr>
              <a:tr h="28495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TT2G29H_1_1 Teacher feedback/ Emphasis placed on/ The feedback I provide to other teachers to improve their teaching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1002129671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TT2G29I_1_1 Teacher feedback/ Emphasis placed on/ Feedback from parents or guardians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324721528"/>
                  </a:ext>
                </a:extLst>
              </a:tr>
              <a:tr h="20876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TT2G29J_1_1</a:t>
                      </a:r>
                      <a:r>
                        <a:rPr lang="en-US" sz="1400" u="none" strike="noStrike" dirty="0">
                          <a:effectLst/>
                        </a:rPr>
                        <a:t> Teacher feedback/ Emphasis placed on/ Student feedback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654152738"/>
                  </a:ext>
                </a:extLst>
              </a:tr>
              <a:tr h="21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TT2G29K_1_1 Teacher feedback/ Emphasis placed on/ Collaboration or working with other teachers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9" marR="8219" marT="8219" marB="0"/>
                </a:tc>
                <a:extLst>
                  <a:ext uri="{0D108BD9-81ED-4DB2-BD59-A6C34878D82A}">
                    <a16:rowId xmlns:a16="http://schemas.microsoft.com/office/drawing/2014/main" xmlns="" val="256975412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259110"/>
              </p:ext>
            </p:extLst>
          </p:nvPr>
        </p:nvGraphicFramePr>
        <p:xfrm>
          <a:off x="838199" y="4395720"/>
          <a:ext cx="10515599" cy="1416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599">
                  <a:extLst>
                    <a:ext uri="{9D8B030D-6E8A-4147-A177-3AD203B41FA5}">
                      <a16:colId xmlns:a16="http://schemas.microsoft.com/office/drawing/2014/main" xmlns="" val="1498726694"/>
                    </a:ext>
                  </a:extLst>
                </a:gridCol>
              </a:tblGrid>
              <a:tr h="29837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TT2G44A_1_1</a:t>
                      </a:r>
                      <a:r>
                        <a:rPr lang="en-US" sz="1400" u="none" strike="noStrike" dirty="0">
                          <a:effectLst/>
                        </a:rPr>
                        <a:t> School Climate/ Agreement with/ This school provides staff with opportunities to participate in school decisions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200291300"/>
                  </a:ext>
                </a:extLst>
              </a:tr>
              <a:tr h="29837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TT2G44B_1_1 School Climate/ Agreement with/ This school provides parents with opportunities to participate in school decisions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106513156"/>
                  </a:ext>
                </a:extLst>
              </a:tr>
              <a:tr h="29837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TT2G44C_1_1</a:t>
                      </a:r>
                      <a:r>
                        <a:rPr lang="en-US" sz="1400" u="none" strike="noStrike" dirty="0">
                          <a:effectLst/>
                        </a:rPr>
                        <a:t> School Climate/ Agreement with/ This school provides students with opportunities to participate in school decisions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34238078"/>
                  </a:ext>
                </a:extLst>
              </a:tr>
              <a:tr h="20117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TT2G44D_1_1 School Climate/ Agreement with/ This school has a culture of shared responsibility for school issues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28018744"/>
                  </a:ext>
                </a:extLst>
              </a:tr>
              <a:tr h="298379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TT2G44E_1_1 School Climate/ Agreement with/ There is a collaborative school culture which is </a:t>
                      </a:r>
                      <a:r>
                        <a:rPr lang="en-US" sz="1400" u="none" strike="noStrike" dirty="0" err="1">
                          <a:effectLst/>
                        </a:rPr>
                        <a:t>characterised</a:t>
                      </a:r>
                      <a:r>
                        <a:rPr lang="en-US" sz="1400" u="none" strike="noStrike" dirty="0">
                          <a:effectLst/>
                        </a:rPr>
                        <a:t> by mutual support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15510843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199" y="4026388"/>
            <a:ext cx="1051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Školska klima koja podržava razmenu između nastavnika i zajedničko donošenje </a:t>
            </a:r>
            <a:r>
              <a:rPr lang="sr-Latn-RS" dirty="0" smtClean="0"/>
              <a:t>odluka:</a:t>
            </a:r>
            <a:endParaRPr lang="sr-Latn-RS" dirty="0"/>
          </a:p>
        </p:txBody>
      </p:sp>
      <p:sp>
        <p:nvSpPr>
          <p:cNvPr id="8" name="TextBox 7"/>
          <p:cNvSpPr txBox="1"/>
          <p:nvPr/>
        </p:nvSpPr>
        <p:spPr>
          <a:xfrm>
            <a:off x="838199" y="809132"/>
            <a:ext cx="1051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Povratna informacija koju nastavnici dobijaju u </a:t>
            </a:r>
            <a:r>
              <a:rPr lang="sr-Latn-RS" dirty="0" smtClean="0"/>
              <a:t>školi: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88619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1317</Words>
  <Application>Microsoft Office PowerPoint</Application>
  <PresentationFormat>Widescreen</PresentationFormat>
  <Paragraphs>159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Nastavnici koji upražnjavaju konstruktivističke nastavne prakse i karakteristike konteksta u kom rade </vt:lpstr>
      <vt:lpstr>Uvod</vt:lpstr>
      <vt:lpstr>Prethodna istraživanja na TALIS bazi</vt:lpstr>
      <vt:lpstr>Ciljevi </vt:lpstr>
      <vt:lpstr>Postupak </vt:lpstr>
      <vt:lpstr>Klaster analiza</vt:lpstr>
      <vt:lpstr>PowerPoint Presentation</vt:lpstr>
      <vt:lpstr>PowerPoint Presentation</vt:lpstr>
      <vt:lpstr> Zavisne varijable za poređenje između klastera: </vt:lpstr>
      <vt:lpstr>ANOVA </vt:lpstr>
      <vt:lpstr>Ključni nalazi</vt:lpstr>
      <vt:lpstr>Zaključci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Tijana Jokić</dc:creator>
  <cp:lastModifiedBy>Vitomir Jovanović</cp:lastModifiedBy>
  <cp:revision>88</cp:revision>
  <dcterms:created xsi:type="dcterms:W3CDTF">2017-02-07T15:31:22Z</dcterms:created>
  <dcterms:modified xsi:type="dcterms:W3CDTF">2018-03-21T11:38:09Z</dcterms:modified>
</cp:coreProperties>
</file>