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8" r:id="rId2"/>
    <p:sldId id="292" r:id="rId3"/>
    <p:sldId id="286" r:id="rId4"/>
    <p:sldId id="284" r:id="rId5"/>
    <p:sldId id="256" r:id="rId6"/>
    <p:sldId id="285" r:id="rId7"/>
    <p:sldId id="317" r:id="rId8"/>
    <p:sldId id="282" r:id="rId9"/>
    <p:sldId id="298" r:id="rId10"/>
    <p:sldId id="299" r:id="rId11"/>
    <p:sldId id="301" r:id="rId12"/>
    <p:sldId id="302" r:id="rId13"/>
    <p:sldId id="303" r:id="rId14"/>
    <p:sldId id="306" r:id="rId15"/>
    <p:sldId id="315" r:id="rId16"/>
    <p:sldId id="321" r:id="rId17"/>
    <p:sldId id="314" r:id="rId18"/>
    <p:sldId id="320" r:id="rId19"/>
    <p:sldId id="319" r:id="rId20"/>
    <p:sldId id="310" r:id="rId21"/>
    <p:sldId id="311" r:id="rId22"/>
    <p:sldId id="309" r:id="rId23"/>
    <p:sldId id="308" r:id="rId24"/>
    <p:sldId id="280" r:id="rId2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4660"/>
  </p:normalViewPr>
  <p:slideViewPr>
    <p:cSldViewPr>
      <p:cViewPr>
        <p:scale>
          <a:sx n="66" d="100"/>
          <a:sy n="66" d="100"/>
        </p:scale>
        <p:origin x="-1488"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96B6B-0DD5-4953-9F8F-F4487ECC1CD8}" type="datetimeFigureOut">
              <a:rPr lang="sr-Latn-RS" smtClean="0"/>
              <a:pPr/>
              <a:t>30.3.2018.</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6A8F0-FCBA-42F8-8C1C-08357F5206E0}" type="slidenum">
              <a:rPr lang="sr-Latn-RS" smtClean="0"/>
              <a:pPr/>
              <a:t>‹#›</a:t>
            </a:fld>
            <a:endParaRPr lang="sr-Latn-RS"/>
          </a:p>
        </p:txBody>
      </p:sp>
    </p:spTree>
    <p:extLst>
      <p:ext uri="{BB962C8B-B14F-4D97-AF65-F5344CB8AC3E}">
        <p14:creationId xmlns:p14="http://schemas.microsoft.com/office/powerpoint/2010/main" xmlns="" val="44167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176A8F0-FCBA-42F8-8C1C-08357F5206E0}" type="slidenum">
              <a:rPr lang="sr-Latn-RS" smtClean="0"/>
              <a:pPr/>
              <a:t>10</a:t>
            </a:fld>
            <a:endParaRPr lang="sr-Latn-RS"/>
          </a:p>
        </p:txBody>
      </p:sp>
    </p:spTree>
    <p:extLst>
      <p:ext uri="{BB962C8B-B14F-4D97-AF65-F5344CB8AC3E}">
        <p14:creationId xmlns:p14="http://schemas.microsoft.com/office/powerpoint/2010/main" xmlns="" val="171631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176A8F0-FCBA-42F8-8C1C-08357F5206E0}" type="slidenum">
              <a:rPr lang="sr-Latn-RS" smtClean="0"/>
              <a:pPr/>
              <a:t>11</a:t>
            </a:fld>
            <a:endParaRPr lang="sr-Latn-RS"/>
          </a:p>
        </p:txBody>
      </p:sp>
    </p:spTree>
    <p:extLst>
      <p:ext uri="{BB962C8B-B14F-4D97-AF65-F5344CB8AC3E}">
        <p14:creationId xmlns:p14="http://schemas.microsoft.com/office/powerpoint/2010/main" xmlns="" val="408455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176A8F0-FCBA-42F8-8C1C-08357F5206E0}" type="slidenum">
              <a:rPr lang="sr-Latn-RS" smtClean="0"/>
              <a:pPr/>
              <a:t>14</a:t>
            </a:fld>
            <a:endParaRPr lang="sr-Latn-RS"/>
          </a:p>
        </p:txBody>
      </p:sp>
    </p:spTree>
    <p:extLst>
      <p:ext uri="{BB962C8B-B14F-4D97-AF65-F5344CB8AC3E}">
        <p14:creationId xmlns:p14="http://schemas.microsoft.com/office/powerpoint/2010/main" xmlns="" val="188988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176A8F0-FCBA-42F8-8C1C-08357F5206E0}" type="slidenum">
              <a:rPr lang="sr-Latn-RS" smtClean="0"/>
              <a:pPr/>
              <a:t>15</a:t>
            </a:fld>
            <a:endParaRPr lang="sr-Latn-RS"/>
          </a:p>
        </p:txBody>
      </p:sp>
    </p:spTree>
    <p:extLst>
      <p:ext uri="{BB962C8B-B14F-4D97-AF65-F5344CB8AC3E}">
        <p14:creationId xmlns:p14="http://schemas.microsoft.com/office/powerpoint/2010/main" xmlns="" val="15724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176A8F0-FCBA-42F8-8C1C-08357F5206E0}" type="slidenum">
              <a:rPr lang="sr-Latn-RS" smtClean="0"/>
              <a:pPr/>
              <a:t>22</a:t>
            </a:fld>
            <a:endParaRPr lang="sr-Latn-RS"/>
          </a:p>
        </p:txBody>
      </p:sp>
    </p:spTree>
    <p:extLst>
      <p:ext uri="{BB962C8B-B14F-4D97-AF65-F5344CB8AC3E}">
        <p14:creationId xmlns:p14="http://schemas.microsoft.com/office/powerpoint/2010/main" xmlns="" val="208129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176A8F0-FCBA-42F8-8C1C-08357F5206E0}" type="slidenum">
              <a:rPr lang="sr-Latn-RS" smtClean="0"/>
              <a:pPr/>
              <a:t>24</a:t>
            </a:fld>
            <a:endParaRPr lang="sr-Latn-RS"/>
          </a:p>
        </p:txBody>
      </p:sp>
    </p:spTree>
    <p:extLst>
      <p:ext uri="{BB962C8B-B14F-4D97-AF65-F5344CB8AC3E}">
        <p14:creationId xmlns:p14="http://schemas.microsoft.com/office/powerpoint/2010/main" xmlns="" val="122753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4981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052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5937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1632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7509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207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487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271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9694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691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869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C69C4-007D-4B29-B8A4-0B0E79EF0AF6}" type="datetimeFigureOut">
              <a:rPr lang="en-US" smtClean="0">
                <a:solidFill>
                  <a:prstClr val="black">
                    <a:tint val="75000"/>
                  </a:prstClr>
                </a:solidFill>
              </a:rPr>
              <a:pPr/>
              <a:t>3/30/2018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8832B-9CF0-41FC-A9B1-C6472BB19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2757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ojan\Desktop\svetozarac\83 nils holgers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387684"/>
            <a:ext cx="9143999" cy="447031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46657" y="116632"/>
            <a:ext cx="6264696" cy="2769989"/>
          </a:xfrm>
          <a:prstGeom prst="rect">
            <a:avLst/>
          </a:prstGeom>
          <a:noFill/>
        </p:spPr>
        <p:txBody>
          <a:bodyPr wrap="square" rtlCol="0">
            <a:spAutoFit/>
          </a:bodyPr>
          <a:lstStyle/>
          <a:p>
            <a:pPr algn="ctr"/>
            <a:r>
              <a:rPr lang="pt-BR" sz="2000" dirty="0" smtClean="0">
                <a:latin typeface="Minion Pro EN" panose="02040503050201020203" pitchFamily="18" charset="0"/>
                <a:cs typeface="Arial" panose="020B0604020202020204" pitchFamily="34" charset="0"/>
              </a:rPr>
              <a:t>Pomeranje </a:t>
            </a:r>
            <a:r>
              <a:rPr lang="pt-BR" sz="2000" dirty="0">
                <a:latin typeface="Minion Pro EN" panose="02040503050201020203" pitchFamily="18" charset="0"/>
                <a:cs typeface="Arial" panose="020B0604020202020204" pitchFamily="34" charset="0"/>
              </a:rPr>
              <a:t>horizonta recepcije –</a:t>
            </a:r>
          </a:p>
          <a:p>
            <a:pPr algn="ctr"/>
            <a:r>
              <a:rPr lang="pt-BR" sz="2000" dirty="0">
                <a:latin typeface="Minion Pro EN" panose="02040503050201020203" pitchFamily="18" charset="0"/>
                <a:cs typeface="Arial" panose="020B0604020202020204" pitchFamily="34" charset="0"/>
              </a:rPr>
              <a:t>Da li deca razumeju savremenu poeziju</a:t>
            </a:r>
            <a:r>
              <a:rPr lang="pt-BR" sz="2000" dirty="0" smtClean="0">
                <a:latin typeface="Minion Pro EN" panose="02040503050201020203" pitchFamily="18" charset="0"/>
                <a:cs typeface="Arial" panose="020B0604020202020204" pitchFamily="34" charset="0"/>
              </a:rPr>
              <a:t>?</a:t>
            </a:r>
            <a:endParaRPr lang="sr-Latn-RS" sz="2000" dirty="0" smtClean="0">
              <a:latin typeface="Minion Pro EN" panose="02040503050201020203" pitchFamily="18" charset="0"/>
              <a:cs typeface="Arial" panose="020B0604020202020204" pitchFamily="34" charset="0"/>
            </a:endParaRPr>
          </a:p>
          <a:p>
            <a:pPr algn="ctr"/>
            <a:endParaRPr lang="sr-Latn-RS" sz="2000" dirty="0" smtClean="0">
              <a:solidFill>
                <a:srgbClr val="FF0000"/>
              </a:solidFill>
              <a:latin typeface="Minion Pro EN" panose="02040503050201020203" pitchFamily="18" charset="0"/>
            </a:endParaRPr>
          </a:p>
          <a:p>
            <a:pPr algn="ctr"/>
            <a:r>
              <a:rPr lang="sr-Cyrl-RS" sz="2000" dirty="0" smtClean="0">
                <a:solidFill>
                  <a:srgbClr val="FF0000"/>
                </a:solidFill>
                <a:latin typeface="Minion Pro EN" panose="02040503050201020203" pitchFamily="18" charset="0"/>
              </a:rPr>
              <a:t> </a:t>
            </a:r>
            <a:r>
              <a:rPr lang="en-US" sz="2000" dirty="0">
                <a:solidFill>
                  <a:srgbClr val="FF0000"/>
                </a:solidFill>
                <a:latin typeface="Minion Pro EN" panose="02040503050201020203" pitchFamily="18" charset="0"/>
              </a:rPr>
              <a:t>Modification of the Horizon of Reception – </a:t>
            </a:r>
          </a:p>
          <a:p>
            <a:pPr algn="ctr"/>
            <a:r>
              <a:rPr lang="en-US" sz="2000" dirty="0">
                <a:solidFill>
                  <a:srgbClr val="FF0000"/>
                </a:solidFill>
                <a:latin typeface="Minion Pro EN" panose="02040503050201020203" pitchFamily="18" charset="0"/>
              </a:rPr>
              <a:t>Do children understand contemporary poetry?</a:t>
            </a:r>
          </a:p>
          <a:p>
            <a:pPr algn="ctr"/>
            <a:endParaRPr lang="sr-Latn-RS" dirty="0" smtClean="0">
              <a:solidFill>
                <a:srgbClr val="FF0000"/>
              </a:solidFill>
            </a:endParaRPr>
          </a:p>
          <a:p>
            <a:pPr algn="ctr"/>
            <a:r>
              <a:rPr lang="sr-Latn-RS" dirty="0" smtClean="0">
                <a:latin typeface="Minion Pro EN" panose="02040503050201020203" pitchFamily="18" charset="0"/>
              </a:rPr>
              <a:t>Bojan Marković</a:t>
            </a:r>
            <a:endParaRPr lang="sr-Latn-RS" sz="2000" b="1" dirty="0">
              <a:latin typeface="Minion Pro EN" panose="02040503050201020203" pitchFamily="18" charset="0"/>
            </a:endParaRPr>
          </a:p>
          <a:p>
            <a:pPr algn="ctr"/>
            <a:endParaRPr lang="sr-Latn-RS" dirty="0">
              <a:solidFill>
                <a:srgbClr val="FF0000"/>
              </a:solidFill>
            </a:endParaRP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77711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7802" y="301891"/>
            <a:ext cx="7596332" cy="2766746"/>
          </a:xfrm>
          <a:prstGeom prst="rect">
            <a:avLst/>
          </a:prstGeom>
        </p:spPr>
      </p:pic>
      <p:pic>
        <p:nvPicPr>
          <p:cNvPr id="5" name="Content Placeholder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401168" y="3429000"/>
            <a:ext cx="8229600" cy="2997396"/>
          </a:xfrm>
        </p:spPr>
      </p:pic>
    </p:spTree>
    <p:extLst>
      <p:ext uri="{BB962C8B-B14F-4D97-AF65-F5344CB8AC3E}">
        <p14:creationId xmlns:p14="http://schemas.microsoft.com/office/powerpoint/2010/main" xmlns="" val="19318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1919960834"/>
              </p:ext>
            </p:extLst>
          </p:nvPr>
        </p:nvGraphicFramePr>
        <p:xfrm>
          <a:off x="755576" y="1916832"/>
          <a:ext cx="8003232" cy="3009809"/>
        </p:xfrm>
        <a:graphic>
          <a:graphicData uri="http://schemas.openxmlformats.org/drawingml/2006/table">
            <a:tbl>
              <a:tblPr firstRow="1" bandRow="1">
                <a:tableStyleId>{7DF18680-E054-41AD-8BC1-D1AEF772440D}</a:tableStyleId>
              </a:tblPr>
              <a:tblGrid>
                <a:gridCol w="2000808"/>
                <a:gridCol w="2000808"/>
                <a:gridCol w="2000808"/>
                <a:gridCol w="2000808"/>
              </a:tblGrid>
              <a:tr h="856919">
                <a:tc>
                  <a:txBody>
                    <a:bodyPr/>
                    <a:lstStyle/>
                    <a:p>
                      <a:r>
                        <a:rPr lang="sr-Latn-RS" b="0" dirty="0" smtClean="0">
                          <a:latin typeface="Arial" panose="020B0604020202020204" pitchFamily="34" charset="0"/>
                          <a:cs typeface="Arial" panose="020B0604020202020204" pitchFamily="34" charset="0"/>
                        </a:rPr>
                        <a:t>Način</a:t>
                      </a:r>
                      <a:r>
                        <a:rPr lang="sr-Latn-RS" b="0" baseline="0" dirty="0" smtClean="0">
                          <a:latin typeface="Arial" panose="020B0604020202020204" pitchFamily="34" charset="0"/>
                          <a:cs typeface="Arial" panose="020B0604020202020204" pitchFamily="34" charset="0"/>
                        </a:rPr>
                        <a:t> odgovaranja</a:t>
                      </a:r>
                      <a:endParaRPr lang="sr-Latn-RS" b="0" dirty="0">
                        <a:latin typeface="Arial" panose="020B0604020202020204" pitchFamily="34" charset="0"/>
                        <a:cs typeface="Arial" panose="020B0604020202020204" pitchFamily="34" charset="0"/>
                      </a:endParaRPr>
                    </a:p>
                  </a:txBody>
                  <a:tcPr/>
                </a:tc>
                <a:tc>
                  <a:txBody>
                    <a:bodyPr/>
                    <a:lstStyle/>
                    <a:p>
                      <a:r>
                        <a:rPr lang="sr-Latn-RS" b="0" dirty="0" smtClean="0">
                          <a:latin typeface="Arial" panose="020B0604020202020204" pitchFamily="34" charset="0"/>
                          <a:cs typeface="Arial" panose="020B0604020202020204" pitchFamily="34" charset="0"/>
                        </a:rPr>
                        <a:t>Rešavanje</a:t>
                      </a:r>
                      <a:r>
                        <a:rPr lang="sr-Latn-RS" b="0" baseline="0" dirty="0" smtClean="0">
                          <a:latin typeface="Arial" panose="020B0604020202020204" pitchFamily="34" charset="0"/>
                          <a:cs typeface="Arial" panose="020B0604020202020204" pitchFamily="34" charset="0"/>
                        </a:rPr>
                        <a:t> uz vođenje</a:t>
                      </a:r>
                      <a:endParaRPr lang="sr-Latn-RS" b="0" dirty="0">
                        <a:latin typeface="Arial" panose="020B0604020202020204" pitchFamily="34" charset="0"/>
                        <a:cs typeface="Arial" panose="020B0604020202020204" pitchFamily="34" charset="0"/>
                      </a:endParaRPr>
                    </a:p>
                  </a:txBody>
                  <a:tcPr/>
                </a:tc>
                <a:tc>
                  <a:txBody>
                    <a:bodyPr/>
                    <a:lstStyle/>
                    <a:p>
                      <a:r>
                        <a:rPr lang="sr-Latn-RS" b="0" dirty="0" smtClean="0">
                          <a:latin typeface="Arial" panose="020B0604020202020204" pitchFamily="34" charset="0"/>
                          <a:cs typeface="Arial" panose="020B0604020202020204" pitchFamily="34" charset="0"/>
                        </a:rPr>
                        <a:t>Neuspelo rešavanje uz vođenje</a:t>
                      </a:r>
                      <a:endParaRPr lang="sr-Latn-RS" b="0" dirty="0">
                        <a:latin typeface="Arial" panose="020B0604020202020204" pitchFamily="34" charset="0"/>
                        <a:cs typeface="Arial" panose="020B0604020202020204" pitchFamily="34" charset="0"/>
                      </a:endParaRPr>
                    </a:p>
                  </a:txBody>
                  <a:tcPr/>
                </a:tc>
                <a:tc>
                  <a:txBody>
                    <a:bodyPr/>
                    <a:lstStyle/>
                    <a:p>
                      <a:r>
                        <a:rPr lang="sr-Latn-RS" b="0" dirty="0" smtClean="0">
                          <a:latin typeface="Arial" panose="020B0604020202020204" pitchFamily="34" charset="0"/>
                          <a:cs typeface="Arial" panose="020B0604020202020204" pitchFamily="34" charset="0"/>
                        </a:rPr>
                        <a:t>Samostalno rešavanje</a:t>
                      </a:r>
                      <a:endParaRPr lang="sr-Latn-RS" b="0" dirty="0">
                        <a:latin typeface="Arial" panose="020B0604020202020204" pitchFamily="34" charset="0"/>
                        <a:cs typeface="Arial" panose="020B0604020202020204" pitchFamily="34" charset="0"/>
                      </a:endParaRPr>
                    </a:p>
                  </a:txBody>
                  <a:tcPr/>
                </a:tc>
              </a:tr>
              <a:tr h="655249">
                <a:tc>
                  <a:txBody>
                    <a:bodyPr/>
                    <a:lstStyle/>
                    <a:p>
                      <a:r>
                        <a:rPr lang="sr-Latn-RS" sz="1600" dirty="0" smtClean="0">
                          <a:latin typeface="Arial" panose="020B0604020202020204" pitchFamily="34" charset="0"/>
                          <a:cs typeface="Arial" panose="020B0604020202020204" pitchFamily="34" charset="0"/>
                        </a:rPr>
                        <a:t>„u</a:t>
                      </a:r>
                      <a:r>
                        <a:rPr lang="sr-Latn-RS" sz="1600" baseline="0" dirty="0" smtClean="0">
                          <a:latin typeface="Arial" panose="020B0604020202020204" pitchFamily="34" charset="0"/>
                          <a:cs typeface="Arial" panose="020B0604020202020204" pitchFamily="34" charset="0"/>
                        </a:rPr>
                        <a:t> bokovima svojim nosi nemir voda“</a:t>
                      </a:r>
                      <a:endParaRPr lang="sr-Latn-RS" sz="1600"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6</a:t>
                      </a:r>
                    </a:p>
                  </a:txBody>
                  <a:tcPr/>
                </a:tc>
                <a:tc>
                  <a:txBody>
                    <a:bodyPr/>
                    <a:lstStyle/>
                    <a:p>
                      <a:pPr algn="ctr"/>
                      <a:r>
                        <a:rPr lang="sr-Latn-RS" dirty="0" smtClean="0">
                          <a:latin typeface="Arial" panose="020B0604020202020204" pitchFamily="34" charset="0"/>
                          <a:cs typeface="Arial" panose="020B0604020202020204" pitchFamily="34" charset="0"/>
                        </a:rPr>
                        <a:t>3</a:t>
                      </a:r>
                      <a:endParaRPr lang="sr-Latn-RS"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8</a:t>
                      </a:r>
                      <a:endParaRPr lang="sr-Latn-RS" dirty="0">
                        <a:latin typeface="Arial" panose="020B0604020202020204" pitchFamily="34" charset="0"/>
                        <a:cs typeface="Arial" panose="020B0604020202020204" pitchFamily="34" charset="0"/>
                      </a:endParaRPr>
                    </a:p>
                  </a:txBody>
                  <a:tcPr/>
                </a:tc>
              </a:tr>
              <a:tr h="599843">
                <a:tc>
                  <a:txBody>
                    <a:bodyPr/>
                    <a:lstStyle/>
                    <a:p>
                      <a:r>
                        <a:rPr lang="sr-Latn-RS" dirty="0" smtClean="0">
                          <a:latin typeface="Arial" panose="020B0604020202020204" pitchFamily="34" charset="0"/>
                          <a:cs typeface="Arial" panose="020B0604020202020204" pitchFamily="34" charset="0"/>
                        </a:rPr>
                        <a:t>„trska</a:t>
                      </a:r>
                      <a:r>
                        <a:rPr lang="sr-Latn-RS" baseline="0" dirty="0" smtClean="0">
                          <a:latin typeface="Arial" panose="020B0604020202020204" pitchFamily="34" charset="0"/>
                          <a:cs typeface="Arial" panose="020B0604020202020204" pitchFamily="34" charset="0"/>
                        </a:rPr>
                        <a:t> koja misli“</a:t>
                      </a:r>
                      <a:endParaRPr lang="sr-Latn-RS"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0</a:t>
                      </a:r>
                      <a:endParaRPr lang="sr-Latn-RS"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5</a:t>
                      </a:r>
                      <a:endParaRPr lang="sr-Latn-RS"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12</a:t>
                      </a:r>
                      <a:endParaRPr lang="sr-Latn-RS" dirty="0">
                        <a:latin typeface="Arial" panose="020B0604020202020204" pitchFamily="34" charset="0"/>
                        <a:cs typeface="Arial" panose="020B0604020202020204" pitchFamily="34" charset="0"/>
                      </a:endParaRPr>
                    </a:p>
                  </a:txBody>
                  <a:tcPr/>
                </a:tc>
              </a:tr>
              <a:tr h="392611">
                <a:tc>
                  <a:txBody>
                    <a:bodyPr/>
                    <a:lstStyle/>
                    <a:p>
                      <a:r>
                        <a:rPr lang="sr-Latn-RS" dirty="0" smtClean="0">
                          <a:latin typeface="Arial" panose="020B0604020202020204" pitchFamily="34" charset="0"/>
                          <a:cs typeface="Arial" panose="020B0604020202020204" pitchFamily="34" charset="0"/>
                        </a:rPr>
                        <a:t>„ogledala“</a:t>
                      </a:r>
                      <a:endParaRPr lang="sr-Latn-RS"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4</a:t>
                      </a:r>
                      <a:endParaRPr lang="sr-Latn-RS"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1</a:t>
                      </a:r>
                      <a:endParaRPr lang="sr-Latn-RS"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12</a:t>
                      </a:r>
                      <a:endParaRPr lang="sr-Latn-RS" dirty="0">
                        <a:latin typeface="Arial" panose="020B0604020202020204" pitchFamily="34" charset="0"/>
                        <a:cs typeface="Arial" panose="020B0604020202020204" pitchFamily="34" charset="0"/>
                      </a:endParaRPr>
                    </a:p>
                  </a:txBody>
                  <a:tcPr/>
                </a:tc>
              </a:tr>
              <a:tr h="447706">
                <a:tc>
                  <a:txBody>
                    <a:bodyPr/>
                    <a:lstStyle/>
                    <a:p>
                      <a:r>
                        <a:rPr lang="sr-Latn-RS" dirty="0" smtClean="0">
                          <a:latin typeface="Arial" panose="020B0604020202020204" pitchFamily="34" charset="0"/>
                          <a:cs typeface="Arial" panose="020B0604020202020204" pitchFamily="34" charset="0"/>
                        </a:rPr>
                        <a:t>„ogledala da ore“</a:t>
                      </a:r>
                      <a:endParaRPr lang="sr-Latn-RS"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2</a:t>
                      </a:r>
                      <a:endParaRPr lang="sr-Latn-RS"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4</a:t>
                      </a:r>
                      <a:endParaRPr lang="sr-Latn-RS" dirty="0">
                        <a:latin typeface="Arial" panose="020B0604020202020204" pitchFamily="34" charset="0"/>
                        <a:cs typeface="Arial" panose="020B0604020202020204" pitchFamily="34" charset="0"/>
                      </a:endParaRPr>
                    </a:p>
                  </a:txBody>
                  <a:tcPr/>
                </a:tc>
                <a:tc>
                  <a:txBody>
                    <a:bodyPr/>
                    <a:lstStyle/>
                    <a:p>
                      <a:pPr algn="ctr"/>
                      <a:r>
                        <a:rPr lang="sr-Latn-RS" dirty="0" smtClean="0">
                          <a:latin typeface="Arial" panose="020B0604020202020204" pitchFamily="34" charset="0"/>
                          <a:cs typeface="Arial" panose="020B0604020202020204" pitchFamily="34" charset="0"/>
                        </a:rPr>
                        <a:t>11</a:t>
                      </a:r>
                      <a:endParaRPr lang="sr-Latn-RS" dirty="0">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755576" y="5085184"/>
            <a:ext cx="1656184" cy="369332"/>
          </a:xfrm>
          <a:prstGeom prst="rect">
            <a:avLst/>
          </a:prstGeom>
          <a:noFill/>
        </p:spPr>
        <p:txBody>
          <a:bodyPr wrap="square" rtlCol="0">
            <a:spAutoFit/>
          </a:bodyPr>
          <a:lstStyle/>
          <a:p>
            <a:r>
              <a:rPr lang="sr-Latn-RS" dirty="0" smtClean="0"/>
              <a:t>   </a:t>
            </a:r>
          </a:p>
        </p:txBody>
      </p:sp>
    </p:spTree>
    <p:extLst>
      <p:ext uri="{BB962C8B-B14F-4D97-AF65-F5344CB8AC3E}">
        <p14:creationId xmlns:p14="http://schemas.microsoft.com/office/powerpoint/2010/main" xmlns="" val="2864614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3399175056"/>
              </p:ext>
            </p:extLst>
          </p:nvPr>
        </p:nvGraphicFramePr>
        <p:xfrm>
          <a:off x="467544" y="908720"/>
          <a:ext cx="8244408" cy="4732379"/>
        </p:xfrm>
        <a:graphic>
          <a:graphicData uri="http://schemas.openxmlformats.org/drawingml/2006/table">
            <a:tbl>
              <a:tblPr bandRow="1">
                <a:tableStyleId>{7DF18680-E054-41AD-8BC1-D1AEF772440D}</a:tableStyleId>
              </a:tblPr>
              <a:tblGrid>
                <a:gridCol w="2061102"/>
                <a:gridCol w="2061102"/>
                <a:gridCol w="2061102"/>
                <a:gridCol w="2061102"/>
              </a:tblGrid>
              <a:tr h="520316">
                <a:tc>
                  <a:txBody>
                    <a:bodyPr/>
                    <a:lstStyle/>
                    <a:p>
                      <a:pPr algn="l"/>
                      <a:r>
                        <a:rPr lang="sr-Latn-RS" sz="1600" dirty="0" smtClean="0">
                          <a:latin typeface="Arial" panose="020B0604020202020204" pitchFamily="34" charset="0"/>
                          <a:cs typeface="Arial" panose="020B0604020202020204" pitchFamily="34" charset="0"/>
                        </a:rPr>
                        <a:t>Analogij</a:t>
                      </a:r>
                      <a:r>
                        <a:rPr lang="sr-Latn-RS" sz="1600" baseline="0" dirty="0" smtClean="0">
                          <a:latin typeface="Arial" panose="020B0604020202020204" pitchFamily="34" charset="0"/>
                          <a:cs typeface="Arial" panose="020B0604020202020204" pitchFamily="34" charset="0"/>
                        </a:rPr>
                        <a:t>a u </a:t>
                      </a:r>
                      <a:r>
                        <a:rPr lang="sr-Latn-RS" sz="1600" dirty="0" smtClean="0">
                          <a:latin typeface="Arial" panose="020B0604020202020204" pitchFamily="34" charset="0"/>
                          <a:cs typeface="Arial" panose="020B0604020202020204" pitchFamily="34" charset="0"/>
                        </a:rPr>
                        <a:t>metafori</a:t>
                      </a:r>
                      <a:endParaRPr lang="sr-Latn-RS" sz="1600" dirty="0">
                        <a:latin typeface="Arial" panose="020B0604020202020204" pitchFamily="34" charset="0"/>
                        <a:cs typeface="Arial" panose="020B0604020202020204" pitchFamily="34" charset="0"/>
                      </a:endParaRPr>
                    </a:p>
                  </a:txBody>
                  <a:tcPr/>
                </a:tc>
                <a:tc>
                  <a:txBody>
                    <a:bodyPr/>
                    <a:lstStyle/>
                    <a:p>
                      <a:pPr algn="l"/>
                      <a:r>
                        <a:rPr lang="sr-Latn-RS" sz="1600" dirty="0" smtClean="0">
                          <a:latin typeface="Arial" panose="020B0604020202020204" pitchFamily="34" charset="0"/>
                          <a:cs typeface="Arial" panose="020B0604020202020204" pitchFamily="34" charset="0"/>
                        </a:rPr>
                        <a:t>Razumevanje</a:t>
                      </a:r>
                      <a:r>
                        <a:rPr lang="sr-Latn-RS" sz="1600" baseline="0" dirty="0" smtClean="0">
                          <a:latin typeface="Arial" panose="020B0604020202020204" pitchFamily="34" charset="0"/>
                          <a:cs typeface="Arial" panose="020B0604020202020204" pitchFamily="34" charset="0"/>
                        </a:rPr>
                        <a:t> metafore</a:t>
                      </a:r>
                      <a:endParaRPr lang="sr-Latn-R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Obrazlaže analogiju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Ne obrazlaže analogiju</a:t>
                      </a:r>
                    </a:p>
                  </a:txBody>
                  <a:tcPr/>
                </a:tc>
              </a:tr>
              <a:tr h="74259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r-Latn-RS" sz="16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sr-Latn-RS" sz="16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sr-Latn-RS" sz="16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sr-Latn-RS" sz="1600" dirty="0" smtClean="0">
                          <a:latin typeface="Arial" panose="020B0604020202020204" pitchFamily="34" charset="0"/>
                          <a:cs typeface="Arial" panose="020B0604020202020204" pitchFamily="34" charset="0"/>
                        </a:rPr>
                        <a:t>„trska</a:t>
                      </a:r>
                      <a:r>
                        <a:rPr lang="sr-Latn-RS" sz="1600" baseline="0" dirty="0" smtClean="0">
                          <a:latin typeface="Arial" panose="020B0604020202020204" pitchFamily="34" charset="0"/>
                          <a:cs typeface="Arial" panose="020B0604020202020204" pitchFamily="34" charset="0"/>
                        </a:rPr>
                        <a:t> koja misli“ </a:t>
                      </a:r>
                      <a:endParaRPr lang="sr-Latn-RS" sz="160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16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r-Latn-RS" sz="14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1400" baseline="0" dirty="0" smtClean="0">
                          <a:latin typeface="Arial" panose="020B0604020202020204" pitchFamily="34" charset="0"/>
                          <a:cs typeface="Arial" panose="020B0604020202020204" pitchFamily="34" charset="0"/>
                        </a:rPr>
                        <a:t>prepoznaje</a:t>
                      </a:r>
                      <a:endParaRPr lang="sr-Latn-RS" sz="1400" dirty="0" smtClean="0">
                        <a:latin typeface="Arial" panose="020B0604020202020204" pitchFamily="34" charset="0"/>
                        <a:cs typeface="Arial" panose="020B0604020202020204" pitchFamily="34" charset="0"/>
                      </a:endParaRPr>
                    </a:p>
                    <a:p>
                      <a:r>
                        <a:rPr lang="sr-Latn-RS" sz="1400" dirty="0" smtClean="0">
                          <a:latin typeface="Arial" panose="020B0604020202020204" pitchFamily="34" charset="0"/>
                          <a:cs typeface="Arial" panose="020B0604020202020204" pitchFamily="34" charset="0"/>
                        </a:rPr>
                        <a:t>metaforu</a:t>
                      </a:r>
                      <a:endParaRPr lang="sr-Latn-RS" sz="1400"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8</a:t>
                      </a: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b="1" dirty="0" smtClean="0">
                          <a:latin typeface="Arial" panose="020B0604020202020204" pitchFamily="34" charset="0"/>
                          <a:cs typeface="Arial" panose="020B0604020202020204" pitchFamily="34" charset="0"/>
                        </a:rPr>
                        <a:t>4</a:t>
                      </a:r>
                    </a:p>
                  </a:txBody>
                  <a:tcPr/>
                </a:tc>
              </a:tr>
              <a:tr h="655631">
                <a:tc vMerge="1">
                  <a:txBody>
                    <a:bodyPr/>
                    <a:lstStyle/>
                    <a:p>
                      <a:endParaRPr lang="sr-Latn-RS"/>
                    </a:p>
                  </a:txBody>
                  <a:tcPr/>
                </a:tc>
                <a:tc>
                  <a:txBody>
                    <a:bodyPr/>
                    <a:lstStyle/>
                    <a:p>
                      <a:endParaRPr lang="sr-Latn-RS" sz="1400" dirty="0" smtClean="0">
                        <a:latin typeface="Arial" panose="020B0604020202020204" pitchFamily="34" charset="0"/>
                        <a:cs typeface="Arial" panose="020B0604020202020204" pitchFamily="34" charset="0"/>
                      </a:endParaRPr>
                    </a:p>
                    <a:p>
                      <a:r>
                        <a:rPr lang="sr-Latn-RS" sz="1400" dirty="0" smtClean="0">
                          <a:latin typeface="Arial" panose="020B0604020202020204" pitchFamily="34" charset="0"/>
                          <a:cs typeface="Arial" panose="020B0604020202020204" pitchFamily="34" charset="0"/>
                        </a:rPr>
                        <a:t>ne preoznaje metaforu</a:t>
                      </a:r>
                      <a:endParaRPr lang="sr-Latn-RS" sz="1400"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b="1" dirty="0" smtClean="0">
                          <a:latin typeface="Arial" panose="020B0604020202020204" pitchFamily="34" charset="0"/>
                          <a:cs typeface="Arial" panose="020B0604020202020204" pitchFamily="34" charset="0"/>
                        </a:rPr>
                        <a:t>3</a:t>
                      </a: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2</a:t>
                      </a:r>
                      <a:endParaRPr lang="sr-Latn-RS" dirty="0">
                        <a:latin typeface="Arial" panose="020B0604020202020204" pitchFamily="34" charset="0"/>
                        <a:cs typeface="Arial" panose="020B0604020202020204" pitchFamily="34" charset="0"/>
                      </a:endParaRPr>
                    </a:p>
                  </a:txBody>
                  <a:tcPr/>
                </a:tc>
              </a:tr>
              <a:tr h="57508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„ogledala“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1400" dirty="0">
                        <a:latin typeface="Arial" panose="020B0604020202020204" pitchFamily="34" charset="0"/>
                        <a:cs typeface="Arial" panose="020B0604020202020204" pitchFamily="34" charset="0"/>
                      </a:endParaRPr>
                    </a:p>
                  </a:txBody>
                  <a:tcPr/>
                </a:tc>
                <a:tc>
                  <a:txBody>
                    <a:bodyPr/>
                    <a:lstStyle/>
                    <a:p>
                      <a:endParaRPr lang="sr-Latn-RS" sz="1400" dirty="0" smtClean="0">
                        <a:latin typeface="Arial" panose="020B0604020202020204" pitchFamily="34" charset="0"/>
                        <a:cs typeface="Arial" panose="020B0604020202020204" pitchFamily="34" charset="0"/>
                      </a:endParaRPr>
                    </a:p>
                    <a:p>
                      <a:r>
                        <a:rPr lang="sr-Latn-RS" sz="1400" dirty="0" smtClean="0">
                          <a:latin typeface="Arial" panose="020B0604020202020204" pitchFamily="34" charset="0"/>
                          <a:cs typeface="Arial" panose="020B0604020202020204" pitchFamily="34" charset="0"/>
                        </a:rPr>
                        <a:t>prepoznaje metaforu</a:t>
                      </a:r>
                      <a:endParaRPr lang="sr-Latn-RS" sz="1400"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16</a:t>
                      </a:r>
                      <a:endParaRPr lang="sr-Latn-RS"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0</a:t>
                      </a:r>
                      <a:endParaRPr lang="sr-Latn-RS" dirty="0">
                        <a:latin typeface="Arial" panose="020B0604020202020204" pitchFamily="34" charset="0"/>
                        <a:cs typeface="Arial" panose="020B0604020202020204" pitchFamily="34" charset="0"/>
                      </a:endParaRPr>
                    </a:p>
                  </a:txBody>
                  <a:tcPr/>
                </a:tc>
              </a:tr>
              <a:tr h="657241">
                <a:tc vMerge="1">
                  <a:txBody>
                    <a:bodyPr/>
                    <a:lstStyle/>
                    <a:p>
                      <a:endParaRPr lang="sr-Latn-R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40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4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ne prepoznaje metaforu</a:t>
                      </a:r>
                    </a:p>
                    <a:p>
                      <a:endParaRPr lang="sr-Latn-RS" sz="1400"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b="1" dirty="0" smtClean="0">
                          <a:latin typeface="Arial" panose="020B0604020202020204" pitchFamily="34" charset="0"/>
                          <a:cs typeface="Arial" panose="020B0604020202020204" pitchFamily="34" charset="0"/>
                        </a:rPr>
                        <a:t>1</a:t>
                      </a:r>
                      <a:endParaRPr lang="sr-Latn-RS" b="1"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0</a:t>
                      </a:r>
                      <a:endParaRPr lang="sr-Latn-RS" dirty="0">
                        <a:latin typeface="Arial" panose="020B0604020202020204" pitchFamily="34" charset="0"/>
                        <a:cs typeface="Arial" panose="020B0604020202020204" pitchFamily="34" charset="0"/>
                      </a:endParaRPr>
                    </a:p>
                  </a:txBody>
                  <a:tcPr/>
                </a:tc>
              </a:tr>
              <a:tr h="65724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„ogledala da ore“ </a:t>
                      </a:r>
                    </a:p>
                    <a:p>
                      <a:pPr algn="ctr"/>
                      <a:endParaRPr lang="sr-Latn-RS" sz="1600" dirty="0" smtClean="0">
                        <a:latin typeface="Arial" panose="020B0604020202020204" pitchFamily="34" charset="0"/>
                        <a:cs typeface="Arial" panose="020B0604020202020204" pitchFamily="34" charset="0"/>
                      </a:endParaRPr>
                    </a:p>
                    <a:p>
                      <a:pPr algn="ctr"/>
                      <a:endParaRPr lang="sr-Latn-R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40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4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prepoznaje metaforu</a:t>
                      </a:r>
                    </a:p>
                    <a:p>
                      <a:endParaRPr lang="sr-Latn-RS" sz="1400"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13</a:t>
                      </a:r>
                      <a:endParaRPr lang="sr-Latn-RS"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0</a:t>
                      </a:r>
                      <a:endParaRPr lang="sr-Latn-RS" dirty="0">
                        <a:latin typeface="Arial" panose="020B0604020202020204" pitchFamily="34" charset="0"/>
                        <a:cs typeface="Arial" panose="020B0604020202020204" pitchFamily="34" charset="0"/>
                      </a:endParaRPr>
                    </a:p>
                  </a:txBody>
                  <a:tcPr/>
                </a:tc>
              </a:tr>
              <a:tr h="651918">
                <a:tc vMerge="1">
                  <a:txBody>
                    <a:bodyPr/>
                    <a:lstStyle/>
                    <a:p>
                      <a:endParaRPr lang="sr-Latn-RS"/>
                    </a:p>
                  </a:txBody>
                  <a:tcPr/>
                </a:tc>
                <a:tc>
                  <a:txBody>
                    <a:bodyPr/>
                    <a:lstStyle/>
                    <a:p>
                      <a:endParaRPr lang="sr-Latn-RS" sz="1400" dirty="0" smtClean="0">
                        <a:latin typeface="Arial" panose="020B0604020202020204" pitchFamily="34" charset="0"/>
                        <a:cs typeface="Arial" panose="020B0604020202020204" pitchFamily="34" charset="0"/>
                      </a:endParaRPr>
                    </a:p>
                    <a:p>
                      <a:r>
                        <a:rPr lang="sr-Latn-RS" sz="1400" dirty="0" smtClean="0">
                          <a:latin typeface="Arial" panose="020B0604020202020204" pitchFamily="34" charset="0"/>
                          <a:cs typeface="Arial" panose="020B0604020202020204" pitchFamily="34" charset="0"/>
                        </a:rPr>
                        <a:t>ne</a:t>
                      </a:r>
                      <a:r>
                        <a:rPr lang="sr-Latn-RS" sz="1400" baseline="0" dirty="0" smtClean="0">
                          <a:latin typeface="Arial" panose="020B0604020202020204" pitchFamily="34" charset="0"/>
                          <a:cs typeface="Arial" panose="020B0604020202020204" pitchFamily="34" charset="0"/>
                        </a:rPr>
                        <a:t> prepoznaje metaforu</a:t>
                      </a:r>
                      <a:endParaRPr lang="sr-Latn-RS" sz="1400"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b="1" dirty="0" smtClean="0">
                          <a:latin typeface="Arial" panose="020B0604020202020204" pitchFamily="34" charset="0"/>
                          <a:cs typeface="Arial" panose="020B0604020202020204" pitchFamily="34" charset="0"/>
                        </a:rPr>
                        <a:t>1</a:t>
                      </a:r>
                      <a:endParaRPr lang="sr-Latn-RS" b="1"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3</a:t>
                      </a:r>
                      <a:endParaRPr lang="sr-Latn-R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1852166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6910286"/>
              </p:ext>
            </p:extLst>
          </p:nvPr>
        </p:nvGraphicFramePr>
        <p:xfrm>
          <a:off x="179512" y="188640"/>
          <a:ext cx="8748464" cy="2699443"/>
        </p:xfrm>
        <a:graphic>
          <a:graphicData uri="http://schemas.openxmlformats.org/drawingml/2006/table">
            <a:tbl>
              <a:tblPr bandRow="1">
                <a:tableStyleId>{21E4AEA4-8DFA-4A89-87EB-49C32662AFE0}</a:tableStyleId>
              </a:tblPr>
              <a:tblGrid>
                <a:gridCol w="2187116"/>
                <a:gridCol w="2187116"/>
                <a:gridCol w="2187116"/>
                <a:gridCol w="2187116"/>
              </a:tblGrid>
              <a:tr h="661648">
                <a:tc>
                  <a:txBody>
                    <a:bodyPr/>
                    <a:lstStyle/>
                    <a:p>
                      <a:pPr algn="ctr"/>
                      <a:r>
                        <a:rPr lang="sr-Latn-RS" sz="1800" baseline="0" dirty="0" smtClean="0">
                          <a:latin typeface="Arial" panose="020B0604020202020204" pitchFamily="34" charset="0"/>
                          <a:cs typeface="Arial" panose="020B0604020202020204" pitchFamily="34" charset="0"/>
                        </a:rPr>
                        <a:t>Alegorija i </a:t>
                      </a:r>
                    </a:p>
                    <a:p>
                      <a:pPr algn="ctr"/>
                      <a:r>
                        <a:rPr lang="sr-Latn-RS" sz="1800" dirty="0" smtClean="0">
                          <a:latin typeface="Arial" panose="020B0604020202020204" pitchFamily="34" charset="0"/>
                          <a:cs typeface="Arial" panose="020B0604020202020204" pitchFamily="34" charset="0"/>
                        </a:rPr>
                        <a:t>metafora</a:t>
                      </a:r>
                      <a:endParaRPr lang="sr-Latn-RS" sz="1800" dirty="0">
                        <a:latin typeface="Arial" panose="020B0604020202020204" pitchFamily="34" charset="0"/>
                        <a:cs typeface="Arial" panose="020B0604020202020204" pitchFamily="34" charset="0"/>
                      </a:endParaRPr>
                    </a:p>
                  </a:txBody>
                  <a:tcPr/>
                </a:tc>
                <a:tc>
                  <a:txBody>
                    <a:bodyPr/>
                    <a:lstStyle/>
                    <a:p>
                      <a:pPr algn="l"/>
                      <a:r>
                        <a:rPr lang="sr-Latn-RS" sz="1800" dirty="0" smtClean="0">
                          <a:latin typeface="Arial" panose="020B0604020202020204" pitchFamily="34" charset="0"/>
                          <a:cs typeface="Arial" panose="020B0604020202020204" pitchFamily="34" charset="0"/>
                        </a:rPr>
                        <a:t>Razumevanje</a:t>
                      </a:r>
                      <a:r>
                        <a:rPr lang="sr-Latn-RS" sz="1800" baseline="0" dirty="0" smtClean="0">
                          <a:latin typeface="Arial" panose="020B0604020202020204" pitchFamily="34" charset="0"/>
                          <a:cs typeface="Arial" panose="020B0604020202020204" pitchFamily="34" charset="0"/>
                        </a:rPr>
                        <a:t> metafore</a:t>
                      </a:r>
                      <a:endParaRPr lang="sr-Latn-RS"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Alegorija „kob“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prepoznaje</a:t>
                      </a:r>
                      <a:endParaRPr kumimoji="0" lang="sr-Latn-R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Alegorija „kob“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ne prepoznaje</a:t>
                      </a:r>
                      <a:endParaRPr kumimoji="0" lang="sr-Latn-R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r h="99453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r-Latn-RS" sz="18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sr-Latn-RS" sz="18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sr-Latn-RS" sz="18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sr-Latn-RS" sz="1800" dirty="0" smtClean="0">
                          <a:latin typeface="Arial" panose="020B0604020202020204" pitchFamily="34" charset="0"/>
                          <a:cs typeface="Arial" panose="020B0604020202020204" pitchFamily="34" charset="0"/>
                        </a:rPr>
                        <a:t>„trska</a:t>
                      </a:r>
                      <a:r>
                        <a:rPr lang="sr-Latn-RS" sz="1800" baseline="0" dirty="0" smtClean="0">
                          <a:latin typeface="Arial" panose="020B0604020202020204" pitchFamily="34" charset="0"/>
                          <a:cs typeface="Arial" panose="020B0604020202020204" pitchFamily="34" charset="0"/>
                        </a:rPr>
                        <a:t> koja misli“ </a:t>
                      </a:r>
                      <a:endParaRPr lang="sr-Latn-RS" sz="180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18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r-Latn-RS" sz="16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1600" baseline="0" dirty="0" smtClean="0">
                          <a:latin typeface="Arial" panose="020B0604020202020204" pitchFamily="34" charset="0"/>
                          <a:cs typeface="Arial" panose="020B0604020202020204" pitchFamily="34" charset="0"/>
                        </a:rPr>
                        <a:t>prepoznaje</a:t>
                      </a:r>
                      <a:endParaRPr lang="sr-Latn-RS" sz="1600" dirty="0" smtClean="0">
                        <a:latin typeface="Arial" panose="020B0604020202020204" pitchFamily="34" charset="0"/>
                        <a:cs typeface="Arial" panose="020B0604020202020204" pitchFamily="34" charset="0"/>
                      </a:endParaRPr>
                    </a:p>
                    <a:p>
                      <a:r>
                        <a:rPr lang="sr-Latn-RS" sz="1600" dirty="0" smtClean="0">
                          <a:latin typeface="Arial" panose="020B0604020202020204" pitchFamily="34" charset="0"/>
                          <a:cs typeface="Arial" panose="020B0604020202020204" pitchFamily="34" charset="0"/>
                        </a:rPr>
                        <a:t>metaforu</a:t>
                      </a:r>
                      <a:endParaRPr lang="sr-Latn-RS" sz="1600" dirty="0">
                        <a:latin typeface="Arial" panose="020B0604020202020204" pitchFamily="34" charset="0"/>
                        <a:cs typeface="Arial" panose="020B0604020202020204" pitchFamily="34" charset="0"/>
                      </a:endParaRPr>
                    </a:p>
                  </a:txBody>
                  <a:tcPr/>
                </a:tc>
                <a:tc>
                  <a:txBody>
                    <a:bodyPr/>
                    <a:lstStyle/>
                    <a:p>
                      <a:pPr algn="ctr"/>
                      <a:endParaRPr lang="sr-Latn-RS" sz="1800" dirty="0" smtClean="0">
                        <a:latin typeface="Arial" panose="020B0604020202020204" pitchFamily="34" charset="0"/>
                        <a:cs typeface="Arial" panose="020B0604020202020204" pitchFamily="34" charset="0"/>
                      </a:endParaRPr>
                    </a:p>
                    <a:p>
                      <a:pPr algn="ctr"/>
                      <a:r>
                        <a:rPr lang="sr-Latn-RS" sz="1800" dirty="0" smtClean="0">
                          <a:latin typeface="Arial" panose="020B0604020202020204" pitchFamily="34" charset="0"/>
                          <a:cs typeface="Arial" panose="020B0604020202020204" pitchFamily="34" charset="0"/>
                        </a:rPr>
                        <a:t>11</a:t>
                      </a:r>
                    </a:p>
                  </a:txBody>
                  <a:tcPr/>
                </a:tc>
                <a:tc>
                  <a:txBody>
                    <a:bodyPr/>
                    <a:lstStyle/>
                    <a:p>
                      <a:pPr algn="ctr"/>
                      <a:endParaRPr lang="sr-Latn-RS" sz="1800" dirty="0" smtClean="0">
                        <a:latin typeface="Arial" panose="020B0604020202020204" pitchFamily="34" charset="0"/>
                        <a:cs typeface="Arial" panose="020B0604020202020204" pitchFamily="34" charset="0"/>
                      </a:endParaRPr>
                    </a:p>
                    <a:p>
                      <a:pPr algn="ctr"/>
                      <a:r>
                        <a:rPr lang="sr-Latn-RS" sz="1800" b="1" dirty="0" smtClean="0">
                          <a:latin typeface="Arial" panose="020B0604020202020204" pitchFamily="34" charset="0"/>
                          <a:cs typeface="Arial" panose="020B0604020202020204" pitchFamily="34" charset="0"/>
                        </a:rPr>
                        <a:t>1</a:t>
                      </a:r>
                    </a:p>
                  </a:txBody>
                  <a:tcPr/>
                </a:tc>
              </a:tr>
              <a:tr h="1043259">
                <a:tc vMerge="1">
                  <a:txBody>
                    <a:bodyPr/>
                    <a:lstStyle/>
                    <a:p>
                      <a:endParaRPr lang="sr-Latn-RS"/>
                    </a:p>
                  </a:txBody>
                  <a:tcPr/>
                </a:tc>
                <a:tc>
                  <a:txBody>
                    <a:bodyPr/>
                    <a:lstStyle/>
                    <a:p>
                      <a:endParaRPr lang="sr-Latn-RS" sz="1600" dirty="0" smtClean="0">
                        <a:latin typeface="Arial" panose="020B0604020202020204" pitchFamily="34" charset="0"/>
                        <a:cs typeface="Arial" panose="020B0604020202020204" pitchFamily="34" charset="0"/>
                      </a:endParaRPr>
                    </a:p>
                    <a:p>
                      <a:r>
                        <a:rPr lang="sr-Latn-RS" sz="1600" dirty="0" smtClean="0">
                          <a:latin typeface="Arial" panose="020B0604020202020204" pitchFamily="34" charset="0"/>
                          <a:cs typeface="Arial" panose="020B0604020202020204" pitchFamily="34" charset="0"/>
                        </a:rPr>
                        <a:t>ne prepoznaje metaforu</a:t>
                      </a:r>
                      <a:endParaRPr lang="sr-Latn-RS" sz="1600" dirty="0">
                        <a:latin typeface="Arial" panose="020B0604020202020204" pitchFamily="34" charset="0"/>
                        <a:cs typeface="Arial" panose="020B0604020202020204" pitchFamily="34" charset="0"/>
                      </a:endParaRPr>
                    </a:p>
                  </a:txBody>
                  <a:tcPr/>
                </a:tc>
                <a:tc>
                  <a:txBody>
                    <a:bodyPr/>
                    <a:lstStyle/>
                    <a:p>
                      <a:pPr algn="ctr"/>
                      <a:endParaRPr lang="sr-Latn-RS" sz="1800" dirty="0" smtClean="0">
                        <a:latin typeface="Arial" panose="020B0604020202020204" pitchFamily="34" charset="0"/>
                        <a:cs typeface="Arial" panose="020B0604020202020204" pitchFamily="34" charset="0"/>
                      </a:endParaRPr>
                    </a:p>
                    <a:p>
                      <a:pPr algn="ctr"/>
                      <a:r>
                        <a:rPr lang="sr-Latn-RS" sz="1800" b="1" dirty="0" smtClean="0">
                          <a:latin typeface="Arial" panose="020B0604020202020204" pitchFamily="34" charset="0"/>
                          <a:cs typeface="Arial" panose="020B0604020202020204" pitchFamily="34" charset="0"/>
                        </a:rPr>
                        <a:t>2</a:t>
                      </a:r>
                    </a:p>
                  </a:txBody>
                  <a:tcPr/>
                </a:tc>
                <a:tc>
                  <a:txBody>
                    <a:bodyPr/>
                    <a:lstStyle/>
                    <a:p>
                      <a:pPr algn="ctr"/>
                      <a:endParaRPr lang="sr-Latn-RS" sz="1800" dirty="0" smtClean="0">
                        <a:latin typeface="Arial" panose="020B0604020202020204" pitchFamily="34" charset="0"/>
                        <a:cs typeface="Arial" panose="020B0604020202020204" pitchFamily="34" charset="0"/>
                      </a:endParaRPr>
                    </a:p>
                    <a:p>
                      <a:pPr algn="ctr"/>
                      <a:r>
                        <a:rPr lang="sr-Latn-RS" sz="1800" dirty="0" smtClean="0">
                          <a:latin typeface="Arial" panose="020B0604020202020204" pitchFamily="34" charset="0"/>
                          <a:cs typeface="Arial" panose="020B0604020202020204" pitchFamily="34" charset="0"/>
                        </a:rPr>
                        <a:t>3</a:t>
                      </a:r>
                      <a:endParaRPr lang="sr-Latn-RS" sz="1800" dirty="0">
                        <a:latin typeface="Arial" panose="020B0604020202020204" pitchFamily="34" charset="0"/>
                        <a:cs typeface="Arial" panose="020B0604020202020204" pitchFamily="34" charset="0"/>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112444435"/>
              </p:ext>
            </p:extLst>
          </p:nvPr>
        </p:nvGraphicFramePr>
        <p:xfrm>
          <a:off x="179512" y="3284983"/>
          <a:ext cx="8748464" cy="2605866"/>
        </p:xfrm>
        <a:graphic>
          <a:graphicData uri="http://schemas.openxmlformats.org/drawingml/2006/table">
            <a:tbl>
              <a:tblPr bandRow="1">
                <a:tableStyleId>{5C22544A-7EE6-4342-B048-85BDC9FD1C3A}</a:tableStyleId>
              </a:tblPr>
              <a:tblGrid>
                <a:gridCol w="2187116"/>
                <a:gridCol w="2187116"/>
                <a:gridCol w="2187116"/>
                <a:gridCol w="2187116"/>
              </a:tblGrid>
              <a:tr h="589640">
                <a:tc>
                  <a:txBody>
                    <a:bodyPr/>
                    <a:lstStyle/>
                    <a:p>
                      <a:pPr algn="ctr"/>
                      <a:r>
                        <a:rPr lang="sr-Latn-RS" sz="1800" baseline="0" smtClean="0">
                          <a:latin typeface="Arial" panose="020B0604020202020204" pitchFamily="34" charset="0"/>
                          <a:cs typeface="Arial" panose="020B0604020202020204" pitchFamily="34" charset="0"/>
                        </a:rPr>
                        <a:t>Personifikacija</a:t>
                      </a:r>
                    </a:p>
                    <a:p>
                      <a:pPr algn="ctr"/>
                      <a:r>
                        <a:rPr lang="sr-Latn-RS" sz="1800" baseline="0" smtClean="0">
                          <a:latin typeface="Arial" panose="020B0604020202020204" pitchFamily="34" charset="0"/>
                          <a:cs typeface="Arial" panose="020B0604020202020204" pitchFamily="34" charset="0"/>
                        </a:rPr>
                        <a:t> i metafora</a:t>
                      </a:r>
                      <a:endParaRPr lang="sr-Latn-RS" sz="1800" baseline="0" dirty="0" smtClean="0">
                        <a:latin typeface="Arial" panose="020B0604020202020204" pitchFamily="34" charset="0"/>
                        <a:cs typeface="Arial" panose="020B0604020202020204" pitchFamily="34" charset="0"/>
                      </a:endParaRPr>
                    </a:p>
                  </a:txBody>
                  <a:tcPr/>
                </a:tc>
                <a:tc>
                  <a:txBody>
                    <a:bodyPr/>
                    <a:lstStyle/>
                    <a:p>
                      <a:pPr algn="l"/>
                      <a:r>
                        <a:rPr lang="sr-Latn-RS" sz="1800" dirty="0" smtClean="0">
                          <a:latin typeface="Arial" panose="020B0604020202020204" pitchFamily="34" charset="0"/>
                          <a:cs typeface="Arial" panose="020B0604020202020204" pitchFamily="34" charset="0"/>
                        </a:rPr>
                        <a:t>Razumevanje</a:t>
                      </a:r>
                      <a:r>
                        <a:rPr lang="sr-Latn-RS" sz="1800" baseline="0" dirty="0" smtClean="0">
                          <a:latin typeface="Arial" panose="020B0604020202020204" pitchFamily="34" charset="0"/>
                          <a:cs typeface="Arial" panose="020B0604020202020204" pitchFamily="34" charset="0"/>
                        </a:rPr>
                        <a:t> metafore</a:t>
                      </a:r>
                      <a:endParaRPr lang="sr-Latn-RS"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Prepoznaje personifikaciju</a:t>
                      </a:r>
                      <a:endParaRPr kumimoji="0" lang="sr-Latn-R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Ne prepoznaje personifikaciju</a:t>
                      </a:r>
                      <a:endParaRPr kumimoji="0" lang="sr-Latn-R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r h="92252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r-Latn-RS" sz="16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sr-Latn-RS" sz="16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sr-Latn-RS" sz="18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sr-Latn-RS" sz="1800" dirty="0" smtClean="0">
                          <a:latin typeface="Arial" panose="020B0604020202020204" pitchFamily="34" charset="0"/>
                          <a:cs typeface="Arial" panose="020B0604020202020204" pitchFamily="34" charset="0"/>
                        </a:rPr>
                        <a:t>„trska</a:t>
                      </a:r>
                      <a:r>
                        <a:rPr lang="sr-Latn-RS" sz="1800" baseline="0" dirty="0" smtClean="0">
                          <a:latin typeface="Arial" panose="020B0604020202020204" pitchFamily="34" charset="0"/>
                          <a:cs typeface="Arial" panose="020B0604020202020204" pitchFamily="34" charset="0"/>
                        </a:rPr>
                        <a:t> koja misli“ </a:t>
                      </a:r>
                      <a:endParaRPr lang="sr-Latn-RS" sz="180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16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r-Latn-RS" sz="14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1400" baseline="0" dirty="0" smtClean="0">
                          <a:latin typeface="Arial" panose="020B0604020202020204" pitchFamily="34" charset="0"/>
                          <a:cs typeface="Arial" panose="020B0604020202020204" pitchFamily="34" charset="0"/>
                        </a:rPr>
                        <a:t>prepoznaje</a:t>
                      </a:r>
                      <a:endParaRPr lang="sr-Latn-RS" sz="1400" dirty="0" smtClean="0">
                        <a:latin typeface="Arial" panose="020B0604020202020204" pitchFamily="34" charset="0"/>
                        <a:cs typeface="Arial" panose="020B0604020202020204" pitchFamily="34" charset="0"/>
                      </a:endParaRPr>
                    </a:p>
                    <a:p>
                      <a:r>
                        <a:rPr lang="sr-Latn-RS" sz="1400" dirty="0" smtClean="0">
                          <a:latin typeface="Arial" panose="020B0604020202020204" pitchFamily="34" charset="0"/>
                          <a:cs typeface="Arial" panose="020B0604020202020204" pitchFamily="34" charset="0"/>
                        </a:rPr>
                        <a:t>metaforu</a:t>
                      </a:r>
                      <a:endParaRPr lang="sr-Latn-RS" sz="1400"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12</a:t>
                      </a: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0</a:t>
                      </a:r>
                    </a:p>
                    <a:p>
                      <a:pPr algn="ctr"/>
                      <a:endParaRPr lang="sr-Latn-RS" dirty="0" smtClean="0">
                        <a:latin typeface="Arial" panose="020B0604020202020204" pitchFamily="34" charset="0"/>
                        <a:cs typeface="Arial" panose="020B0604020202020204" pitchFamily="34" charset="0"/>
                      </a:endParaRPr>
                    </a:p>
                  </a:txBody>
                  <a:tcPr/>
                </a:tc>
              </a:tr>
              <a:tr h="1043259">
                <a:tc vMerge="1">
                  <a:txBody>
                    <a:bodyPr/>
                    <a:lstStyle/>
                    <a:p>
                      <a:endParaRPr lang="sr-Latn-RS"/>
                    </a:p>
                  </a:txBody>
                  <a:tcPr/>
                </a:tc>
                <a:tc>
                  <a:txBody>
                    <a:bodyPr/>
                    <a:lstStyle/>
                    <a:p>
                      <a:endParaRPr lang="sr-Latn-RS" sz="1400" dirty="0" smtClean="0">
                        <a:latin typeface="Arial" panose="020B0604020202020204" pitchFamily="34" charset="0"/>
                        <a:cs typeface="Arial" panose="020B0604020202020204" pitchFamily="34" charset="0"/>
                      </a:endParaRPr>
                    </a:p>
                    <a:p>
                      <a:r>
                        <a:rPr lang="sr-Latn-RS" sz="1400" dirty="0" smtClean="0">
                          <a:latin typeface="Arial" panose="020B0604020202020204" pitchFamily="34" charset="0"/>
                          <a:cs typeface="Arial" panose="020B0604020202020204" pitchFamily="34" charset="0"/>
                        </a:rPr>
                        <a:t>ne prepoznaje metaforu</a:t>
                      </a:r>
                      <a:endParaRPr lang="sr-Latn-RS" sz="1400"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1</a:t>
                      </a:r>
                      <a:endParaRPr lang="sr-Latn-RS" b="1" dirty="0" smtClean="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4</a:t>
                      </a:r>
                      <a:endParaRPr lang="sr-Latn-R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38064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389660541"/>
              </p:ext>
            </p:extLst>
          </p:nvPr>
        </p:nvGraphicFramePr>
        <p:xfrm>
          <a:off x="251520" y="2132856"/>
          <a:ext cx="8676456" cy="2286000"/>
        </p:xfrm>
        <a:graphic>
          <a:graphicData uri="http://schemas.openxmlformats.org/drawingml/2006/table">
            <a:tbl>
              <a:tblPr bandRow="1">
                <a:tableStyleId>{93296810-A885-4BE3-A3E7-6D5BEEA58F35}</a:tableStyleId>
              </a:tblPr>
              <a:tblGrid>
                <a:gridCol w="2169114"/>
                <a:gridCol w="2169114"/>
                <a:gridCol w="2169114"/>
                <a:gridCol w="2169114"/>
              </a:tblGrid>
              <a:tr h="565906">
                <a:tc>
                  <a:txBody>
                    <a:bodyPr/>
                    <a:lstStyle/>
                    <a:p>
                      <a:pPr algn="l"/>
                      <a:r>
                        <a:rPr lang="sr-Latn-RS" sz="1600" dirty="0" smtClean="0">
                          <a:latin typeface="Arial" panose="020B0604020202020204" pitchFamily="34" charset="0"/>
                          <a:cs typeface="Arial" panose="020B0604020202020204" pitchFamily="34" charset="0"/>
                        </a:rPr>
                        <a:t>Odnos</a:t>
                      </a:r>
                      <a:r>
                        <a:rPr lang="sr-Latn-RS" sz="1600" baseline="0" dirty="0" smtClean="0">
                          <a:latin typeface="Arial" panose="020B0604020202020204" pitchFamily="34" charset="0"/>
                          <a:cs typeface="Arial" panose="020B0604020202020204" pitchFamily="34" charset="0"/>
                        </a:rPr>
                        <a:t> razumevanja dve metafore</a:t>
                      </a:r>
                      <a:endParaRPr lang="sr-Latn-RS" sz="1600" dirty="0">
                        <a:latin typeface="Arial" panose="020B0604020202020204" pitchFamily="34" charset="0"/>
                        <a:cs typeface="Arial" panose="020B0604020202020204" pitchFamily="34" charset="0"/>
                      </a:endParaRPr>
                    </a:p>
                  </a:txBody>
                  <a:tcPr/>
                </a:tc>
                <a:tc>
                  <a:txBody>
                    <a:bodyPr/>
                    <a:lstStyle/>
                    <a:p>
                      <a:pPr algn="l"/>
                      <a:r>
                        <a:rPr lang="sr-Latn-RS" sz="1600" dirty="0" smtClean="0">
                          <a:latin typeface="Arial" panose="020B0604020202020204" pitchFamily="34" charset="0"/>
                          <a:cs typeface="Arial" panose="020B0604020202020204" pitchFamily="34" charset="0"/>
                        </a:rPr>
                        <a:t>Razumevanje</a:t>
                      </a:r>
                      <a:r>
                        <a:rPr lang="sr-Latn-RS" sz="1600" baseline="0" dirty="0" smtClean="0">
                          <a:latin typeface="Arial" panose="020B0604020202020204" pitchFamily="34" charset="0"/>
                          <a:cs typeface="Arial" panose="020B0604020202020204" pitchFamily="34" charset="0"/>
                        </a:rPr>
                        <a:t> metafore</a:t>
                      </a:r>
                      <a:endParaRPr lang="sr-Latn-R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Prepoznaje metaforu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„ogledala“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Ne prepoznaje metaforu „ogledala“</a:t>
                      </a: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r h="60726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160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160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1600" dirty="0" smtClean="0">
                          <a:latin typeface="Arial" panose="020B0604020202020204" pitchFamily="34" charset="0"/>
                          <a:cs typeface="Arial" panose="020B0604020202020204" pitchFamily="34" charset="0"/>
                        </a:rPr>
                        <a:t>„ogledala</a:t>
                      </a:r>
                      <a:r>
                        <a:rPr lang="sr-Latn-RS" sz="1600" baseline="0" dirty="0" smtClean="0">
                          <a:latin typeface="Arial" panose="020B0604020202020204" pitchFamily="34" charset="0"/>
                          <a:cs typeface="Arial" panose="020B0604020202020204" pitchFamily="34" charset="0"/>
                        </a:rPr>
                        <a:t> da ore“</a:t>
                      </a:r>
                      <a:endParaRPr lang="sr-Latn-RS" sz="1600" dirty="0">
                        <a:latin typeface="Arial" panose="020B0604020202020204" pitchFamily="34" charset="0"/>
                        <a:cs typeface="Arial" panose="020B0604020202020204" pitchFamily="34" charset="0"/>
                      </a:endParaRPr>
                    </a:p>
                  </a:txBody>
                  <a:tcPr/>
                </a:tc>
                <a:tc>
                  <a:txBody>
                    <a:bodyPr/>
                    <a:lstStyle/>
                    <a:p>
                      <a:endParaRPr lang="sr-Latn-RS" sz="1600" dirty="0" smtClean="0">
                        <a:latin typeface="Arial" panose="020B0604020202020204" pitchFamily="34" charset="0"/>
                        <a:cs typeface="Arial" panose="020B0604020202020204" pitchFamily="34" charset="0"/>
                      </a:endParaRPr>
                    </a:p>
                    <a:p>
                      <a:r>
                        <a:rPr lang="sr-Latn-RS" sz="1600" dirty="0" smtClean="0">
                          <a:latin typeface="Arial" panose="020B0604020202020204" pitchFamily="34" charset="0"/>
                          <a:cs typeface="Arial" panose="020B0604020202020204" pitchFamily="34" charset="0"/>
                        </a:rPr>
                        <a:t>prepoznaje metaforu</a:t>
                      </a:r>
                      <a:endParaRPr lang="sr-Latn-RS" sz="1600"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13</a:t>
                      </a:r>
                      <a:endParaRPr lang="sr-Latn-RS"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b="1" dirty="0" smtClean="0">
                          <a:latin typeface="Arial" panose="020B0604020202020204" pitchFamily="34" charset="0"/>
                          <a:cs typeface="Arial" panose="020B0604020202020204" pitchFamily="34" charset="0"/>
                        </a:rPr>
                        <a:t>0</a:t>
                      </a:r>
                      <a:endParaRPr lang="sr-Latn-RS" b="1" dirty="0">
                        <a:latin typeface="Arial" panose="020B0604020202020204" pitchFamily="34" charset="0"/>
                        <a:cs typeface="Arial" panose="020B0604020202020204" pitchFamily="34" charset="0"/>
                      </a:endParaRPr>
                    </a:p>
                  </a:txBody>
                  <a:tcPr/>
                </a:tc>
              </a:tr>
              <a:tr h="559917">
                <a:tc vMerge="1">
                  <a:txBody>
                    <a:bodyPr/>
                    <a:lstStyle/>
                    <a:p>
                      <a:endParaRPr lang="sr-Latn-R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ne prepoznaje metaforu</a:t>
                      </a:r>
                    </a:p>
                    <a:p>
                      <a:endParaRPr lang="sr-Latn-RS" sz="1600"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b="1" dirty="0" smtClean="0">
                          <a:latin typeface="Arial" panose="020B0604020202020204" pitchFamily="34" charset="0"/>
                          <a:cs typeface="Arial" panose="020B0604020202020204" pitchFamily="34" charset="0"/>
                        </a:rPr>
                        <a:t>3</a:t>
                      </a:r>
                      <a:endParaRPr lang="sr-Latn-RS" b="1" dirty="0">
                        <a:latin typeface="Arial" panose="020B0604020202020204" pitchFamily="34" charset="0"/>
                        <a:cs typeface="Arial" panose="020B0604020202020204" pitchFamily="34" charset="0"/>
                      </a:endParaRPr>
                    </a:p>
                  </a:txBody>
                  <a:tcPr/>
                </a:tc>
                <a:tc>
                  <a:txBody>
                    <a:bodyPr/>
                    <a:lstStyle/>
                    <a:p>
                      <a:pPr algn="ctr"/>
                      <a:endParaRPr lang="sr-Latn-RS" dirty="0" smtClean="0">
                        <a:latin typeface="Arial" panose="020B0604020202020204" pitchFamily="34" charset="0"/>
                        <a:cs typeface="Arial" panose="020B0604020202020204" pitchFamily="34" charset="0"/>
                      </a:endParaRPr>
                    </a:p>
                    <a:p>
                      <a:pPr algn="ctr"/>
                      <a:r>
                        <a:rPr lang="sr-Latn-RS" dirty="0" smtClean="0">
                          <a:latin typeface="Arial" panose="020B0604020202020204" pitchFamily="34" charset="0"/>
                          <a:cs typeface="Arial" panose="020B0604020202020204" pitchFamily="34" charset="0"/>
                        </a:rPr>
                        <a:t>1</a:t>
                      </a:r>
                      <a:endParaRPr lang="sr-Latn-R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1395052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ojan\Desktop\svetozarac\51 јеленина negativna utopija.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355976" y="3254436"/>
            <a:ext cx="4788024" cy="36035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23528" y="332656"/>
            <a:ext cx="8496944" cy="6186309"/>
          </a:xfrm>
          <a:prstGeom prst="rect">
            <a:avLst/>
          </a:prstGeom>
          <a:noFill/>
        </p:spPr>
        <p:txBody>
          <a:bodyPr wrap="square" rtlCol="0">
            <a:spAutoFit/>
          </a:bodyPr>
          <a:lstStyle/>
          <a:p>
            <a:pPr marL="285750" indent="-285750" algn="just">
              <a:buFont typeface="Wingdings" panose="05000000000000000000" pitchFamily="2" charset="2"/>
              <a:buChar char="v"/>
            </a:pPr>
            <a:r>
              <a:rPr lang="sr-Latn-RS" dirty="0">
                <a:solidFill>
                  <a:srgbClr val="FF0000"/>
                </a:solidFill>
                <a:latin typeface="Minion Pro EN" panose="02040503050201020203" pitchFamily="18" charset="0"/>
              </a:rPr>
              <a:t>Učenici u najvećoj meri pokazuju razumevanje metafora. </a:t>
            </a:r>
            <a:r>
              <a:rPr lang="sr-Latn-RS" dirty="0">
                <a:solidFill>
                  <a:prstClr val="black"/>
                </a:solidFill>
                <a:latin typeface="Minion Pro EN" panose="02040503050201020203" pitchFamily="18" charset="0"/>
              </a:rPr>
              <a:t>Metafore „ogledalo“ i „</a:t>
            </a:r>
            <a:r>
              <a:rPr lang="en-US" dirty="0">
                <a:solidFill>
                  <a:prstClr val="black"/>
                </a:solidFill>
                <a:latin typeface="Minion Pro EN" panose="02040503050201020203" pitchFamily="18" charset="0"/>
              </a:rPr>
              <a:t>u </a:t>
            </a:r>
            <a:r>
              <a:rPr lang="en-US" dirty="0" err="1">
                <a:solidFill>
                  <a:prstClr val="black"/>
                </a:solidFill>
                <a:latin typeface="Minion Pro EN" panose="02040503050201020203" pitchFamily="18" charset="0"/>
              </a:rPr>
              <a:t>bokovima</a:t>
            </a:r>
            <a:r>
              <a:rPr lang="en-US" dirty="0">
                <a:solidFill>
                  <a:prstClr val="black"/>
                </a:solidFill>
                <a:latin typeface="Minion Pro EN" panose="02040503050201020203" pitchFamily="18" charset="0"/>
              </a:rPr>
              <a:t> </a:t>
            </a:r>
            <a:r>
              <a:rPr lang="en-US" dirty="0" err="1">
                <a:solidFill>
                  <a:prstClr val="black"/>
                </a:solidFill>
                <a:latin typeface="Minion Pro EN" panose="02040503050201020203" pitchFamily="18" charset="0"/>
              </a:rPr>
              <a:t>svojim</a:t>
            </a:r>
            <a:r>
              <a:rPr lang="en-US" dirty="0">
                <a:solidFill>
                  <a:prstClr val="black"/>
                </a:solidFill>
                <a:latin typeface="Minion Pro EN" panose="02040503050201020203" pitchFamily="18" charset="0"/>
              </a:rPr>
              <a:t> </a:t>
            </a:r>
            <a:r>
              <a:rPr lang="en-US" dirty="0" err="1">
                <a:solidFill>
                  <a:prstClr val="black"/>
                </a:solidFill>
                <a:latin typeface="Minion Pro EN" panose="02040503050201020203" pitchFamily="18" charset="0"/>
              </a:rPr>
              <a:t>nosi</a:t>
            </a:r>
            <a:r>
              <a:rPr lang="sr-Latn-RS" dirty="0">
                <a:solidFill>
                  <a:prstClr val="black"/>
                </a:solidFill>
                <a:latin typeface="Minion Pro EN" panose="02040503050201020203" pitchFamily="18" charset="0"/>
              </a:rPr>
              <a:t> </a:t>
            </a:r>
            <a:r>
              <a:rPr lang="en-US" dirty="0" err="1">
                <a:solidFill>
                  <a:prstClr val="black"/>
                </a:solidFill>
                <a:latin typeface="Minion Pro EN" panose="02040503050201020203" pitchFamily="18" charset="0"/>
              </a:rPr>
              <a:t>nemir</a:t>
            </a:r>
            <a:r>
              <a:rPr lang="en-US" dirty="0">
                <a:solidFill>
                  <a:prstClr val="black"/>
                </a:solidFill>
                <a:latin typeface="Minion Pro EN" panose="02040503050201020203" pitchFamily="18" charset="0"/>
              </a:rPr>
              <a:t> </a:t>
            </a:r>
            <a:r>
              <a:rPr lang="en-US" dirty="0" err="1">
                <a:solidFill>
                  <a:prstClr val="black"/>
                </a:solidFill>
                <a:latin typeface="Minion Pro EN" panose="02040503050201020203" pitchFamily="18" charset="0"/>
              </a:rPr>
              <a:t>voda</a:t>
            </a:r>
            <a:r>
              <a:rPr lang="sr-Latn-RS" dirty="0">
                <a:solidFill>
                  <a:prstClr val="black"/>
                </a:solidFill>
                <a:latin typeface="Minion Pro EN" panose="02040503050201020203" pitchFamily="18" charset="0"/>
              </a:rPr>
              <a:t>“, po učeničko razumevanje, </a:t>
            </a:r>
            <a:r>
              <a:rPr lang="sr-Latn-RS" dirty="0" smtClean="0">
                <a:solidFill>
                  <a:prstClr val="black"/>
                </a:solidFill>
                <a:latin typeface="Minion Pro EN" panose="02040503050201020203" pitchFamily="18" charset="0"/>
              </a:rPr>
              <a:t>najdostupnije </a:t>
            </a:r>
            <a:r>
              <a:rPr lang="sr-Latn-RS" dirty="0">
                <a:solidFill>
                  <a:prstClr val="black"/>
                </a:solidFill>
                <a:latin typeface="Minion Pro EN" panose="02040503050201020203" pitchFamily="18" charset="0"/>
              </a:rPr>
              <a:t>su metafore. Najmanje razumevani metaforički izrazi su „trska koja misli“ i „ogledala da ore“. </a:t>
            </a:r>
            <a:r>
              <a:rPr lang="sr-Latn-RS" dirty="0">
                <a:solidFill>
                  <a:srgbClr val="FF0000"/>
                </a:solidFill>
                <a:latin typeface="Minion Pro EN" panose="02040503050201020203" pitchFamily="18" charset="0"/>
              </a:rPr>
              <a:t>Razlog </a:t>
            </a:r>
            <a:r>
              <a:rPr lang="sr-Latn-RS" dirty="0" smtClean="0">
                <a:solidFill>
                  <a:srgbClr val="FF0000"/>
                </a:solidFill>
                <a:latin typeface="Minion Pro EN" panose="02040503050201020203" pitchFamily="18" charset="0"/>
              </a:rPr>
              <a:t>ovome </a:t>
            </a:r>
            <a:r>
              <a:rPr lang="sr-Latn-RS" dirty="0">
                <a:solidFill>
                  <a:srgbClr val="FF0000"/>
                </a:solidFill>
                <a:latin typeface="Minion Pro EN" panose="02040503050201020203" pitchFamily="18" charset="0"/>
              </a:rPr>
              <a:t>vidimo u poetičkoj konstituciji samih metafora sa refklesijom na mehanizme recepcije. </a:t>
            </a:r>
            <a:r>
              <a:rPr lang="sr-Latn-RS" dirty="0" smtClean="0">
                <a:solidFill>
                  <a:prstClr val="black"/>
                </a:solidFill>
                <a:latin typeface="Minion Pro EN" panose="02040503050201020203" pitchFamily="18" charset="0"/>
              </a:rPr>
              <a:t>One metafore uz koje se u tekstu razotkriva direktna analoška vezu („nemir voda“ i geganje) ili je analogija očiglednija, na primer po funkcionalnom svojstvu po kome se dva udaljena pojma porede („ogledala“ i voda), po razumevanje učenika su dostupnije metafore. One metafore čije analoške veze na osnovu kojih su dva pojma spojena nisu direktne, odnosno spojene su na osnovu izuzetno udaljenog ili nepostojećeg/domišljenog svojstva, po razumevanje su teže dostupne metafore („trska koja misli“ i čovek).</a:t>
            </a:r>
          </a:p>
          <a:p>
            <a:pPr marL="285750" indent="-285750" algn="just">
              <a:buFont typeface="Wingdings" panose="05000000000000000000" pitchFamily="2" charset="2"/>
              <a:buChar char="v"/>
            </a:pPr>
            <a:endParaRPr lang="sr-Latn-RS" dirty="0" smtClean="0">
              <a:solidFill>
                <a:prstClr val="black"/>
              </a:solidFill>
              <a:latin typeface="Minion Pro EN" panose="02040503050201020203" pitchFamily="18" charset="0"/>
            </a:endParaRPr>
          </a:p>
          <a:p>
            <a:pPr marL="285750" indent="-285750" algn="just">
              <a:buFont typeface="Wingdings" panose="05000000000000000000" pitchFamily="2" charset="2"/>
              <a:buChar char="v"/>
            </a:pPr>
            <a:r>
              <a:rPr lang="sr-Latn-RS" dirty="0" smtClean="0">
                <a:latin typeface="Minion Pro EN" panose="02040503050201020203" pitchFamily="18" charset="0"/>
              </a:rPr>
              <a:t> </a:t>
            </a:r>
            <a:r>
              <a:rPr lang="sr-Latn-RS" dirty="0" smtClean="0">
                <a:solidFill>
                  <a:srgbClr val="FF0000"/>
                </a:solidFill>
                <a:latin typeface="Minion Pro EN" panose="02040503050201020203" pitchFamily="18" charset="0"/>
              </a:rPr>
              <a:t>Za učenike koji objašnjavaju analogiju unutar metafore za koju pokazuju razumevanje možemo reći da su sasvim ovladali metaforičkim mišljenjem na tom primeru.</a:t>
            </a:r>
          </a:p>
          <a:p>
            <a:pPr marL="285750" indent="-285750" algn="just">
              <a:buFont typeface="Wingdings" panose="05000000000000000000" pitchFamily="2" charset="2"/>
              <a:buChar char="v"/>
            </a:pPr>
            <a:r>
              <a:rPr lang="sr-Latn-RS" dirty="0" smtClean="0">
                <a:solidFill>
                  <a:prstClr val="black"/>
                </a:solidFill>
                <a:latin typeface="Minion Pro EN" panose="02040503050201020203" pitchFamily="18" charset="0"/>
              </a:rPr>
              <a:t>Postoje učenici kojima nije dostupna metafora, ali vođenjem ili bez njega razumeju pesničku analogiju uzmeđu dva pojma. Oni pokazuju potencijal da se njihovo mišljenje uvede u sferu prenesenih značenja. Učenici koji objašnjavaju metaforu, ali ne razumeju analogiju kojom je ona nastala, metaforu su razumeli samo posredstvom konteksta, što je takođe delimična sposobnost razumevanja metaforičkoj sloja. Prve treba voditi ka kontekstu, dok druge treba voditi u smeru razvoja uspostavljanja analoških veza među pojmovima na stvaralački način.</a:t>
            </a:r>
          </a:p>
        </p:txBody>
      </p:sp>
    </p:spTree>
    <p:extLst>
      <p:ext uri="{BB962C8B-B14F-4D97-AF65-F5344CB8AC3E}">
        <p14:creationId xmlns:p14="http://schemas.microsoft.com/office/powerpoint/2010/main" xmlns="" val="29189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ojan\Desktop\svetozarac\102 јеленина.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799754" y="0"/>
            <a:ext cx="2044054" cy="32010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059832" y="188640"/>
            <a:ext cx="5688632" cy="3139321"/>
          </a:xfrm>
          <a:prstGeom prst="rect">
            <a:avLst/>
          </a:prstGeom>
          <a:noFill/>
        </p:spPr>
        <p:txBody>
          <a:bodyPr wrap="square" rtlCol="0">
            <a:spAutoFit/>
          </a:bodyPr>
          <a:lstStyle/>
          <a:p>
            <a:pPr marL="285750" indent="-285750" algn="just">
              <a:buFont typeface="Wingdings" panose="05000000000000000000" pitchFamily="2" charset="2"/>
              <a:buChar char="v"/>
            </a:pPr>
            <a:r>
              <a:rPr lang="sr-Latn-RS" dirty="0" smtClean="0">
                <a:latin typeface="Minion Pro EN" panose="02040503050201020203" pitchFamily="18" charset="0"/>
              </a:rPr>
              <a:t>Ispitanici koji razumeju metaforu „trska koja misli“ u najvećem broju (11) i otkrivaju alegoriju kobi. Postoje učenici koji prepoznaju alegoriju kobi a istovremeno ne prepoznaju metaforu „trska koja misli“ (</a:t>
            </a:r>
            <a:r>
              <a:rPr lang="sr-Latn-RS" dirty="0">
                <a:latin typeface="Minion Pro EN" panose="02040503050201020203" pitchFamily="18" charset="0"/>
              </a:rPr>
              <a:t>2</a:t>
            </a:r>
            <a:r>
              <a:rPr lang="sr-Latn-RS" dirty="0" smtClean="0">
                <a:latin typeface="Minion Pro EN" panose="02040503050201020203" pitchFamily="18" charset="0"/>
              </a:rPr>
              <a:t>), i obrnuto, učenici koji ne prepoznaju alegoriju kobi a prepoznaju metaforu trske (1). Ovo znači da među metaforom i alegorijom sličnog značenja, po razumevanje učenika, ne postoji nadređena, ili primarna i sekundarna stilska figura. Na primer da je učenicima lakše razumeti metaforu od alegorije s obzirom da je alegorija proširena metafora. </a:t>
            </a:r>
            <a:endParaRPr lang="sr-Latn-RS" dirty="0">
              <a:latin typeface="Minion Pro EN" panose="02040503050201020203" pitchFamily="18" charset="0"/>
            </a:endParaRPr>
          </a:p>
        </p:txBody>
      </p:sp>
      <p:pic>
        <p:nvPicPr>
          <p:cNvPr id="6" name="Picture 2" descr="C:\Users\Bojan\Desktop\svetozarac\102 јеленина.jpg"/>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6516216" y="3662353"/>
            <a:ext cx="2044054" cy="320103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rot="10800000" flipH="1" flipV="1">
            <a:off x="539552" y="3697827"/>
            <a:ext cx="5688632" cy="2308324"/>
          </a:xfrm>
          <a:prstGeom prst="rect">
            <a:avLst/>
          </a:prstGeom>
          <a:noFill/>
        </p:spPr>
        <p:txBody>
          <a:bodyPr wrap="square" rtlCol="0">
            <a:spAutoFit/>
          </a:bodyPr>
          <a:lstStyle/>
          <a:p>
            <a:pPr marL="285750" indent="-285750" algn="just">
              <a:buFont typeface="Wingdings" panose="05000000000000000000" pitchFamily="2" charset="2"/>
              <a:buChar char="v"/>
            </a:pPr>
            <a:r>
              <a:rPr lang="sr-Latn-RS" dirty="0" smtClean="0">
                <a:latin typeface="Minion Pro EN" panose="02040503050201020203" pitchFamily="18" charset="0"/>
              </a:rPr>
              <a:t>Metafora „ogledala da ore“u sebi čuva dva metaforička izraza čija pojedinačna razumevanja su u korelaciji. I jednu i drugu metaforu razume većina učenika (13). Učenici koji razumeju metaforu ogledala dok im se metafora „ogledala da ore“ čini nerazumljiva i pored vođenja pokazuju da je u ovom slučaju prva metafora nadređena, odnosno primarna. Njeno razumevanje omogućava razumevanje sledeće, složenije metafore.</a:t>
            </a:r>
            <a:endParaRPr lang="sr-Latn-RS" dirty="0">
              <a:latin typeface="Minion Pro EN" panose="02040503050201020203" pitchFamily="18" charset="0"/>
            </a:endParaRPr>
          </a:p>
        </p:txBody>
      </p:sp>
    </p:spTree>
    <p:extLst>
      <p:ext uri="{BB962C8B-B14F-4D97-AF65-F5344CB8AC3E}">
        <p14:creationId xmlns:p14="http://schemas.microsoft.com/office/powerpoint/2010/main" xmlns="" val="2734332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0"/>
            <a:ext cx="8928992" cy="6463308"/>
          </a:xfrm>
          <a:prstGeom prst="rect">
            <a:avLst/>
          </a:prstGeom>
          <a:noFill/>
        </p:spPr>
        <p:txBody>
          <a:bodyPr wrap="square" numCol="1" rtlCol="0">
            <a:spAutoFit/>
          </a:bodyPr>
          <a:lstStyle/>
          <a:p>
            <a:pPr marL="285750" indent="-285750" algn="just">
              <a:buFont typeface="Wingdings" panose="05000000000000000000" pitchFamily="2" charset="2"/>
              <a:buChar char="v"/>
            </a:pPr>
            <a:endParaRPr lang="sr-Latn-RS" dirty="0" smtClean="0">
              <a:latin typeface="Minion Pro EN" panose="02040503050201020203" pitchFamily="18" charset="0"/>
            </a:endParaRPr>
          </a:p>
          <a:p>
            <a:pPr marL="285750" indent="-285750" algn="just">
              <a:buFont typeface="Wingdings" panose="05000000000000000000" pitchFamily="2" charset="2"/>
              <a:buChar char="v"/>
            </a:pPr>
            <a:endParaRPr lang="sr-Latn-RS" dirty="0">
              <a:latin typeface="Minion Pro EN" panose="02040503050201020203" pitchFamily="18" charset="0"/>
            </a:endParaRPr>
          </a:p>
          <a:p>
            <a:pPr marL="285750" indent="-285750" algn="just">
              <a:buFont typeface="Wingdings" panose="05000000000000000000" pitchFamily="2" charset="2"/>
              <a:buChar char="v"/>
            </a:pPr>
            <a:endParaRPr lang="sr-Latn-RS" dirty="0" smtClean="0">
              <a:latin typeface="Minion Pro EN" panose="02040503050201020203" pitchFamily="18" charset="0"/>
            </a:endParaRPr>
          </a:p>
          <a:p>
            <a:pPr marL="285750" indent="-285750" algn="just">
              <a:buFont typeface="Wingdings" panose="05000000000000000000" pitchFamily="2" charset="2"/>
              <a:buChar char="v"/>
            </a:pPr>
            <a:r>
              <a:rPr lang="sr-Latn-RS" dirty="0" smtClean="0">
                <a:latin typeface="Minion Pro EN" panose="02040503050201020203" pitchFamily="18" charset="0"/>
              </a:rPr>
              <a:t>Ispitanici imaju poteškoće da govore povodom metaforičkih slojeva teksta. Pokušaji njihove „naivne“ vebalizacije mišljenja o metaforičkom omogućava napredak i na nivou razvoja mišljenja, argumentovanja mišljenja, ali i opšte komunikacije. </a:t>
            </a:r>
          </a:p>
          <a:p>
            <a:pPr marL="285750" indent="-285750" algn="just">
              <a:buFont typeface="Wingdings" panose="05000000000000000000" pitchFamily="2" charset="2"/>
              <a:buChar char="v"/>
            </a:pPr>
            <a:r>
              <a:rPr lang="sr-Latn-RS" dirty="0">
                <a:latin typeface="Minion Pro EN" panose="02040503050201020203" pitchFamily="18" charset="0"/>
              </a:rPr>
              <a:t> </a:t>
            </a:r>
            <a:r>
              <a:rPr lang="sr-Latn-RS" dirty="0" smtClean="0">
                <a:latin typeface="Minion Pro EN" panose="02040503050201020203" pitchFamily="18" charset="0"/>
              </a:rPr>
              <a:t>Razumevanje metafore kod pojedinih učenika praćeno je nemogućnošću da se misao odvoji od predmetnog sloja dela i time ga totalizuje u vidu bukvalizacije pesničkog izraza. Ovo je najčešći razlog zašto učenici i pored vođenja ne mogu da dođu do doslednijeg tumačenja teksta.</a:t>
            </a:r>
          </a:p>
          <a:p>
            <a:pPr marL="285750" indent="-285750" algn="just">
              <a:buFont typeface="Wingdings" panose="05000000000000000000" pitchFamily="2" charset="2"/>
              <a:buChar char="v"/>
            </a:pPr>
            <a:r>
              <a:rPr lang="sr-Latn-RS" dirty="0" smtClean="0">
                <a:latin typeface="Minion Pro EN" panose="02040503050201020203" pitchFamily="18" charset="0"/>
              </a:rPr>
              <a:t> Pokušavajući da tumače metaforu učenici pokazuju nemogućnost decentracije. U konkretnom slučaju to znači da zauzimaju perspektivu patke ili trske/čoveka i govore „iz“ te perspektive, najčešće konstruišući „poreklo metafore“ koja nije u doslovnom dosluhu sa tekstom, ali ima vrednost u nastavnom procesu i omogućava mišljenje i njegovo verbalizovanje. </a:t>
            </a:r>
          </a:p>
          <a:p>
            <a:pPr marL="285750" indent="-285750" algn="just">
              <a:buFont typeface="Wingdings" panose="05000000000000000000" pitchFamily="2" charset="2"/>
              <a:buChar char="v"/>
            </a:pPr>
            <a:r>
              <a:rPr lang="sr-Latn-RS" dirty="0" smtClean="0">
                <a:latin typeface="Minion Pro EN" panose="02040503050201020203" pitchFamily="18" charset="0"/>
              </a:rPr>
              <a:t>Nemogućnost decentracije najčešće se javlja uz imaginiranje pesničkih slika što je aktivni stvaralački nivo odnosa prema tekstu i razvija imaginaciju. </a:t>
            </a:r>
          </a:p>
          <a:p>
            <a:pPr marL="285750" indent="-285750" algn="just">
              <a:buFont typeface="Wingdings" panose="05000000000000000000" pitchFamily="2" charset="2"/>
              <a:buChar char="v"/>
            </a:pPr>
            <a:r>
              <a:rPr lang="sr-Latn-RS" dirty="0">
                <a:latin typeface="Minion Pro EN" panose="02040503050201020203" pitchFamily="18" charset="0"/>
              </a:rPr>
              <a:t> </a:t>
            </a:r>
            <a:r>
              <a:rPr lang="sr-Latn-RS" dirty="0" smtClean="0">
                <a:latin typeface="Minion Pro EN" panose="02040503050201020203" pitchFamily="18" charset="0"/>
              </a:rPr>
              <a:t>Srodno predočenim mehanizmima jeste aktivna potreba ispitanika da bude dosledan svom prvobitnom tumačenju teksta bez obzira što ih sagovornik suočava sa novim činjenicama suprotnim njihovom razumevanju. Ovakva situacija angažuje učenika u problemu koji želi da reši povoljno po svoju interpretaciju. U živom nastavnom procesu ovakva „borba za interpretaciju“ bila bi još usmerenija i funkcionalnija.</a:t>
            </a:r>
          </a:p>
          <a:p>
            <a:pPr algn="just"/>
            <a:endParaRPr lang="sr-Latn-RS" dirty="0">
              <a:latin typeface="Minion Pro EN" panose="02040503050201020203" pitchFamily="18" charset="0"/>
            </a:endParaRPr>
          </a:p>
        </p:txBody>
      </p:sp>
    </p:spTree>
    <p:extLst>
      <p:ext uri="{BB962C8B-B14F-4D97-AF65-F5344CB8AC3E}">
        <p14:creationId xmlns:p14="http://schemas.microsoft.com/office/powerpoint/2010/main" xmlns="" val="1962096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Bojan\Desktop\svetozarac\51 јеленина negativna utopij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51920" y="2708920"/>
            <a:ext cx="5292080" cy="39829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827584" y="764704"/>
            <a:ext cx="7920880" cy="658642"/>
          </a:xfrm>
          <a:prstGeom prst="rect">
            <a:avLst/>
          </a:prstGeom>
        </p:spPr>
        <p:txBody>
          <a:bodyPr wrap="square">
            <a:spAutoFit/>
          </a:bodyPr>
          <a:lstStyle/>
          <a:p>
            <a:pPr marL="450215">
              <a:lnSpc>
                <a:spcPct val="120000"/>
              </a:lnSpc>
              <a:spcAft>
                <a:spcPts val="600"/>
              </a:spcAft>
            </a:pPr>
            <a:r>
              <a:rPr lang="sr-Latn-RS" sz="3200" dirty="0" smtClean="0">
                <a:solidFill>
                  <a:srgbClr val="FF0000"/>
                </a:solidFill>
                <a:latin typeface="Minion Pro EN" panose="02040503050201020203" pitchFamily="18" charset="0"/>
                <a:ea typeface="Calibri"/>
                <a:cs typeface="Times New Roman"/>
              </a:rPr>
              <a:t>Primeri iz transkripta</a:t>
            </a:r>
            <a:endParaRPr lang="sr-Latn-RS" sz="3200" dirty="0">
              <a:solidFill>
                <a:srgbClr val="FF0000"/>
              </a:solidFill>
              <a:latin typeface="Minion Pro EN" panose="02040503050201020203" pitchFamily="18" charset="0"/>
              <a:ea typeface="Calibri"/>
              <a:cs typeface="Times New Roman"/>
            </a:endParaRPr>
          </a:p>
        </p:txBody>
      </p:sp>
    </p:spTree>
    <p:extLst>
      <p:ext uri="{BB962C8B-B14F-4D97-AF65-F5344CB8AC3E}">
        <p14:creationId xmlns:p14="http://schemas.microsoft.com/office/powerpoint/2010/main" xmlns="" val="1886391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7"/>
            <a:ext cx="8568952" cy="2308324"/>
          </a:xfrm>
          <a:prstGeom prst="rect">
            <a:avLst/>
          </a:prstGeom>
        </p:spPr>
        <p:txBody>
          <a:bodyPr wrap="square">
            <a:spAutoFit/>
          </a:bodyPr>
          <a:lstStyle/>
          <a:p>
            <a:pPr algn="ctr">
              <a:spcAft>
                <a:spcPts val="0"/>
              </a:spcAft>
            </a:pPr>
            <a:r>
              <a:rPr lang="sr-Latn-RS" b="1" dirty="0">
                <a:solidFill>
                  <a:srgbClr val="000000"/>
                </a:solidFill>
                <a:latin typeface="Minion Pro EN"/>
              </a:rPr>
              <a:t>Metafora </a:t>
            </a:r>
            <a:r>
              <a:rPr lang="sr-Cyrl-RS" b="1" dirty="0">
                <a:solidFill>
                  <a:srgbClr val="000000"/>
                </a:solidFill>
                <a:latin typeface="Minion Pro EN"/>
              </a:rPr>
              <a:t>„</a:t>
            </a:r>
            <a:r>
              <a:rPr lang="sr-Latn-RS" b="1" dirty="0">
                <a:solidFill>
                  <a:srgbClr val="000000"/>
                </a:solidFill>
                <a:latin typeface="Minion Pro EN"/>
              </a:rPr>
              <a:t>ogledala da ore</a:t>
            </a:r>
            <a:r>
              <a:rPr lang="sr-Cyrl-RS" b="1" dirty="0">
                <a:solidFill>
                  <a:srgbClr val="000000"/>
                </a:solidFill>
                <a:latin typeface="Minion Pro EN"/>
              </a:rPr>
              <a:t>“</a:t>
            </a:r>
            <a:endParaRPr lang="sr-Latn-RS" b="1" dirty="0">
              <a:solidFill>
                <a:srgbClr val="000000"/>
              </a:solidFill>
              <a:latin typeface="Minion Pro EN"/>
            </a:endParaRPr>
          </a:p>
          <a:p>
            <a:pPr algn="ctr">
              <a:spcAft>
                <a:spcPts val="0"/>
              </a:spcAft>
            </a:pPr>
            <a:endParaRPr lang="sr-Latn-RS" dirty="0">
              <a:latin typeface="Times New Roman"/>
              <a:ea typeface="Times New Roman"/>
            </a:endParaRPr>
          </a:p>
          <a:p>
            <a:pPr algn="ctr">
              <a:spcAft>
                <a:spcPts val="0"/>
              </a:spcAft>
            </a:pPr>
            <a:r>
              <a:rPr lang="sr-Latn-RS" dirty="0">
                <a:latin typeface="Times New Roman"/>
                <a:ea typeface="Times New Roman"/>
              </a:rPr>
              <a:t>*</a:t>
            </a:r>
          </a:p>
          <a:p>
            <a:pPr>
              <a:spcAft>
                <a:spcPts val="0"/>
              </a:spcAft>
            </a:pPr>
            <a:r>
              <a:rPr lang="vi-VN" dirty="0">
                <a:solidFill>
                  <a:srgbClr val="000000"/>
                </a:solidFill>
                <a:latin typeface="Minion Pro EN"/>
              </a:rPr>
              <a:t>Ispitivač: Koja je sličnost između oranja i plivanja?</a:t>
            </a:r>
            <a:endParaRPr lang="sr-Latn-RS" dirty="0">
              <a:latin typeface="Times New Roman"/>
              <a:ea typeface="Times New Roman"/>
            </a:endParaRPr>
          </a:p>
          <a:p>
            <a:pPr>
              <a:spcAft>
                <a:spcPts val="0"/>
              </a:spcAft>
            </a:pPr>
            <a:r>
              <a:rPr lang="sr-Latn-RS" dirty="0">
                <a:solidFill>
                  <a:srgbClr val="000000"/>
                </a:solidFill>
                <a:latin typeface="Minion Pro EN"/>
              </a:rPr>
              <a:t>	</a:t>
            </a:r>
            <a:r>
              <a:rPr lang="vi-VN" dirty="0">
                <a:solidFill>
                  <a:srgbClr val="000000"/>
                </a:solidFill>
                <a:latin typeface="Minion Pro EN"/>
              </a:rPr>
              <a:t>Učenik: </a:t>
            </a:r>
            <a:r>
              <a:rPr lang="vi-VN" dirty="0">
                <a:solidFill>
                  <a:srgbClr val="FF0000"/>
                </a:solidFill>
                <a:latin typeface="Minion Pro EN"/>
              </a:rPr>
              <a:t>Kako patka njenim nožicama kao da zabacuje</a:t>
            </a:r>
            <a:r>
              <a:rPr lang="sr-Latn-RS" dirty="0">
                <a:solidFill>
                  <a:srgbClr val="FF0000"/>
                </a:solidFill>
                <a:latin typeface="Minion Pro EN"/>
              </a:rPr>
              <a:t>,</a:t>
            </a:r>
            <a:r>
              <a:rPr lang="vi-VN" dirty="0">
                <a:solidFill>
                  <a:srgbClr val="FF0000"/>
                </a:solidFill>
                <a:latin typeface="Minion Pro EN"/>
              </a:rPr>
              <a:t> kao da kopa rupu neku</a:t>
            </a:r>
            <a:r>
              <a:rPr lang="sr-Latn-RS" dirty="0">
                <a:solidFill>
                  <a:srgbClr val="FF0000"/>
                </a:solidFill>
                <a:latin typeface="Minion Pro EN"/>
              </a:rPr>
              <a:t>. E,</a:t>
            </a:r>
            <a:r>
              <a:rPr lang="vi-VN" dirty="0">
                <a:solidFill>
                  <a:srgbClr val="FF0000"/>
                </a:solidFill>
                <a:latin typeface="Minion Pro EN"/>
              </a:rPr>
              <a:t> tako i oranje kad se koriste mašine kad se obrađuje zemlja, okopava.</a:t>
            </a:r>
            <a:endParaRPr lang="sr-Latn-RS" dirty="0">
              <a:solidFill>
                <a:srgbClr val="FF0000"/>
              </a:solidFill>
              <a:latin typeface="Times New Roman"/>
              <a:ea typeface="Times New Roman"/>
            </a:endParaRPr>
          </a:p>
          <a:p>
            <a:pPr>
              <a:spcAft>
                <a:spcPts val="0"/>
              </a:spcAft>
            </a:pPr>
            <a:r>
              <a:rPr lang="vi-VN" dirty="0">
                <a:solidFill>
                  <a:srgbClr val="000000"/>
                </a:solidFill>
                <a:latin typeface="Minion Pro EN"/>
              </a:rPr>
              <a:t>Ispitivač: Zašto se kaže da patka „ogledala ore“?</a:t>
            </a:r>
            <a:endParaRPr lang="sr-Latn-RS" dirty="0">
              <a:latin typeface="Times New Roman"/>
              <a:ea typeface="Times New Roman"/>
            </a:endParaRPr>
          </a:p>
          <a:p>
            <a:pPr>
              <a:spcAft>
                <a:spcPts val="0"/>
              </a:spcAft>
            </a:pPr>
            <a:r>
              <a:rPr lang="sr-Latn-RS" dirty="0">
                <a:solidFill>
                  <a:srgbClr val="000000"/>
                </a:solidFill>
                <a:latin typeface="Minion Pro EN"/>
              </a:rPr>
              <a:t>	</a:t>
            </a:r>
            <a:r>
              <a:rPr lang="vi-VN" dirty="0">
                <a:solidFill>
                  <a:srgbClr val="000000"/>
                </a:solidFill>
                <a:latin typeface="Minion Pro EN"/>
              </a:rPr>
              <a:t>Učenik</a:t>
            </a:r>
            <a:r>
              <a:rPr lang="sr-Latn-RS" dirty="0">
                <a:solidFill>
                  <a:srgbClr val="000000"/>
                </a:solidFill>
                <a:latin typeface="Minion Pro EN"/>
              </a:rPr>
              <a:t>:</a:t>
            </a:r>
            <a:r>
              <a:rPr lang="vi-VN" dirty="0">
                <a:solidFill>
                  <a:srgbClr val="000000"/>
                </a:solidFill>
                <a:latin typeface="Minion Pro EN"/>
              </a:rPr>
              <a:t> </a:t>
            </a:r>
            <a:r>
              <a:rPr lang="vi-VN" dirty="0">
                <a:solidFill>
                  <a:srgbClr val="FF0000"/>
                </a:solidFill>
                <a:latin typeface="Minion Pro EN"/>
              </a:rPr>
              <a:t>Kada uzleće ona svojim perajima pokreće i kada čovek ore isto je.</a:t>
            </a:r>
            <a:endParaRPr lang="sr-Latn-RS" dirty="0">
              <a:solidFill>
                <a:srgbClr val="FF0000"/>
              </a:solidFill>
              <a:latin typeface="Times New Roman"/>
              <a:ea typeface="Times New Roman"/>
            </a:endParaRPr>
          </a:p>
        </p:txBody>
      </p:sp>
      <p:sp>
        <p:nvSpPr>
          <p:cNvPr id="5" name="Rectangle 4"/>
          <p:cNvSpPr/>
          <p:nvPr/>
        </p:nvSpPr>
        <p:spPr>
          <a:xfrm>
            <a:off x="0" y="2852936"/>
            <a:ext cx="8602409" cy="2308324"/>
          </a:xfrm>
          <a:prstGeom prst="rect">
            <a:avLst/>
          </a:prstGeom>
        </p:spPr>
        <p:txBody>
          <a:bodyPr wrap="square">
            <a:spAutoFit/>
          </a:bodyPr>
          <a:lstStyle/>
          <a:p>
            <a:pPr marL="450215" algn="ctr"/>
            <a:endParaRPr lang="sr-Latn-RS" b="1" dirty="0" smtClean="0">
              <a:latin typeface="Minion Pro EN"/>
              <a:ea typeface="Calibri"/>
              <a:cs typeface="Times New Roman"/>
            </a:endParaRPr>
          </a:p>
          <a:p>
            <a:pPr marL="450215" algn="ctr"/>
            <a:r>
              <a:rPr lang="sr-Latn-RS" b="1" dirty="0" smtClean="0">
                <a:latin typeface="Minion Pro EN"/>
                <a:ea typeface="Calibri"/>
                <a:cs typeface="Times New Roman"/>
              </a:rPr>
              <a:t>Metafora „u bokovima svojim nosi nemir voda“</a:t>
            </a:r>
            <a:endParaRPr lang="vi-VN" dirty="0">
              <a:latin typeface="Minion Pro EN"/>
              <a:ea typeface="Calibri"/>
              <a:cs typeface="Times New Roman"/>
            </a:endParaRPr>
          </a:p>
          <a:p>
            <a:pPr marL="450215" algn="ctr"/>
            <a:r>
              <a:rPr lang="vi-VN" dirty="0" smtClean="0">
                <a:latin typeface="Minion Pro EN"/>
                <a:ea typeface="Calibri"/>
                <a:cs typeface="Times New Roman"/>
              </a:rPr>
              <a:t>*</a:t>
            </a:r>
            <a:endParaRPr lang="sr-Latn-RS" dirty="0" smtClean="0">
              <a:latin typeface="Minion Pro EN"/>
              <a:ea typeface="Calibri"/>
              <a:cs typeface="Times New Roman"/>
            </a:endParaRPr>
          </a:p>
          <a:p>
            <a:pPr marL="450215"/>
            <a:r>
              <a:rPr lang="vi-VN" dirty="0" smtClean="0">
                <a:latin typeface="Minion Pro EN"/>
                <a:ea typeface="Calibri"/>
                <a:cs typeface="Times New Roman"/>
              </a:rPr>
              <a:t>Ispitivač: Kako razumeš ovo da u bokovima nosi „nemir voda“?</a:t>
            </a:r>
            <a:endParaRPr lang="sr-Latn-RS" dirty="0" smtClean="0">
              <a:latin typeface="Minion Pro EN"/>
              <a:ea typeface="Calibri"/>
              <a:cs typeface="Times New Roman"/>
            </a:endParaRPr>
          </a:p>
          <a:p>
            <a:pPr marL="450215"/>
            <a:r>
              <a:rPr lang="vi-VN" dirty="0">
                <a:latin typeface="Minion Pro EN"/>
                <a:ea typeface="Calibri"/>
                <a:cs typeface="Times New Roman"/>
              </a:rPr>
              <a:t>	Učenik: </a:t>
            </a:r>
            <a:r>
              <a:rPr lang="vi-VN" dirty="0">
                <a:solidFill>
                  <a:srgbClr val="FF0000"/>
                </a:solidFill>
                <a:latin typeface="Minion Pro EN"/>
                <a:ea typeface="Calibri"/>
                <a:cs typeface="Times New Roman"/>
              </a:rPr>
              <a:t>Ja sam to razumeo kao da u bokovima, pomera pravi talase dok pliva.</a:t>
            </a:r>
          </a:p>
          <a:p>
            <a:pPr marL="450215"/>
            <a:r>
              <a:rPr lang="vi-VN" dirty="0" smtClean="0">
                <a:latin typeface="Minion Pro EN"/>
                <a:ea typeface="Calibri"/>
                <a:cs typeface="Times New Roman"/>
              </a:rPr>
              <a:t>*</a:t>
            </a:r>
            <a:endParaRPr lang="vi-VN" dirty="0">
              <a:latin typeface="Minion Pro EN"/>
              <a:ea typeface="Calibri"/>
              <a:cs typeface="Times New Roman"/>
            </a:endParaRPr>
          </a:p>
          <a:p>
            <a:pPr marL="450215"/>
            <a:r>
              <a:rPr lang="vi-VN" dirty="0">
                <a:latin typeface="Minion Pro EN"/>
                <a:ea typeface="Calibri"/>
                <a:cs typeface="Times New Roman"/>
              </a:rPr>
              <a:t>Ispitivač: Kako izgleda „nemir voda“? </a:t>
            </a:r>
            <a:r>
              <a:rPr lang="vi-VN" dirty="0" smtClean="0">
                <a:latin typeface="Minion Pro EN"/>
                <a:ea typeface="Calibri"/>
                <a:cs typeface="Times New Roman"/>
              </a:rPr>
              <a:t>Kako </a:t>
            </a:r>
            <a:r>
              <a:rPr lang="vi-VN" dirty="0">
                <a:latin typeface="Minion Pro EN"/>
                <a:ea typeface="Calibri"/>
                <a:cs typeface="Times New Roman"/>
              </a:rPr>
              <a:t>to zamišljaš, šta je to?</a:t>
            </a:r>
          </a:p>
          <a:p>
            <a:pPr marL="450215"/>
            <a:r>
              <a:rPr lang="vi-VN" dirty="0">
                <a:latin typeface="Minion Pro EN"/>
                <a:ea typeface="Calibri"/>
                <a:cs typeface="Times New Roman"/>
              </a:rPr>
              <a:t>	Učenik: </a:t>
            </a:r>
            <a:r>
              <a:rPr lang="vi-VN" dirty="0" smtClean="0">
                <a:solidFill>
                  <a:srgbClr val="FF0000"/>
                </a:solidFill>
                <a:latin typeface="Minion Pro EN"/>
                <a:ea typeface="Calibri"/>
                <a:cs typeface="Times New Roman"/>
              </a:rPr>
              <a:t>Neka </a:t>
            </a:r>
            <a:r>
              <a:rPr lang="vi-VN" dirty="0">
                <a:solidFill>
                  <a:srgbClr val="FF0000"/>
                </a:solidFill>
                <a:latin typeface="Minion Pro EN"/>
                <a:ea typeface="Calibri"/>
                <a:cs typeface="Times New Roman"/>
              </a:rPr>
              <a:t>zagađenost. Kao uništena, zagađena reka, voda</a:t>
            </a:r>
            <a:r>
              <a:rPr lang="vi-VN" dirty="0" smtClean="0">
                <a:solidFill>
                  <a:srgbClr val="FF0000"/>
                </a:solidFill>
                <a:latin typeface="Minion Pro EN"/>
                <a:ea typeface="Calibri"/>
                <a:cs typeface="Times New Roman"/>
              </a:rPr>
              <a:t>.</a:t>
            </a:r>
            <a:endParaRPr lang="vi-VN" dirty="0">
              <a:solidFill>
                <a:srgbClr val="FF0000"/>
              </a:solidFill>
              <a:latin typeface="Minion Pro EN"/>
              <a:ea typeface="Calibri"/>
              <a:cs typeface="Times New Roman"/>
            </a:endParaRPr>
          </a:p>
        </p:txBody>
      </p:sp>
    </p:spTree>
    <p:extLst>
      <p:ext uri="{BB962C8B-B14F-4D97-AF65-F5344CB8AC3E}">
        <p14:creationId xmlns:p14="http://schemas.microsoft.com/office/powerpoint/2010/main" xmlns="" val="11070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ojan\Desktop\svetozarac\20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6141" y="3645024"/>
            <a:ext cx="4827859" cy="33962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3"/>
          <p:cNvSpPr>
            <a:spLocks noGrp="1"/>
          </p:cNvSpPr>
          <p:nvPr>
            <p:ph idx="1"/>
          </p:nvPr>
        </p:nvSpPr>
        <p:spPr>
          <a:xfrm>
            <a:off x="249350" y="476672"/>
            <a:ext cx="6480720" cy="4413516"/>
          </a:xfrm>
          <a:prstGeom prst="rect">
            <a:avLst/>
          </a:prstGeom>
        </p:spPr>
        <p:txBody>
          <a:bodyPr wrap="square">
            <a:spAutoFit/>
          </a:bodyPr>
          <a:lstStyle/>
          <a:p>
            <a:pPr marL="0" indent="0" algn="just">
              <a:buNone/>
            </a:pPr>
            <a:r>
              <a:rPr lang="vi-VN" sz="1800" dirty="0">
                <a:solidFill>
                  <a:srgbClr val="FF0000"/>
                </a:solidFill>
                <a:latin typeface="Minion Pro EN" panose="02040503050201020203" pitchFamily="18" charset="0"/>
              </a:rPr>
              <a:t>Osobenost svakakog pojedinačnog, teorijom recepcije definisanog, „horizonta očekivanja“ jeste fluidnost. </a:t>
            </a:r>
            <a:r>
              <a:rPr lang="vi-VN" sz="1800" dirty="0">
                <a:latin typeface="Minion Pro EN" panose="02040503050201020203" pitchFamily="18" charset="0"/>
              </a:rPr>
              <a:t>Predstave o primerenosti sadržaja bivaju izgrađene spolja, od distancirajućeg „procenitelja“ tuđeg horizonta očekivanja, čime se spram njega postavlja predznak izneverenog ili potvrđenog „horizonta očekivanja“. Pitanja recepcije u zavisnosti od pretpostavljenog recipijenta odražavaju se i na nauku o književnosti u vidu relativne uzrasne podele na „poeziju za odrasle“ i „poeziju za decu i mlade“. </a:t>
            </a:r>
          </a:p>
          <a:p>
            <a:pPr marL="0" indent="0" algn="just">
              <a:buNone/>
            </a:pPr>
            <a:endParaRPr lang="vi-VN" sz="1800" dirty="0">
              <a:latin typeface="Minion Pro EN" panose="02040503050201020203" pitchFamily="18" charset="0"/>
            </a:endParaRPr>
          </a:p>
          <a:p>
            <a:pPr marL="0" indent="0" algn="just">
              <a:buNone/>
            </a:pPr>
            <a:r>
              <a:rPr lang="vi-VN" sz="1800" dirty="0">
                <a:solidFill>
                  <a:srgbClr val="FF0000"/>
                </a:solidFill>
                <a:latin typeface="Minion Pro EN" panose="02040503050201020203" pitchFamily="18" charset="0"/>
              </a:rPr>
              <a:t>U ovom istraživanju imamo u vidu aktivnu kategoriju učenika čitaoca savremene poezije progresivne recepcije</a:t>
            </a:r>
            <a:r>
              <a:rPr lang="vi-VN" sz="1800" dirty="0">
                <a:latin typeface="Minion Pro EN" panose="02040503050201020203" pitchFamily="18" charset="0"/>
              </a:rPr>
              <a:t>, dakle, onoga koji bi mogao biti upućen na savremenu poeziju koja primarno nije pisana za decu i mlade ili poeziju nastalu uz svest o doraslosti svog mladog čitaoca.</a:t>
            </a:r>
          </a:p>
          <a:p>
            <a:pPr marL="0" indent="0" algn="just">
              <a:buNone/>
            </a:pPr>
            <a:endParaRPr lang="sr-Latn-RS" sz="1800" dirty="0">
              <a:latin typeface="Minion Pro EN" panose="02040503050201020203" pitchFamily="18" charset="0"/>
            </a:endParaRPr>
          </a:p>
        </p:txBody>
      </p:sp>
    </p:spTree>
    <p:extLst>
      <p:ext uri="{BB962C8B-B14F-4D97-AF65-F5344CB8AC3E}">
        <p14:creationId xmlns:p14="http://schemas.microsoft.com/office/powerpoint/2010/main" xmlns="" val="1211627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5"/>
            <a:ext cx="8640960" cy="3199337"/>
          </a:xfrm>
          <a:prstGeom prst="rect">
            <a:avLst/>
          </a:prstGeom>
        </p:spPr>
        <p:txBody>
          <a:bodyPr wrap="square">
            <a:spAutoFit/>
          </a:bodyPr>
          <a:lstStyle/>
          <a:p>
            <a:pPr marL="450215" lvl="0" algn="ctr">
              <a:lnSpc>
                <a:spcPct val="120000"/>
              </a:lnSpc>
              <a:spcAft>
                <a:spcPts val="600"/>
              </a:spcAft>
            </a:pPr>
            <a:r>
              <a:rPr lang="vi-VN" dirty="0">
                <a:solidFill>
                  <a:prstClr val="black"/>
                </a:solidFill>
                <a:latin typeface="Minion Pro EN"/>
                <a:ea typeface="Calibri"/>
                <a:cs typeface="Times New Roman"/>
              </a:rPr>
              <a:t>*</a:t>
            </a:r>
          </a:p>
          <a:p>
            <a:pPr marL="450215" lvl="0">
              <a:lnSpc>
                <a:spcPct val="120000"/>
              </a:lnSpc>
              <a:spcAft>
                <a:spcPts val="600"/>
              </a:spcAft>
            </a:pPr>
            <a:r>
              <a:rPr lang="vi-VN" dirty="0">
                <a:solidFill>
                  <a:prstClr val="black"/>
                </a:solidFill>
                <a:latin typeface="Minion Pro EN"/>
                <a:ea typeface="Calibri"/>
                <a:cs typeface="Times New Roman"/>
              </a:rPr>
              <a:t>Ispitivač: Kako izgleda „nemir voda“?</a:t>
            </a:r>
          </a:p>
          <a:p>
            <a:pPr marL="450215" lvl="0">
              <a:lnSpc>
                <a:spcPct val="120000"/>
              </a:lnSpc>
              <a:spcAft>
                <a:spcPts val="600"/>
              </a:spcAft>
            </a:pPr>
            <a:r>
              <a:rPr lang="vi-VN" dirty="0">
                <a:solidFill>
                  <a:prstClr val="black"/>
                </a:solidFill>
                <a:latin typeface="Minion Pro EN"/>
                <a:ea typeface="Calibri"/>
                <a:cs typeface="Times New Roman"/>
              </a:rPr>
              <a:t>	Učenik: </a:t>
            </a:r>
            <a:r>
              <a:rPr lang="vi-VN" dirty="0">
                <a:solidFill>
                  <a:srgbClr val="FF0000"/>
                </a:solidFill>
                <a:latin typeface="Minion Pro EN"/>
                <a:ea typeface="Calibri"/>
                <a:cs typeface="Times New Roman"/>
              </a:rPr>
              <a:t>Da slobodno pliva rekom, da je cela reka njena, da ponosno ide rekom, da je ništa drugo ne zanima samo uživa u tom putovanju</a:t>
            </a:r>
            <a:r>
              <a:rPr lang="sr-Cyrl-RS" dirty="0">
                <a:solidFill>
                  <a:srgbClr val="FF0000"/>
                </a:solidFill>
                <a:latin typeface="Minion Pro EN"/>
                <a:ea typeface="Calibri"/>
                <a:cs typeface="Times New Roman"/>
              </a:rPr>
              <a:t>.</a:t>
            </a:r>
            <a:endParaRPr lang="vi-VN" dirty="0">
              <a:solidFill>
                <a:srgbClr val="FF0000"/>
              </a:solidFill>
              <a:latin typeface="Minion Pro EN"/>
              <a:ea typeface="Calibri"/>
              <a:cs typeface="Times New Roman"/>
            </a:endParaRPr>
          </a:p>
          <a:p>
            <a:pPr marL="450215" lvl="0">
              <a:lnSpc>
                <a:spcPct val="120000"/>
              </a:lnSpc>
              <a:spcAft>
                <a:spcPts val="600"/>
              </a:spcAft>
            </a:pPr>
            <a:r>
              <a:rPr lang="vi-VN" dirty="0">
                <a:solidFill>
                  <a:prstClr val="black"/>
                </a:solidFill>
                <a:latin typeface="Minion Pro EN"/>
                <a:ea typeface="Calibri"/>
                <a:cs typeface="Times New Roman"/>
              </a:rPr>
              <a:t>Ispitivač: A ovde je na kopnu?</a:t>
            </a:r>
          </a:p>
          <a:p>
            <a:pPr marL="450215" lvl="0">
              <a:lnSpc>
                <a:spcPct val="120000"/>
              </a:lnSpc>
              <a:spcAft>
                <a:spcPts val="600"/>
              </a:spcAft>
            </a:pPr>
            <a:r>
              <a:rPr lang="vi-VN" dirty="0">
                <a:solidFill>
                  <a:prstClr val="black"/>
                </a:solidFill>
                <a:latin typeface="Minion Pro EN"/>
                <a:ea typeface="Calibri"/>
                <a:cs typeface="Times New Roman"/>
              </a:rPr>
              <a:t>	Učenik: </a:t>
            </a:r>
            <a:r>
              <a:rPr lang="vi-VN" dirty="0">
                <a:solidFill>
                  <a:srgbClr val="FF0000"/>
                </a:solidFill>
                <a:latin typeface="Minion Pro EN"/>
                <a:ea typeface="Calibri"/>
                <a:cs typeface="Times New Roman"/>
              </a:rPr>
              <a:t>Onda ona isto šeta kao da je neka ponosna patka.</a:t>
            </a:r>
          </a:p>
          <a:p>
            <a:pPr marL="450215" lvl="0">
              <a:lnSpc>
                <a:spcPct val="120000"/>
              </a:lnSpc>
              <a:spcAft>
                <a:spcPts val="600"/>
              </a:spcAft>
            </a:pPr>
            <a:r>
              <a:rPr lang="vi-VN" dirty="0">
                <a:solidFill>
                  <a:prstClr val="black"/>
                </a:solidFill>
                <a:latin typeface="Minion Pro EN"/>
                <a:ea typeface="Calibri"/>
                <a:cs typeface="Times New Roman"/>
              </a:rPr>
              <a:t>Ispitivač: U drugoj strofi je opisano kakvo je kretanje patke? Nađi to mesto.</a:t>
            </a:r>
          </a:p>
          <a:p>
            <a:pPr marL="450215" lvl="0">
              <a:lnSpc>
                <a:spcPct val="120000"/>
              </a:lnSpc>
              <a:spcAft>
                <a:spcPts val="600"/>
              </a:spcAft>
            </a:pPr>
            <a:r>
              <a:rPr lang="vi-VN" dirty="0">
                <a:solidFill>
                  <a:prstClr val="black"/>
                </a:solidFill>
                <a:latin typeface="Minion Pro EN"/>
                <a:ea typeface="Calibri"/>
                <a:cs typeface="Times New Roman"/>
              </a:rPr>
              <a:t>	Učenik: </a:t>
            </a:r>
            <a:r>
              <a:rPr lang="vi-VN" dirty="0">
                <a:solidFill>
                  <a:srgbClr val="FF0000"/>
                </a:solidFill>
                <a:latin typeface="Minion Pro EN"/>
                <a:ea typeface="Calibri"/>
                <a:cs typeface="Times New Roman"/>
              </a:rPr>
              <a:t>Nespretna, ali može da bude i dalje ponosna i ako je nespretna.</a:t>
            </a:r>
          </a:p>
        </p:txBody>
      </p:sp>
    </p:spTree>
    <p:extLst>
      <p:ext uri="{BB962C8B-B14F-4D97-AF65-F5344CB8AC3E}">
        <p14:creationId xmlns:p14="http://schemas.microsoft.com/office/powerpoint/2010/main" xmlns="" val="2955077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552728"/>
          </a:xfrm>
        </p:spPr>
        <p:txBody>
          <a:bodyPr>
            <a:normAutofit lnSpcReduction="10000"/>
          </a:bodyPr>
          <a:lstStyle/>
          <a:p>
            <a:pPr marL="107315" indent="0" algn="ctr">
              <a:lnSpc>
                <a:spcPct val="120000"/>
              </a:lnSpc>
              <a:spcAft>
                <a:spcPts val="600"/>
              </a:spcAft>
              <a:buNone/>
            </a:pPr>
            <a:r>
              <a:rPr lang="de-DE" sz="1800" b="1" dirty="0" smtClean="0">
                <a:latin typeface="Minion Pro EN" panose="02040503050201020203" pitchFamily="18" charset="0"/>
                <a:ea typeface="Calibri"/>
                <a:cs typeface="Times New Roman"/>
              </a:rPr>
              <a:t>Metafora  </a:t>
            </a:r>
            <a:r>
              <a:rPr lang="sr-Cyrl-RS" sz="1800" b="1" dirty="0" smtClean="0">
                <a:latin typeface="Minion Pro EN" panose="02040503050201020203" pitchFamily="18" charset="0"/>
                <a:ea typeface="Calibri"/>
                <a:cs typeface="Times New Roman"/>
              </a:rPr>
              <a:t>„</a:t>
            </a:r>
            <a:r>
              <a:rPr lang="de-DE" sz="1800" b="1" dirty="0" smtClean="0">
                <a:latin typeface="Minion Pro EN" panose="02040503050201020203" pitchFamily="18" charset="0"/>
                <a:ea typeface="Calibri"/>
                <a:cs typeface="Times New Roman"/>
              </a:rPr>
              <a:t>trska</a:t>
            </a:r>
            <a:r>
              <a:rPr lang="sr-Cyrl-RS" sz="1800" b="1" dirty="0" smtClean="0">
                <a:latin typeface="Minion Pro EN" panose="02040503050201020203" pitchFamily="18" charset="0"/>
                <a:ea typeface="Calibri"/>
                <a:cs typeface="Times New Roman"/>
              </a:rPr>
              <a:t> </a:t>
            </a:r>
            <a:r>
              <a:rPr lang="sr-Latn-RS" sz="1800" b="1" dirty="0" smtClean="0">
                <a:latin typeface="Minion Pro EN" panose="02040503050201020203" pitchFamily="18" charset="0"/>
                <a:ea typeface="Calibri"/>
                <a:cs typeface="Times New Roman"/>
              </a:rPr>
              <a:t>koja misli“</a:t>
            </a:r>
            <a:endParaRPr lang="sr-Cyrl-RS" sz="1800" b="1" dirty="0">
              <a:latin typeface="Minion Pro EN" panose="02040503050201020203" pitchFamily="18" charset="0"/>
              <a:ea typeface="Calibri"/>
              <a:cs typeface="Times New Roman"/>
            </a:endParaRPr>
          </a:p>
          <a:p>
            <a:pPr marL="107315" indent="0" algn="ctr">
              <a:lnSpc>
                <a:spcPct val="120000"/>
              </a:lnSpc>
              <a:spcAft>
                <a:spcPts val="600"/>
              </a:spcAft>
              <a:buNone/>
            </a:pPr>
            <a:r>
              <a:rPr lang="sr-Latn-RS" sz="1800" dirty="0" smtClean="0">
                <a:latin typeface="Minion Pro EN" panose="02040503050201020203" pitchFamily="18" charset="0"/>
              </a:rPr>
              <a:t>*</a:t>
            </a:r>
          </a:p>
          <a:p>
            <a:pPr marL="0" indent="0">
              <a:buNone/>
            </a:pPr>
            <a:r>
              <a:rPr lang="sr-Latn-RS" sz="1800" dirty="0" smtClean="0">
                <a:latin typeface="Minion Pro EN" panose="02040503050201020203" pitchFamily="18" charset="0"/>
              </a:rPr>
              <a:t>Ispitivač: Ko </a:t>
            </a:r>
            <a:r>
              <a:rPr lang="sr-Latn-RS" sz="1800" dirty="0">
                <a:latin typeface="Minion Pro EN" panose="02040503050201020203" pitchFamily="18" charset="0"/>
              </a:rPr>
              <a:t>će stići patku? </a:t>
            </a:r>
          </a:p>
          <a:p>
            <a:pPr marL="0" indent="0">
              <a:buNone/>
            </a:pPr>
            <a:r>
              <a:rPr lang="sr-Latn-RS" sz="1800" dirty="0" smtClean="0">
                <a:latin typeface="Minion Pro EN" panose="02040503050201020203" pitchFamily="18" charset="0"/>
              </a:rPr>
              <a:t>	Učenik: </a:t>
            </a:r>
            <a:r>
              <a:rPr lang="sr-Latn-RS" sz="1800" dirty="0" smtClean="0">
                <a:solidFill>
                  <a:srgbClr val="FF0000"/>
                </a:solidFill>
                <a:latin typeface="Minion Pro EN" panose="02040503050201020203" pitchFamily="18" charset="0"/>
              </a:rPr>
              <a:t>Piše .Trska </a:t>
            </a:r>
            <a:r>
              <a:rPr lang="sr-Latn-RS" sz="1800" dirty="0">
                <a:solidFill>
                  <a:srgbClr val="FF0000"/>
                </a:solidFill>
                <a:latin typeface="Minion Pro EN" panose="02040503050201020203" pitchFamily="18" charset="0"/>
              </a:rPr>
              <a:t>koja misli. </a:t>
            </a:r>
            <a:r>
              <a:rPr lang="sr-Latn-RS" sz="1800" dirty="0" smtClean="0">
                <a:solidFill>
                  <a:srgbClr val="FF0000"/>
                </a:solidFill>
                <a:latin typeface="Minion Pro EN" panose="02040503050201020203" pitchFamily="18" charset="0"/>
              </a:rPr>
              <a:t>Ali </a:t>
            </a:r>
            <a:r>
              <a:rPr lang="sr-Latn-RS" sz="1800" dirty="0">
                <a:solidFill>
                  <a:srgbClr val="FF0000"/>
                </a:solidFill>
                <a:latin typeface="Minion Pro EN" panose="02040503050201020203" pitchFamily="18" charset="0"/>
              </a:rPr>
              <a:t>tako patki izgleda </a:t>
            </a:r>
            <a:r>
              <a:rPr lang="sr-Latn-RS" sz="1800" dirty="0" smtClean="0">
                <a:solidFill>
                  <a:srgbClr val="FF0000"/>
                </a:solidFill>
                <a:latin typeface="Minion Pro EN" panose="02040503050201020203" pitchFamily="18" charset="0"/>
              </a:rPr>
              <a:t>čovek, </a:t>
            </a:r>
            <a:r>
              <a:rPr lang="sr-Latn-RS" sz="1800" dirty="0">
                <a:solidFill>
                  <a:srgbClr val="FF0000"/>
                </a:solidFill>
                <a:latin typeface="Minion Pro EN" panose="02040503050201020203" pitchFamily="18" charset="0"/>
              </a:rPr>
              <a:t>pošto je čovek jedini koji ume lepo da misli, a trska </a:t>
            </a:r>
            <a:r>
              <a:rPr lang="sr-Latn-RS" sz="1800" dirty="0" smtClean="0">
                <a:solidFill>
                  <a:srgbClr val="FF0000"/>
                </a:solidFill>
                <a:latin typeface="Minion Pro EN" panose="02040503050201020203" pitchFamily="18" charset="0"/>
              </a:rPr>
              <a:t>– zato </a:t>
            </a:r>
            <a:r>
              <a:rPr lang="sr-Latn-RS" sz="1800" dirty="0">
                <a:solidFill>
                  <a:srgbClr val="FF0000"/>
                </a:solidFill>
                <a:latin typeface="Minion Pro EN" panose="02040503050201020203" pitchFamily="18" charset="0"/>
              </a:rPr>
              <a:t>što je čovek visok</a:t>
            </a:r>
            <a:r>
              <a:rPr lang="sr-Latn-RS" sz="1800" dirty="0" smtClean="0">
                <a:solidFill>
                  <a:srgbClr val="FF0000"/>
                </a:solidFill>
                <a:latin typeface="Minion Pro EN" panose="02040503050201020203" pitchFamily="18" charset="0"/>
              </a:rPr>
              <a:t>...</a:t>
            </a:r>
          </a:p>
          <a:p>
            <a:pPr marL="0" indent="0">
              <a:buNone/>
            </a:pPr>
            <a:r>
              <a:rPr lang="sr-Latn-RS" sz="1800" dirty="0">
                <a:latin typeface="Minion Pro EN" panose="02040503050201020203" pitchFamily="18" charset="0"/>
              </a:rPr>
              <a:t>Ispitivač: Zašto je onda juri?</a:t>
            </a:r>
          </a:p>
          <a:p>
            <a:pPr marL="0" indent="0">
              <a:buNone/>
            </a:pPr>
            <a:r>
              <a:rPr lang="sr-Latn-RS" sz="1800" dirty="0" smtClean="0">
                <a:latin typeface="Minion Pro EN" panose="02040503050201020203" pitchFamily="18" charset="0"/>
              </a:rPr>
              <a:t>	Učenik: </a:t>
            </a:r>
            <a:r>
              <a:rPr lang="sr-Latn-RS" sz="1800" dirty="0">
                <a:solidFill>
                  <a:srgbClr val="FF0000"/>
                </a:solidFill>
                <a:latin typeface="Minion Pro EN" panose="02040503050201020203" pitchFamily="18" charset="0"/>
              </a:rPr>
              <a:t>Možda zbog vetra jer vetar gura trsku ka patki.</a:t>
            </a:r>
          </a:p>
          <a:p>
            <a:pPr marL="0" indent="0">
              <a:buNone/>
            </a:pPr>
            <a:r>
              <a:rPr lang="sr-Latn-RS" sz="1800" dirty="0">
                <a:latin typeface="Minion Pro EN" panose="02040503050201020203" pitchFamily="18" charset="0"/>
              </a:rPr>
              <a:t>Ispitivač: Pogledaj ovu strofu </a:t>
            </a:r>
            <a:r>
              <a:rPr lang="sr-Latn-RS" sz="1800" dirty="0" smtClean="0">
                <a:latin typeface="Minion Pro EN" panose="02040503050201020203" pitchFamily="18" charset="0"/>
              </a:rPr>
              <a:t>„trska </a:t>
            </a:r>
            <a:r>
              <a:rPr lang="sr-Latn-RS" sz="1800" dirty="0">
                <a:latin typeface="Minion Pro EN" panose="02040503050201020203" pitchFamily="18" charset="0"/>
              </a:rPr>
              <a:t>koja misli ionako će je stići"?</a:t>
            </a:r>
          </a:p>
          <a:p>
            <a:pPr marL="0" indent="0">
              <a:buNone/>
            </a:pPr>
            <a:r>
              <a:rPr lang="sr-Latn-RS" sz="1800" dirty="0" smtClean="0">
                <a:latin typeface="Minion Pro EN" panose="02040503050201020203" pitchFamily="18" charset="0"/>
              </a:rPr>
              <a:t>	Učenik: </a:t>
            </a:r>
            <a:r>
              <a:rPr lang="sr-Latn-RS" sz="1800" dirty="0">
                <a:solidFill>
                  <a:srgbClr val="FF0000"/>
                </a:solidFill>
                <a:latin typeface="Minion Pro EN" panose="02040503050201020203" pitchFamily="18" charset="0"/>
              </a:rPr>
              <a:t>Trska koja </a:t>
            </a:r>
            <a:r>
              <a:rPr lang="sr-Latn-RS" sz="1800" dirty="0" smtClean="0">
                <a:solidFill>
                  <a:srgbClr val="FF0000"/>
                </a:solidFill>
                <a:latin typeface="Minion Pro EN" panose="02040503050201020203" pitchFamily="18" charset="0"/>
              </a:rPr>
              <a:t>misli, </a:t>
            </a:r>
            <a:r>
              <a:rPr lang="sr-Latn-RS" sz="1800" dirty="0">
                <a:solidFill>
                  <a:srgbClr val="FF0000"/>
                </a:solidFill>
                <a:latin typeface="Minion Pro EN" panose="02040503050201020203" pitchFamily="18" charset="0"/>
              </a:rPr>
              <a:t>kada je pomera </a:t>
            </a:r>
            <a:r>
              <a:rPr lang="sr-Latn-RS" sz="1800" dirty="0" smtClean="0">
                <a:solidFill>
                  <a:srgbClr val="FF0000"/>
                </a:solidFill>
                <a:latin typeface="Minion Pro EN" panose="02040503050201020203" pitchFamily="18" charset="0"/>
              </a:rPr>
              <a:t>vetar, </a:t>
            </a:r>
            <a:r>
              <a:rPr lang="sr-Latn-RS" sz="1800" dirty="0">
                <a:solidFill>
                  <a:srgbClr val="FF0000"/>
                </a:solidFill>
                <a:latin typeface="Minion Pro EN" panose="02040503050201020203" pitchFamily="18" charset="0"/>
              </a:rPr>
              <a:t>izgleda kao da </a:t>
            </a:r>
            <a:r>
              <a:rPr lang="sr-Latn-RS" sz="1800" dirty="0" smtClean="0">
                <a:solidFill>
                  <a:srgbClr val="FF0000"/>
                </a:solidFill>
                <a:latin typeface="Minion Pro EN" panose="02040503050201020203" pitchFamily="18" charset="0"/>
              </a:rPr>
              <a:t>misli, </a:t>
            </a:r>
            <a:r>
              <a:rPr lang="sr-Latn-RS" sz="1800" dirty="0">
                <a:solidFill>
                  <a:srgbClr val="FF0000"/>
                </a:solidFill>
                <a:latin typeface="Minion Pro EN" panose="02040503050201020203" pitchFamily="18" charset="0"/>
              </a:rPr>
              <a:t>u stvari je vetar gura ka patki, jer ona se približava dok pliva. Izgleda kao da je </a:t>
            </a:r>
            <a:r>
              <a:rPr lang="sr-Latn-RS" sz="1800" dirty="0" smtClean="0">
                <a:solidFill>
                  <a:srgbClr val="FF0000"/>
                </a:solidFill>
                <a:latin typeface="Minion Pro EN" panose="02040503050201020203" pitchFamily="18" charset="0"/>
              </a:rPr>
              <a:t>juri – </a:t>
            </a:r>
            <a:r>
              <a:rPr lang="sr-Latn-RS" sz="1800" dirty="0">
                <a:solidFill>
                  <a:srgbClr val="FF0000"/>
                </a:solidFill>
                <a:latin typeface="Minion Pro EN" panose="02040503050201020203" pitchFamily="18" charset="0"/>
              </a:rPr>
              <a:t>u stvari ne</a:t>
            </a:r>
            <a:r>
              <a:rPr lang="sr-Latn-RS" sz="1800" dirty="0" smtClean="0">
                <a:solidFill>
                  <a:srgbClr val="FF0000"/>
                </a:solidFill>
                <a:latin typeface="Minion Pro EN" panose="02040503050201020203" pitchFamily="18" charset="0"/>
              </a:rPr>
              <a:t>.</a:t>
            </a:r>
          </a:p>
          <a:p>
            <a:pPr marL="0" indent="0">
              <a:buNone/>
            </a:pPr>
            <a:endParaRPr lang="sr-Cyrl-RS" sz="1800" dirty="0">
              <a:latin typeface="Minion Pro EN" panose="02040503050201020203" pitchFamily="18" charset="0"/>
            </a:endParaRPr>
          </a:p>
          <a:p>
            <a:pPr marL="0" indent="0" algn="ctr">
              <a:buNone/>
            </a:pPr>
            <a:r>
              <a:rPr lang="sr-Cyrl-RS" sz="1800" dirty="0" smtClean="0">
                <a:latin typeface="Minion Pro EN" panose="02040503050201020203" pitchFamily="18" charset="0"/>
              </a:rPr>
              <a:t>*</a:t>
            </a:r>
          </a:p>
          <a:p>
            <a:pPr marL="0" indent="0">
              <a:buNone/>
            </a:pPr>
            <a:r>
              <a:rPr lang="sr-Latn-RS" sz="1800" dirty="0" smtClean="0">
                <a:latin typeface="Minion Pro EN" panose="02040503050201020203" pitchFamily="18" charset="0"/>
              </a:rPr>
              <a:t>Ispitivač</a:t>
            </a:r>
            <a:r>
              <a:rPr lang="sr-Latn-RS" sz="1800" dirty="0">
                <a:latin typeface="Minion Pro EN" panose="02040503050201020203" pitchFamily="18" charset="0"/>
              </a:rPr>
              <a:t>: Zašto patku juri čovek i da li će je stići? </a:t>
            </a:r>
          </a:p>
          <a:p>
            <a:pPr marL="0" indent="0">
              <a:buNone/>
            </a:pPr>
            <a:r>
              <a:rPr lang="sr-Latn-RS" sz="1800" dirty="0">
                <a:latin typeface="Minion Pro EN" panose="02040503050201020203" pitchFamily="18" charset="0"/>
              </a:rPr>
              <a:t>	Učenik: </a:t>
            </a:r>
            <a:r>
              <a:rPr lang="sr-Latn-RS" sz="1800" dirty="0">
                <a:solidFill>
                  <a:srgbClr val="FF0000"/>
                </a:solidFill>
                <a:latin typeface="Minion Pro EN" panose="02040503050201020203" pitchFamily="18" charset="0"/>
              </a:rPr>
              <a:t>Patka misli kao da nju trska </a:t>
            </a:r>
            <a:r>
              <a:rPr lang="sr-Latn-RS" sz="1800" dirty="0" smtClean="0">
                <a:solidFill>
                  <a:srgbClr val="FF0000"/>
                </a:solidFill>
                <a:latin typeface="Minion Pro EN" panose="02040503050201020203" pitchFamily="18" charset="0"/>
              </a:rPr>
              <a:t>juri, </a:t>
            </a:r>
            <a:r>
              <a:rPr lang="sr-Latn-RS" sz="1800" dirty="0">
                <a:solidFill>
                  <a:srgbClr val="FF0000"/>
                </a:solidFill>
                <a:latin typeface="Minion Pro EN" panose="02040503050201020203" pitchFamily="18" charset="0"/>
              </a:rPr>
              <a:t>u stvari trska samo ide gde je voda nosi</a:t>
            </a:r>
            <a:r>
              <a:rPr lang="sr-Latn-RS" sz="1800" dirty="0" smtClean="0">
                <a:solidFill>
                  <a:srgbClr val="FF0000"/>
                </a:solidFill>
                <a:latin typeface="Minion Pro EN" panose="02040503050201020203" pitchFamily="18" charset="0"/>
              </a:rPr>
              <a:t>.</a:t>
            </a:r>
            <a:endParaRPr lang="sr-Latn-RS" sz="1800" dirty="0">
              <a:solidFill>
                <a:srgbClr val="FF0000"/>
              </a:solidFill>
              <a:latin typeface="Minion Pro EN" panose="02040503050201020203" pitchFamily="18" charset="0"/>
            </a:endParaRPr>
          </a:p>
          <a:p>
            <a:pPr marL="0" indent="0">
              <a:buNone/>
            </a:pPr>
            <a:r>
              <a:rPr lang="sr-Latn-RS" sz="1800" dirty="0">
                <a:latin typeface="Minion Pro EN" panose="02040503050201020203" pitchFamily="18" charset="0"/>
              </a:rPr>
              <a:t>Ispitivač: Što si onda rekao da je trska čovek ili životinja?</a:t>
            </a:r>
          </a:p>
          <a:p>
            <a:pPr marL="0" indent="0">
              <a:buNone/>
            </a:pPr>
            <a:r>
              <a:rPr lang="sr-Latn-RS" sz="1800" dirty="0">
                <a:latin typeface="Minion Pro EN" panose="02040503050201020203" pitchFamily="18" charset="0"/>
              </a:rPr>
              <a:t>	Učenik: </a:t>
            </a:r>
            <a:r>
              <a:rPr lang="sr-Latn-RS" sz="1800" dirty="0">
                <a:solidFill>
                  <a:srgbClr val="FF0000"/>
                </a:solidFill>
                <a:latin typeface="Minion Pro EN" panose="02040503050201020203" pitchFamily="18" charset="0"/>
              </a:rPr>
              <a:t>E onda moguće da je juri, ali vidite, možda ne juri </a:t>
            </a:r>
            <a:r>
              <a:rPr lang="sr-Latn-RS" sz="1800" dirty="0" smtClean="0">
                <a:solidFill>
                  <a:srgbClr val="FF0000"/>
                </a:solidFill>
                <a:latin typeface="Minion Pro EN" panose="02040503050201020203" pitchFamily="18" charset="0"/>
              </a:rPr>
              <a:t>patku</a:t>
            </a:r>
            <a:r>
              <a:rPr lang="sr-Cyrl-RS" sz="1800" dirty="0" smtClean="0">
                <a:solidFill>
                  <a:srgbClr val="FF0000"/>
                </a:solidFill>
                <a:latin typeface="Minion Pro EN" panose="02040503050201020203" pitchFamily="18" charset="0"/>
              </a:rPr>
              <a:t>,</a:t>
            </a:r>
            <a:r>
              <a:rPr lang="sr-Latn-RS" sz="1800" dirty="0" smtClean="0">
                <a:solidFill>
                  <a:srgbClr val="FF0000"/>
                </a:solidFill>
                <a:latin typeface="Minion Pro EN" panose="02040503050201020203" pitchFamily="18" charset="0"/>
              </a:rPr>
              <a:t> </a:t>
            </a:r>
            <a:r>
              <a:rPr lang="sr-Latn-RS" sz="1800" dirty="0">
                <a:solidFill>
                  <a:srgbClr val="FF0000"/>
                </a:solidFill>
                <a:latin typeface="Minion Pro EN" panose="02040503050201020203" pitchFamily="18" charset="0"/>
              </a:rPr>
              <a:t>možda ide istim pravcem gde i patka ide.</a:t>
            </a:r>
          </a:p>
          <a:p>
            <a:pPr marL="450215" lvl="0" indent="0" algn="ctr">
              <a:lnSpc>
                <a:spcPct val="110000"/>
              </a:lnSpc>
              <a:spcBef>
                <a:spcPts val="0"/>
              </a:spcBef>
              <a:buNone/>
            </a:pPr>
            <a:r>
              <a:rPr lang="sr-Cyrl-RS" sz="1800" dirty="0" smtClean="0">
                <a:solidFill>
                  <a:prstClr val="black"/>
                </a:solidFill>
                <a:latin typeface="Minion Pro EN"/>
                <a:ea typeface="Calibri"/>
                <a:cs typeface="Times New Roman"/>
              </a:rPr>
              <a:t>*</a:t>
            </a:r>
            <a:endParaRPr lang="sr-Latn-RS" sz="1800" dirty="0">
              <a:solidFill>
                <a:prstClr val="black"/>
              </a:solidFill>
              <a:latin typeface="Minion Pro EN"/>
              <a:ea typeface="Calibri"/>
              <a:cs typeface="Times New Roman"/>
            </a:endParaRPr>
          </a:p>
          <a:p>
            <a:pPr marL="450215" indent="0">
              <a:lnSpc>
                <a:spcPct val="110000"/>
              </a:lnSpc>
              <a:spcBef>
                <a:spcPts val="0"/>
              </a:spcBef>
              <a:buNone/>
            </a:pPr>
            <a:r>
              <a:rPr lang="sr-Latn-RS" sz="1800" dirty="0" smtClean="0">
                <a:solidFill>
                  <a:prstClr val="black"/>
                </a:solidFill>
                <a:latin typeface="Minion Pro EN"/>
                <a:ea typeface="Calibri"/>
                <a:cs typeface="Times New Roman"/>
              </a:rPr>
              <a:t>	</a:t>
            </a:r>
            <a:r>
              <a:rPr lang="de-DE" sz="1800" dirty="0" smtClean="0">
                <a:solidFill>
                  <a:prstClr val="black"/>
                </a:solidFill>
                <a:latin typeface="Minion Pro EN"/>
                <a:ea typeface="Calibri"/>
                <a:cs typeface="Times New Roman"/>
              </a:rPr>
              <a:t>Ucenik</a:t>
            </a:r>
            <a:r>
              <a:rPr lang="de-DE" sz="1800" dirty="0">
                <a:solidFill>
                  <a:prstClr val="black"/>
                </a:solidFill>
                <a:latin typeface="Minion Pro EN"/>
                <a:ea typeface="Calibri"/>
                <a:cs typeface="Times New Roman"/>
              </a:rPr>
              <a:t>:</a:t>
            </a:r>
            <a:r>
              <a:rPr lang="sr-Cyrl-RS" sz="1800" dirty="0">
                <a:solidFill>
                  <a:prstClr val="black"/>
                </a:solidFill>
                <a:latin typeface="Minion Pro EN"/>
                <a:ea typeface="Calibri"/>
                <a:cs typeface="Times New Roman"/>
              </a:rPr>
              <a:t> </a:t>
            </a:r>
            <a:r>
              <a:rPr lang="de-DE" sz="1800" dirty="0">
                <a:solidFill>
                  <a:srgbClr val="FF0000"/>
                </a:solidFill>
                <a:latin typeface="Minion Pro EN"/>
                <a:ea typeface="Calibri"/>
                <a:cs typeface="Times New Roman"/>
              </a:rPr>
              <a:t>Kao vidi iz daljine</a:t>
            </a:r>
            <a:r>
              <a:rPr lang="sr-Cyrl-RS" sz="1800" dirty="0">
                <a:solidFill>
                  <a:srgbClr val="FF0000"/>
                </a:solidFill>
                <a:latin typeface="Minion Pro EN"/>
                <a:ea typeface="Calibri"/>
                <a:cs typeface="Times New Roman"/>
              </a:rPr>
              <a:t>,</a:t>
            </a:r>
            <a:r>
              <a:rPr lang="de-DE" sz="1800" dirty="0">
                <a:solidFill>
                  <a:srgbClr val="FF0000"/>
                </a:solidFill>
                <a:latin typeface="Minion Pro EN"/>
                <a:ea typeface="Calibri"/>
                <a:cs typeface="Times New Roman"/>
              </a:rPr>
              <a:t> pošto je u moru</a:t>
            </a:r>
            <a:r>
              <a:rPr lang="sr-Cyrl-RS" sz="1800" dirty="0">
                <a:solidFill>
                  <a:srgbClr val="FF0000"/>
                </a:solidFill>
                <a:latin typeface="Minion Pro EN"/>
                <a:ea typeface="Calibri"/>
                <a:cs typeface="Times New Roman"/>
              </a:rPr>
              <a:t>,</a:t>
            </a:r>
            <a:r>
              <a:rPr lang="de-DE" sz="1800" dirty="0">
                <a:solidFill>
                  <a:srgbClr val="FF0000"/>
                </a:solidFill>
                <a:latin typeface="Minion Pro EN"/>
                <a:ea typeface="Calibri"/>
                <a:cs typeface="Times New Roman"/>
              </a:rPr>
              <a:t> vidi kopno iz daljine i</a:t>
            </a:r>
            <a:r>
              <a:rPr lang="sr-Cyrl-RS" sz="1800" dirty="0">
                <a:solidFill>
                  <a:srgbClr val="FF0000"/>
                </a:solidFill>
                <a:latin typeface="Minion Pro EN"/>
                <a:ea typeface="Calibri"/>
                <a:cs typeface="Times New Roman"/>
              </a:rPr>
              <a:t> </a:t>
            </a:r>
            <a:r>
              <a:rPr lang="de-DE" sz="1800" dirty="0">
                <a:solidFill>
                  <a:srgbClr val="FF0000"/>
                </a:solidFill>
                <a:latin typeface="Minion Pro EN"/>
                <a:ea typeface="Calibri"/>
                <a:cs typeface="Times New Roman"/>
              </a:rPr>
              <a:t>vidi čoveka</a:t>
            </a:r>
            <a:r>
              <a:rPr lang="sr-Cyrl-RS" sz="1800" dirty="0">
                <a:solidFill>
                  <a:srgbClr val="FF0000"/>
                </a:solidFill>
                <a:latin typeface="Minion Pro EN"/>
                <a:ea typeface="Calibri"/>
                <a:cs typeface="Times New Roman"/>
              </a:rPr>
              <a:t>,</a:t>
            </a:r>
            <a:r>
              <a:rPr lang="de-DE" sz="1800" dirty="0">
                <a:solidFill>
                  <a:srgbClr val="FF0000"/>
                </a:solidFill>
                <a:latin typeface="Minion Pro EN"/>
                <a:ea typeface="Calibri"/>
                <a:cs typeface="Times New Roman"/>
              </a:rPr>
              <a:t> ali misli da je trska</a:t>
            </a:r>
            <a:r>
              <a:rPr lang="sr-Cyrl-RS" sz="1800" dirty="0">
                <a:solidFill>
                  <a:srgbClr val="FF0000"/>
                </a:solidFill>
                <a:latin typeface="Minion Pro EN"/>
                <a:ea typeface="Calibri"/>
                <a:cs typeface="Times New Roman"/>
              </a:rPr>
              <a:t>,</a:t>
            </a:r>
            <a:r>
              <a:rPr lang="de-DE" sz="1800" dirty="0">
                <a:solidFill>
                  <a:srgbClr val="FF0000"/>
                </a:solidFill>
                <a:latin typeface="Minion Pro EN"/>
                <a:ea typeface="Calibri"/>
                <a:cs typeface="Times New Roman"/>
              </a:rPr>
              <a:t> jer ne može lepo da vidi iz daljine</a:t>
            </a:r>
            <a:endParaRPr lang="sr-Latn-RS" sz="2100" dirty="0">
              <a:latin typeface="Minion Pro EN" panose="02040503050201020203" pitchFamily="18" charset="0"/>
            </a:endParaRPr>
          </a:p>
          <a:p>
            <a:pPr marL="0" indent="0">
              <a:buNone/>
            </a:pPr>
            <a:endParaRPr lang="sr-Latn-RS" dirty="0">
              <a:latin typeface="Minion Pro EN" panose="02040503050201020203" pitchFamily="18" charset="0"/>
            </a:endParaRPr>
          </a:p>
        </p:txBody>
      </p:sp>
    </p:spTree>
    <p:extLst>
      <p:ext uri="{BB962C8B-B14F-4D97-AF65-F5344CB8AC3E}">
        <p14:creationId xmlns:p14="http://schemas.microsoft.com/office/powerpoint/2010/main" xmlns="" val="17042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1000"/>
                                        <p:tgtEl>
                                          <p:spTgt spid="3">
                                            <p:txEl>
                                              <p:pRg st="12" end="12"/>
                                            </p:txEl>
                                          </p:spTgt>
                                        </p:tgtEl>
                                      </p:cBhvr>
                                    </p:animEffect>
                                    <p:anim calcmode="lin" valueType="num">
                                      <p:cBhvr>
                                        <p:cTn id="2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1000"/>
                                        <p:tgtEl>
                                          <p:spTgt spid="3">
                                            <p:txEl>
                                              <p:pRg st="13" end="13"/>
                                            </p:txEl>
                                          </p:spTgt>
                                        </p:tgtEl>
                                      </p:cBhvr>
                                    </p:animEffect>
                                    <p:anim calcmode="lin" valueType="num">
                                      <p:cBhvr>
                                        <p:cTn id="2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1000"/>
                                        <p:tgtEl>
                                          <p:spTgt spid="3">
                                            <p:txEl>
                                              <p:pRg st="14" end="14"/>
                                            </p:txEl>
                                          </p:spTgt>
                                        </p:tgtEl>
                                      </p:cBhvr>
                                    </p:animEffect>
                                    <p:anim calcmode="lin" valueType="num">
                                      <p:cBhvr>
                                        <p:cTn id="3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1000"/>
                                        <p:tgtEl>
                                          <p:spTgt spid="3">
                                            <p:txEl>
                                              <p:pRg st="15" end="15"/>
                                            </p:txEl>
                                          </p:spTgt>
                                        </p:tgtEl>
                                      </p:cBhvr>
                                    </p:animEffect>
                                    <p:anim calcmode="lin" valueType="num">
                                      <p:cBhvr>
                                        <p:cTn id="3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ojan\Desktop\svetozarac\102 јеленина.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51920" y="2276871"/>
            <a:ext cx="3102262" cy="440123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67544" y="332655"/>
            <a:ext cx="8496944" cy="2706895"/>
          </a:xfrm>
          <a:prstGeom prst="rect">
            <a:avLst/>
          </a:prstGeom>
        </p:spPr>
        <p:txBody>
          <a:bodyPr wrap="square">
            <a:spAutoFit/>
          </a:bodyPr>
          <a:lstStyle/>
          <a:p>
            <a:pPr algn="ctr">
              <a:lnSpc>
                <a:spcPct val="115000"/>
              </a:lnSpc>
              <a:spcAft>
                <a:spcPts val="1000"/>
              </a:spcAft>
            </a:pPr>
            <a:r>
              <a:rPr lang="sr-Cyrl-RS" b="1" dirty="0">
                <a:latin typeface="Minion Pro EN"/>
                <a:ea typeface="Calibri"/>
                <a:cs typeface="Times New Roman"/>
              </a:rPr>
              <a:t>Analogija čovek – trska</a:t>
            </a:r>
            <a:endParaRPr lang="sr-Latn-RS" b="1" dirty="0">
              <a:ea typeface="Calibri"/>
              <a:cs typeface="Times New Roman"/>
            </a:endParaRPr>
          </a:p>
          <a:p>
            <a:pPr>
              <a:lnSpc>
                <a:spcPct val="115000"/>
              </a:lnSpc>
              <a:spcAft>
                <a:spcPts val="1000"/>
              </a:spcAft>
            </a:pPr>
            <a:r>
              <a:rPr lang="sr-Cyrl-RS" dirty="0">
                <a:latin typeface="Minion Pro EN"/>
                <a:ea typeface="Calibri"/>
                <a:cs typeface="Times New Roman"/>
              </a:rPr>
              <a:t> </a:t>
            </a:r>
            <a:r>
              <a:rPr lang="sr-Cyrl-RS" dirty="0" smtClean="0">
                <a:latin typeface="Minion Pro EN"/>
                <a:ea typeface="Calibri"/>
                <a:cs typeface="Times New Roman"/>
              </a:rPr>
              <a:t>*</a:t>
            </a:r>
            <a:endParaRPr lang="sr-Latn-RS" dirty="0">
              <a:ea typeface="Calibri"/>
              <a:cs typeface="Times New Roman"/>
            </a:endParaRPr>
          </a:p>
          <a:p>
            <a:pPr>
              <a:lnSpc>
                <a:spcPct val="115000"/>
              </a:lnSpc>
              <a:spcAft>
                <a:spcPts val="1000"/>
              </a:spcAft>
            </a:pPr>
            <a:r>
              <a:rPr lang="sr-Cyrl-RS" dirty="0">
                <a:latin typeface="Minion Pro EN"/>
                <a:ea typeface="Calibri"/>
                <a:cs typeface="Times New Roman"/>
              </a:rPr>
              <a:t>Ispitivač: Po čemu su slični čovek i trska?</a:t>
            </a:r>
            <a:br>
              <a:rPr lang="sr-Cyrl-RS" dirty="0">
                <a:latin typeface="Minion Pro EN"/>
                <a:ea typeface="Calibri"/>
                <a:cs typeface="Times New Roman"/>
              </a:rPr>
            </a:br>
            <a:r>
              <a:rPr lang="sr-Cyrl-RS" dirty="0" smtClean="0">
                <a:latin typeface="Minion Pro EN"/>
                <a:ea typeface="Calibri"/>
                <a:cs typeface="Times New Roman"/>
              </a:rPr>
              <a:t>	Učenik</a:t>
            </a:r>
            <a:r>
              <a:rPr lang="sr-Cyrl-RS" dirty="0">
                <a:latin typeface="Minion Pro EN"/>
                <a:ea typeface="Calibri"/>
                <a:cs typeface="Times New Roman"/>
              </a:rPr>
              <a:t>: </a:t>
            </a:r>
            <a:r>
              <a:rPr lang="sr-Cyrl-RS" dirty="0">
                <a:solidFill>
                  <a:srgbClr val="FF0000"/>
                </a:solidFill>
                <a:latin typeface="Minion Pro EN"/>
                <a:ea typeface="Calibri"/>
                <a:cs typeface="Times New Roman"/>
              </a:rPr>
              <a:t>Po stabljici, čvrštoći, visini. </a:t>
            </a:r>
            <a:r>
              <a:rPr lang="sr-Latn-RS" dirty="0" smtClean="0">
                <a:solidFill>
                  <a:srgbClr val="FF0000"/>
                </a:solidFill>
                <a:latin typeface="Minion Pro EN"/>
                <a:ea typeface="Calibri"/>
                <a:cs typeface="Times New Roman"/>
              </a:rPr>
              <a:t>P</a:t>
            </a:r>
            <a:r>
              <a:rPr lang="sr-Cyrl-RS" dirty="0" smtClean="0">
                <a:solidFill>
                  <a:srgbClr val="FF0000"/>
                </a:solidFill>
                <a:latin typeface="Minion Pro EN"/>
                <a:ea typeface="Calibri"/>
                <a:cs typeface="Times New Roman"/>
              </a:rPr>
              <a:t>o </a:t>
            </a:r>
            <a:r>
              <a:rPr lang="sr-Cyrl-RS" dirty="0">
                <a:solidFill>
                  <a:srgbClr val="FF0000"/>
                </a:solidFill>
                <a:latin typeface="Minion Pro EN"/>
                <a:ea typeface="Calibri"/>
                <a:cs typeface="Times New Roman"/>
              </a:rPr>
              <a:t>izgledu</a:t>
            </a:r>
            <a:r>
              <a:rPr lang="sr-Cyrl-RS" dirty="0" smtClean="0">
                <a:solidFill>
                  <a:srgbClr val="FF0000"/>
                </a:solidFill>
                <a:latin typeface="Minion Pro EN"/>
                <a:ea typeface="Calibri"/>
                <a:cs typeface="Times New Roman"/>
              </a:rPr>
              <a:t>.</a:t>
            </a:r>
            <a:endParaRPr lang="sr-Cyrl-RS" dirty="0" smtClean="0">
              <a:latin typeface="Minion Pro EN"/>
              <a:ea typeface="Calibri"/>
              <a:cs typeface="Times New Roman"/>
            </a:endParaRPr>
          </a:p>
          <a:p>
            <a:pPr>
              <a:lnSpc>
                <a:spcPct val="115000"/>
              </a:lnSpc>
              <a:spcAft>
                <a:spcPts val="1000"/>
              </a:spcAft>
            </a:pPr>
            <a:r>
              <a:rPr lang="sr-Cyrl-RS" dirty="0" smtClean="0">
                <a:latin typeface="Minion Pro EN"/>
                <a:ea typeface="Calibri"/>
                <a:cs typeface="Times New Roman"/>
              </a:rPr>
              <a:t>*</a:t>
            </a:r>
            <a:r>
              <a:rPr lang="sr-Cyrl-RS" dirty="0">
                <a:latin typeface="Minion Pro EN"/>
                <a:ea typeface="Calibri"/>
                <a:cs typeface="Times New Roman"/>
              </a:rPr>
              <a:t/>
            </a:r>
            <a:br>
              <a:rPr lang="sr-Cyrl-RS" dirty="0">
                <a:latin typeface="Minion Pro EN"/>
                <a:ea typeface="Calibri"/>
                <a:cs typeface="Times New Roman"/>
              </a:rPr>
            </a:br>
            <a:r>
              <a:rPr lang="sr-Cyrl-RS" dirty="0">
                <a:latin typeface="Minion Pro EN"/>
                <a:ea typeface="Calibri"/>
                <a:cs typeface="Times New Roman"/>
              </a:rPr>
              <a:t>Ispitivač: Po čemu si slični čovek i trska?</a:t>
            </a:r>
            <a:br>
              <a:rPr lang="sr-Cyrl-RS" dirty="0">
                <a:latin typeface="Minion Pro EN"/>
                <a:ea typeface="Calibri"/>
                <a:cs typeface="Times New Roman"/>
              </a:rPr>
            </a:br>
            <a:r>
              <a:rPr lang="sr-Cyrl-RS" dirty="0" smtClean="0">
                <a:latin typeface="Minion Pro EN"/>
                <a:ea typeface="Calibri"/>
                <a:cs typeface="Times New Roman"/>
              </a:rPr>
              <a:t>	Učenik</a:t>
            </a:r>
            <a:r>
              <a:rPr lang="sr-Cyrl-RS" dirty="0">
                <a:latin typeface="Minion Pro EN"/>
                <a:ea typeface="Calibri"/>
                <a:cs typeface="Times New Roman"/>
              </a:rPr>
              <a:t>: </a:t>
            </a:r>
            <a:r>
              <a:rPr lang="sr-Cyrl-RS" dirty="0">
                <a:solidFill>
                  <a:srgbClr val="FF0000"/>
                </a:solidFill>
                <a:latin typeface="Minion Pro EN"/>
                <a:ea typeface="Calibri"/>
                <a:cs typeface="Times New Roman"/>
              </a:rPr>
              <a:t>Zato što oboje rastu.</a:t>
            </a:r>
            <a:endParaRPr lang="sr-Latn-RS" dirty="0">
              <a:solidFill>
                <a:srgbClr val="FF0000"/>
              </a:solidFill>
              <a:ea typeface="Calibri"/>
              <a:cs typeface="Times New Roman"/>
            </a:endParaRPr>
          </a:p>
        </p:txBody>
      </p:sp>
    </p:spTree>
    <p:extLst>
      <p:ext uri="{BB962C8B-B14F-4D97-AF65-F5344CB8AC3E}">
        <p14:creationId xmlns:p14="http://schemas.microsoft.com/office/powerpoint/2010/main" xmlns="" val="2236688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496944" cy="6264696"/>
          </a:xfrm>
        </p:spPr>
        <p:txBody>
          <a:bodyPr>
            <a:normAutofit/>
          </a:bodyPr>
          <a:lstStyle/>
          <a:p>
            <a:pPr marL="114300" indent="0" algn="ctr">
              <a:spcAft>
                <a:spcPts val="0"/>
              </a:spcAft>
              <a:buNone/>
            </a:pPr>
            <a:endParaRPr lang="sr-Latn-RS" sz="1800" b="1" dirty="0" smtClean="0">
              <a:solidFill>
                <a:srgbClr val="000000"/>
              </a:solidFill>
              <a:latin typeface="Minion Pro EN"/>
            </a:endParaRPr>
          </a:p>
          <a:p>
            <a:pPr marL="114300" indent="0" algn="ctr">
              <a:spcAft>
                <a:spcPts val="0"/>
              </a:spcAft>
              <a:buNone/>
            </a:pPr>
            <a:r>
              <a:rPr lang="sr-Latn-RS" sz="1800" b="1" dirty="0" smtClean="0">
                <a:solidFill>
                  <a:srgbClr val="000000"/>
                </a:solidFill>
                <a:latin typeface="Minion Pro EN"/>
              </a:rPr>
              <a:t>Metaforički odnos patka – čovek</a:t>
            </a:r>
          </a:p>
          <a:p>
            <a:pPr marL="114300" indent="0" algn="just">
              <a:spcAft>
                <a:spcPts val="0"/>
              </a:spcAft>
              <a:buNone/>
            </a:pPr>
            <a:endParaRPr lang="sr-Cyrl-RS" sz="1800" b="1" dirty="0" smtClean="0">
              <a:solidFill>
                <a:srgbClr val="000000"/>
              </a:solidFill>
              <a:latin typeface="Minion Pro EN"/>
            </a:endParaRPr>
          </a:p>
          <a:p>
            <a:pPr marL="114300" indent="0" algn="just">
              <a:spcAft>
                <a:spcPts val="0"/>
              </a:spcAft>
              <a:buNone/>
            </a:pPr>
            <a:r>
              <a:rPr lang="sr-Latn-RS" sz="1800" dirty="0" smtClean="0">
                <a:solidFill>
                  <a:srgbClr val="000000"/>
                </a:solidFill>
                <a:latin typeface="Minion Pro EN"/>
              </a:rPr>
              <a:t>Ispitivanje razumevanja metaforičkog sloja teksta gde je patka preneseni i personifikovani izraz za čoveka nije bilo cilj istraživanja jer se pretpostavilo da bi takav cilj preopteretio intevju i zbunio učenike usled prisustva drugih metoforičkih slojeva do kojih su učenici vođeno „došli“. Jedna učenica na početku intervjua spontano je na prvo pitanje otkrila razumevanje i ove interpretativne mogućnosti, a u njenom odgovoru možemo uočiti, ne samo sklonost prema tumačenju književnog teksta uopše, već i konstrukciju, iako nedoslednu tekstu, koja pokazuje da se interpretacija književnog teksta (i) uči (videti poslednju rečenicu iskaza).</a:t>
            </a:r>
          </a:p>
          <a:p>
            <a:pPr marL="114300" indent="0">
              <a:spcAft>
                <a:spcPts val="0"/>
              </a:spcAft>
              <a:buNone/>
            </a:pPr>
            <a:endParaRPr lang="sr-Cyrl-RS" sz="1800" dirty="0" smtClean="0">
              <a:solidFill>
                <a:srgbClr val="000000"/>
              </a:solidFill>
              <a:latin typeface="Minion Pro EN"/>
            </a:endParaRPr>
          </a:p>
          <a:p>
            <a:pPr marL="114300" indent="0" algn="just">
              <a:spcAft>
                <a:spcPts val="0"/>
              </a:spcAft>
              <a:buNone/>
            </a:pPr>
            <a:r>
              <a:rPr lang="vi-VN" sz="1800" dirty="0" smtClean="0">
                <a:solidFill>
                  <a:srgbClr val="000000"/>
                </a:solidFill>
                <a:latin typeface="Minion Pro EN"/>
              </a:rPr>
              <a:t>Ispitivač: O čemu ova pesma govori?</a:t>
            </a:r>
            <a:endParaRPr lang="sr-Cyrl-RS" sz="1800" dirty="0" smtClean="0">
              <a:solidFill>
                <a:srgbClr val="000000"/>
              </a:solidFill>
              <a:latin typeface="Times New Roman"/>
            </a:endParaRPr>
          </a:p>
          <a:p>
            <a:pPr marL="114300" indent="0" algn="just">
              <a:spcAft>
                <a:spcPts val="0"/>
              </a:spcAft>
              <a:buNone/>
            </a:pPr>
            <a:r>
              <a:rPr lang="sr-Cyrl-RS" sz="1800" dirty="0" smtClean="0">
                <a:solidFill>
                  <a:srgbClr val="000000"/>
                </a:solidFill>
                <a:latin typeface="Times New Roman"/>
              </a:rPr>
              <a:t>	</a:t>
            </a:r>
            <a:r>
              <a:rPr lang="vi-VN" sz="1800" dirty="0" smtClean="0">
                <a:solidFill>
                  <a:srgbClr val="000000"/>
                </a:solidFill>
                <a:latin typeface="Minion Pro EN"/>
              </a:rPr>
              <a:t>Učenik: </a:t>
            </a:r>
            <a:r>
              <a:rPr lang="vi-VN" sz="1800" dirty="0" smtClean="0">
                <a:solidFill>
                  <a:srgbClr val="FF0000"/>
                </a:solidFill>
                <a:latin typeface="Minion Pro EN"/>
              </a:rPr>
              <a:t>Kako sam ja shvatila</a:t>
            </a:r>
            <a:r>
              <a:rPr lang="sr-Latn-RS" sz="1800" dirty="0" smtClean="0">
                <a:solidFill>
                  <a:srgbClr val="FF0000"/>
                </a:solidFill>
                <a:latin typeface="Minion Pro EN"/>
              </a:rPr>
              <a:t>,</a:t>
            </a:r>
            <a:r>
              <a:rPr lang="vi-VN" sz="1800" dirty="0" smtClean="0">
                <a:solidFill>
                  <a:srgbClr val="FF0000"/>
                </a:solidFill>
                <a:latin typeface="Minion Pro EN"/>
              </a:rPr>
              <a:t> to nije baš patka kao patka</a:t>
            </a:r>
            <a:r>
              <a:rPr lang="sr-Latn-RS" sz="1800" dirty="0" smtClean="0">
                <a:solidFill>
                  <a:srgbClr val="FF0000"/>
                </a:solidFill>
                <a:latin typeface="Minion Pro EN"/>
              </a:rPr>
              <a:t>.</a:t>
            </a:r>
            <a:r>
              <a:rPr lang="vi-VN" sz="1800" dirty="0" smtClean="0">
                <a:solidFill>
                  <a:srgbClr val="FF0000"/>
                </a:solidFill>
                <a:latin typeface="Minion Pro EN"/>
              </a:rPr>
              <a:t> </a:t>
            </a:r>
            <a:r>
              <a:rPr lang="sr-Latn-RS" sz="1800" dirty="0" smtClean="0">
                <a:solidFill>
                  <a:srgbClr val="FF0000"/>
                </a:solidFill>
                <a:latin typeface="Minion Pro EN"/>
              </a:rPr>
              <a:t>V</a:t>
            </a:r>
            <a:r>
              <a:rPr lang="vi-VN" sz="1800" dirty="0" smtClean="0">
                <a:solidFill>
                  <a:srgbClr val="FF0000"/>
                </a:solidFill>
                <a:latin typeface="Minion Pro EN"/>
              </a:rPr>
              <a:t>iše se opisuje neki čovek, gega se prašinom u kojoj se ne smeju ribe, znači on se šeta uznemiren, sve je tmurno oko njega</a:t>
            </a:r>
            <a:r>
              <a:rPr lang="sr-Latn-RS" sz="1800" dirty="0" smtClean="0">
                <a:solidFill>
                  <a:srgbClr val="FF0000"/>
                </a:solidFill>
                <a:latin typeface="Minion Pro EN"/>
              </a:rPr>
              <a:t>. U</a:t>
            </a:r>
            <a:r>
              <a:rPr lang="vi-VN" sz="1800" dirty="0" smtClean="0">
                <a:solidFill>
                  <a:srgbClr val="FF0000"/>
                </a:solidFill>
                <a:latin typeface="Minion Pro EN"/>
              </a:rPr>
              <a:t> bokovima koje nosi nemir voda, znači trese se</a:t>
            </a:r>
            <a:r>
              <a:rPr lang="sr-Latn-RS" sz="1800" dirty="0" smtClean="0">
                <a:solidFill>
                  <a:srgbClr val="FF0000"/>
                </a:solidFill>
                <a:latin typeface="Minion Pro EN"/>
              </a:rPr>
              <a:t>,</a:t>
            </a:r>
            <a:r>
              <a:rPr lang="vi-VN" sz="1800" dirty="0" smtClean="0">
                <a:solidFill>
                  <a:srgbClr val="FF0000"/>
                </a:solidFill>
                <a:latin typeface="Minion Pro EN"/>
              </a:rPr>
              <a:t> nije mu baš, kako da kažemo, nije mu baš svejedno. Uglavnom</a:t>
            </a:r>
            <a:r>
              <a:rPr lang="sr-Latn-RS" sz="1800" dirty="0" smtClean="0">
                <a:solidFill>
                  <a:srgbClr val="FF0000"/>
                </a:solidFill>
                <a:latin typeface="Minion Pro EN"/>
              </a:rPr>
              <a:t>,</a:t>
            </a:r>
            <a:r>
              <a:rPr lang="vi-VN" sz="1800" dirty="0" smtClean="0">
                <a:solidFill>
                  <a:srgbClr val="FF0000"/>
                </a:solidFill>
                <a:latin typeface="Minion Pro EN"/>
              </a:rPr>
              <a:t> radi se o nekom uznemirenom čoveku </a:t>
            </a:r>
            <a:r>
              <a:rPr lang="vi-VN" sz="1800" i="1" dirty="0" smtClean="0">
                <a:solidFill>
                  <a:srgbClr val="FF0000"/>
                </a:solidFill>
                <a:latin typeface="Minion Pro EN"/>
              </a:rPr>
              <a:t>koji pokušava da pronađe svoju prošlost</a:t>
            </a:r>
            <a:r>
              <a:rPr lang="vi-VN" sz="1800" dirty="0" smtClean="0">
                <a:solidFill>
                  <a:srgbClr val="FF0000"/>
                </a:solidFill>
                <a:latin typeface="Minion Pro EN"/>
              </a:rPr>
              <a:t>.</a:t>
            </a:r>
            <a:endParaRPr lang="sr-Latn-RS" sz="1800" dirty="0">
              <a:solidFill>
                <a:srgbClr val="FF0000"/>
              </a:solidFill>
              <a:effectLst/>
              <a:latin typeface="Times New Roman"/>
              <a:ea typeface="Times New Roman"/>
            </a:endParaRPr>
          </a:p>
        </p:txBody>
      </p:sp>
    </p:spTree>
    <p:extLst>
      <p:ext uri="{BB962C8B-B14F-4D97-AF65-F5344CB8AC3E}">
        <p14:creationId xmlns:p14="http://schemas.microsoft.com/office/powerpoint/2010/main" xmlns="" val="815371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722313"/>
            <a:ext cx="5832648" cy="4247317"/>
          </a:xfrm>
          <a:prstGeom prst="rect">
            <a:avLst/>
          </a:prstGeom>
        </p:spPr>
        <p:txBody>
          <a:bodyPr wrap="square">
            <a:spAutoFit/>
          </a:bodyPr>
          <a:lstStyle/>
          <a:p>
            <a:pPr algn="just"/>
            <a:r>
              <a:rPr lang="sr-Latn-RS" dirty="0" smtClean="0">
                <a:solidFill>
                  <a:srgbClr val="FF0000"/>
                </a:solidFill>
                <a:latin typeface="Arial Narrow" panose="020B0606020202030204" pitchFamily="34" charset="0"/>
                <a:cs typeface="Arial" panose="020B0604020202020204" pitchFamily="34" charset="0"/>
              </a:rPr>
              <a:t>R</a:t>
            </a:r>
            <a:r>
              <a:rPr lang="vi-VN" dirty="0" smtClean="0">
                <a:solidFill>
                  <a:srgbClr val="FF0000"/>
                </a:solidFill>
                <a:latin typeface="Arial" panose="020B0604020202020204" pitchFamily="34" charset="0"/>
                <a:cs typeface="Arial" panose="020B0604020202020204" pitchFamily="34" charset="0"/>
              </a:rPr>
              <a:t>ezultati </a:t>
            </a:r>
            <a:r>
              <a:rPr lang="vi-VN" dirty="0">
                <a:solidFill>
                  <a:srgbClr val="FF0000"/>
                </a:solidFill>
                <a:latin typeface="Arial" panose="020B0604020202020204" pitchFamily="34" charset="0"/>
                <a:cs typeface="Arial" panose="020B0604020202020204" pitchFamily="34" charset="0"/>
              </a:rPr>
              <a:t>o recepciji poezije govore da: </a:t>
            </a:r>
            <a:r>
              <a:rPr lang="vi-VN" dirty="0">
                <a:latin typeface="Arial" panose="020B0604020202020204" pitchFamily="34" charset="0"/>
                <a:cs typeface="Arial" panose="020B0604020202020204" pitchFamily="34" charset="0"/>
              </a:rPr>
              <a:t>1) učenici pokazuju veći stepen razumevanja poezije u odnosu na pretpostavljeni horizont očekivanja; </a:t>
            </a:r>
            <a:r>
              <a:rPr lang="sr-Latn-RS" dirty="0">
                <a:latin typeface="Arial Narrow" panose="020B0606020202030204" pitchFamily="34" charset="0"/>
                <a:cs typeface="Arial" panose="020B0604020202020204" pitchFamily="34" charset="0"/>
              </a:rPr>
              <a:t>2</a:t>
            </a:r>
            <a:r>
              <a:rPr lang="vi-VN" dirty="0" smtClean="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idejni sloj teksta se bolje tumači ukoliko je apstraktna ideja predstavljena u predmetnom sloju dela; </a:t>
            </a:r>
            <a:r>
              <a:rPr lang="sr-Latn-RS" dirty="0" smtClean="0">
                <a:latin typeface="Arial Narrow" panose="020B0606020202030204" pitchFamily="34" charset="0"/>
                <a:cs typeface="Arial" panose="020B0604020202020204" pitchFamily="34" charset="0"/>
              </a:rPr>
              <a:t>3</a:t>
            </a:r>
            <a:r>
              <a:rPr lang="vi-VN" dirty="0" smtClean="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implicitno tumačenje stilskih figura sprovodi učenik; </a:t>
            </a:r>
            <a:r>
              <a:rPr lang="sr-Latn-RS" dirty="0" smtClean="0">
                <a:latin typeface="Arial Narrow" panose="020B0606020202030204" pitchFamily="34" charset="0"/>
                <a:cs typeface="Arial" panose="020B0604020202020204" pitchFamily="34" charset="0"/>
              </a:rPr>
              <a:t>4</a:t>
            </a:r>
            <a:r>
              <a:rPr lang="vi-VN" dirty="0" smtClean="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učenik doživljava i razume pesničke slike posebno ukoliko se zasnivaju na analogiji. </a:t>
            </a:r>
            <a:endParaRPr lang="sr-Cyrl-RS" dirty="0" smtClean="0">
              <a:latin typeface="Arial Narrow" panose="020B0606020202030204" pitchFamily="34" charset="0"/>
              <a:cs typeface="Arial" panose="020B0604020202020204" pitchFamily="34" charset="0"/>
            </a:endParaRPr>
          </a:p>
          <a:p>
            <a:pPr algn="just"/>
            <a:endParaRPr lang="sr-Cyrl-RS" dirty="0">
              <a:latin typeface="Arial Narrow" panose="020B0606020202030204" pitchFamily="34" charset="0"/>
              <a:cs typeface="Arial" panose="020B0604020202020204" pitchFamily="34" charset="0"/>
            </a:endParaRPr>
          </a:p>
          <a:p>
            <a:pPr algn="just"/>
            <a:r>
              <a:rPr lang="vi-VN" dirty="0" smtClean="0">
                <a:solidFill>
                  <a:srgbClr val="FF0000"/>
                </a:solidFill>
                <a:latin typeface="Arial" panose="020B0604020202020204" pitchFamily="34" charset="0"/>
                <a:cs typeface="Arial" panose="020B0604020202020204" pitchFamily="34" charset="0"/>
              </a:rPr>
              <a:t>Mogući </a:t>
            </a:r>
            <a:r>
              <a:rPr lang="vi-VN" dirty="0">
                <a:solidFill>
                  <a:srgbClr val="FF0000"/>
                </a:solidFill>
                <a:latin typeface="Arial" panose="020B0604020202020204" pitchFamily="34" charset="0"/>
                <a:cs typeface="Arial" panose="020B0604020202020204" pitchFamily="34" charset="0"/>
              </a:rPr>
              <a:t>distraktori koji se odražavaju na kvalitet recepcije su sledeći: </a:t>
            </a:r>
            <a:r>
              <a:rPr lang="vi-VN" dirty="0">
                <a:latin typeface="Arial" panose="020B0604020202020204" pitchFamily="34" charset="0"/>
                <a:cs typeface="Arial" panose="020B0604020202020204" pitchFamily="34" charset="0"/>
              </a:rPr>
              <a:t>1) ograničenja verbalizovanja mišljenja o </a:t>
            </a:r>
            <a:r>
              <a:rPr lang="vi-VN" dirty="0" smtClean="0">
                <a:latin typeface="Arial" panose="020B0604020202020204" pitchFamily="34" charset="0"/>
                <a:cs typeface="Arial" panose="020B0604020202020204" pitchFamily="34" charset="0"/>
              </a:rPr>
              <a:t>pročitanom</a:t>
            </a:r>
            <a:r>
              <a:rPr lang="sr-Latn-RS" dirty="0" smtClean="0">
                <a:latin typeface="Arial Narrow" panose="020B0606020202030204" pitchFamily="34" charset="0"/>
                <a:cs typeface="Arial" panose="020B0604020202020204" pitchFamily="34" charset="0"/>
              </a:rPr>
              <a:t> 2) </a:t>
            </a:r>
            <a:r>
              <a:rPr lang="vi-VN" dirty="0" smtClean="0">
                <a:latin typeface="Arial" panose="020B0604020202020204" pitchFamily="34" charset="0"/>
                <a:cs typeface="Arial" panose="020B0604020202020204" pitchFamily="34" charset="0"/>
              </a:rPr>
              <a:t>svođenje </a:t>
            </a:r>
            <a:r>
              <a:rPr lang="vi-VN" dirty="0">
                <a:latin typeface="Arial" panose="020B0604020202020204" pitchFamily="34" charset="0"/>
                <a:cs typeface="Arial" panose="020B0604020202020204" pitchFamily="34" charset="0"/>
              </a:rPr>
              <a:t>utisaka na konkretna značenja bez apstraktnijih kategorija i prenesenih značenja; </a:t>
            </a:r>
            <a:r>
              <a:rPr lang="sr-Latn-RS" dirty="0" smtClean="0">
                <a:latin typeface="Arial" panose="020B0604020202020204" pitchFamily="34" charset="0"/>
                <a:cs typeface="Arial" panose="020B0604020202020204" pitchFamily="34" charset="0"/>
              </a:rPr>
              <a:t>3) nemogućnost decentracije što za posledicu ima osmišljavanje „porekla metafore“.</a:t>
            </a:r>
            <a:endParaRPr lang="sr-Latn-RS" dirty="0">
              <a:latin typeface="Arial" panose="020B0604020202020204" pitchFamily="34" charset="0"/>
              <a:cs typeface="Arial" panose="020B0604020202020204" pitchFamily="34" charset="0"/>
            </a:endParaRPr>
          </a:p>
        </p:txBody>
      </p:sp>
      <p:pic>
        <p:nvPicPr>
          <p:cNvPr id="6" name="Picture 2" descr="C:\Users\Bojan\Desktop\svetozarac\10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52278" y="1600550"/>
            <a:ext cx="3044481" cy="3758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152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1840" y="2780928"/>
            <a:ext cx="5606240" cy="420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467544" y="376005"/>
            <a:ext cx="6120680" cy="3197012"/>
          </a:xfrm>
          <a:prstGeom prst="rect">
            <a:avLst/>
          </a:prstGeom>
        </p:spPr>
        <p:txBody>
          <a:bodyPr wrap="square">
            <a:spAutoFit/>
          </a:bodyPr>
          <a:lstStyle/>
          <a:p>
            <a:pPr algn="just"/>
            <a:r>
              <a:rPr lang="sr-Latn-RS" dirty="0">
                <a:latin typeface="Minion Pro EN" panose="02040503050201020203" pitchFamily="18" charset="0"/>
              </a:rPr>
              <a:t>Ključna promena u recepciji poezije za mlade, u smislu statusa koji „naivna pesma“ ima u istoriji srpske književnosti, nastupa sa avangardnim pokretima, a posebno sa </a:t>
            </a:r>
            <a:r>
              <a:rPr lang="sr-Latn-RS" dirty="0">
                <a:solidFill>
                  <a:srgbClr val="FF0000"/>
                </a:solidFill>
                <a:latin typeface="Minion Pro EN" panose="02040503050201020203" pitchFamily="18" charset="0"/>
              </a:rPr>
              <a:t>nadrealističkom predstavom koja napušta modernističke postulate time što izjednačava načelo poezije uopšte („za odrasle“) i načelo detinjstva i tvrdi da „iracionalna alogičnost odgovara prirodnom obliku dečje </a:t>
            </a:r>
            <a:r>
              <a:rPr lang="sr-Latn-RS" dirty="0" smtClean="0">
                <a:solidFill>
                  <a:srgbClr val="FF0000"/>
                </a:solidFill>
                <a:latin typeface="Minion Pro EN" panose="02040503050201020203" pitchFamily="18" charset="0"/>
              </a:rPr>
              <a:t>misli”. </a:t>
            </a:r>
            <a:r>
              <a:rPr lang="sr-Latn-RS" dirty="0" smtClean="0">
                <a:latin typeface="Minion Pro EN" panose="02040503050201020203" pitchFamily="18" charset="0"/>
              </a:rPr>
              <a:t>Uspostavljanjem </a:t>
            </a:r>
            <a:r>
              <a:rPr lang="sr-Latn-RS" dirty="0">
                <a:latin typeface="Minion Pro EN" panose="02040503050201020203" pitchFamily="18" charset="0"/>
              </a:rPr>
              <a:t>nove paradigme u književnosti za decu, zasnovane i na gubljenju ili </a:t>
            </a:r>
            <a:r>
              <a:rPr lang="sr-Latn-RS" dirty="0">
                <a:solidFill>
                  <a:srgbClr val="FF0000"/>
                </a:solidFill>
                <a:latin typeface="Minion Pro EN" panose="02040503050201020203" pitchFamily="18" charset="0"/>
              </a:rPr>
              <a:t>previranju odelnice „iza koje su čuvane stvari koje nisu za decu“</a:t>
            </a:r>
            <a:r>
              <a:rPr lang="sr-Latn-RS" dirty="0">
                <a:latin typeface="Minion Pro EN" panose="02040503050201020203" pitchFamily="18" charset="0"/>
              </a:rPr>
              <a:t>, horizont recepcije u pogledu njene namene poetički je usmeren ka poeziji za odrasle i uvire u nju.</a:t>
            </a:r>
          </a:p>
        </p:txBody>
      </p:sp>
    </p:spTree>
    <p:extLst>
      <p:ext uri="{BB962C8B-B14F-4D97-AF65-F5344CB8AC3E}">
        <p14:creationId xmlns:p14="http://schemas.microsoft.com/office/powerpoint/2010/main" xmlns="" val="1973144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859066"/>
            <a:ext cx="7488832" cy="369332"/>
          </a:xfrm>
          <a:prstGeom prst="rect">
            <a:avLst/>
          </a:prstGeom>
        </p:spPr>
        <p:txBody>
          <a:bodyPr wrap="square">
            <a:spAutoFit/>
          </a:bodyPr>
          <a:lstStyle/>
          <a:p>
            <a:pPr algn="just"/>
            <a:r>
              <a:rPr lang="ru-RU" dirty="0" smtClean="0">
                <a:latin typeface="Arial" panose="020B0604020202020204" pitchFamily="34" charset="0"/>
                <a:cs typeface="Arial" panose="020B0604020202020204" pitchFamily="34" charset="0"/>
              </a:rPr>
              <a:t>.</a:t>
            </a:r>
            <a:endParaRPr lang="sr-Latn-RS" dirty="0">
              <a:latin typeface="Arial" panose="020B0604020202020204" pitchFamily="34" charset="0"/>
              <a:cs typeface="Arial" panose="020B0604020202020204" pitchFamily="34" charset="0"/>
            </a:endParaRPr>
          </a:p>
        </p:txBody>
      </p:sp>
      <p:sp>
        <p:nvSpPr>
          <p:cNvPr id="3" name="Rectangle 2"/>
          <p:cNvSpPr/>
          <p:nvPr/>
        </p:nvSpPr>
        <p:spPr>
          <a:xfrm>
            <a:off x="4383312" y="570344"/>
            <a:ext cx="4428547" cy="5632311"/>
          </a:xfrm>
          <a:prstGeom prst="rect">
            <a:avLst/>
          </a:prstGeom>
        </p:spPr>
        <p:txBody>
          <a:bodyPr wrap="square">
            <a:spAutoFit/>
          </a:bodyPr>
          <a:lstStyle/>
          <a:p>
            <a:pPr lvl="0" algn="just"/>
            <a:r>
              <a:rPr lang="vi-VN" dirty="0" smtClean="0">
                <a:solidFill>
                  <a:srgbClr val="000000"/>
                </a:solidFill>
                <a:latin typeface="Minion Pro EN"/>
              </a:rPr>
              <a:t>Popina </a:t>
            </a:r>
            <a:r>
              <a:rPr lang="vi-VN" dirty="0">
                <a:solidFill>
                  <a:srgbClr val="000000"/>
                </a:solidFill>
                <a:latin typeface="Minion Pro EN"/>
              </a:rPr>
              <a:t>poezija se prevashodno oslanja na metaforu koja čuva analošku vezu u sebi, stoga analogija kao pesnički nagoveštaj omogućava dokučivost značenja. </a:t>
            </a:r>
            <a:r>
              <a:rPr lang="vi-VN" dirty="0">
                <a:solidFill>
                  <a:srgbClr val="FF0000"/>
                </a:solidFill>
                <a:latin typeface="Minion Pro EN"/>
              </a:rPr>
              <a:t>Analogija se ovde pokazuje kao najproduktivniji postupak </a:t>
            </a:r>
            <a:r>
              <a:rPr lang="vi-VN" dirty="0">
                <a:solidFill>
                  <a:srgbClr val="000000"/>
                </a:solidFill>
                <a:latin typeface="Minion Pro EN"/>
              </a:rPr>
              <a:t>na kome se zasniva metaforičko slikovito mišljenje gde čitalac treba da poveže dva udaljena pojma, najčešće po sličnosti. Ovakva analogija je zatvorenog tipa, odnosno, data su oba člana analognog odnosa (</a:t>
            </a:r>
            <a:r>
              <a:rPr lang="vi-VN" dirty="0">
                <a:solidFill>
                  <a:srgbClr val="FF0000"/>
                </a:solidFill>
                <a:latin typeface="Minion Pro EN"/>
              </a:rPr>
              <a:t>metaphora in presentia</a:t>
            </a:r>
            <a:r>
              <a:rPr lang="vi-VN" dirty="0">
                <a:solidFill>
                  <a:srgbClr val="000000"/>
                </a:solidFill>
                <a:latin typeface="Minion Pro EN"/>
              </a:rPr>
              <a:t>). U drugim pesmama mogu se uočiti oni metaforički izrazi koji traže, a to je </a:t>
            </a:r>
            <a:r>
              <a:rPr lang="vi-VN" dirty="0" smtClean="0">
                <a:solidFill>
                  <a:srgbClr val="000000"/>
                </a:solidFill>
                <a:latin typeface="Minion Pro EN"/>
              </a:rPr>
              <a:t>svojstvo </a:t>
            </a:r>
            <a:r>
              <a:rPr lang="vi-VN" dirty="0">
                <a:solidFill>
                  <a:srgbClr val="000000"/>
                </a:solidFill>
                <a:latin typeface="Minion Pro EN"/>
              </a:rPr>
              <a:t>„nadrealističke metafore“, da čitalac pronađe analogon spolja, izvan teksta, najčešće realističkog porekla, te bismo ove analogone imenovali kao otvorene (</a:t>
            </a:r>
            <a:r>
              <a:rPr lang="vi-VN" dirty="0">
                <a:solidFill>
                  <a:srgbClr val="FF0000"/>
                </a:solidFill>
                <a:latin typeface="Minion Pro EN"/>
              </a:rPr>
              <a:t>metaphora in absentia</a:t>
            </a:r>
            <a:r>
              <a:rPr lang="vi-VN" dirty="0" smtClean="0">
                <a:solidFill>
                  <a:srgbClr val="000000"/>
                </a:solidFill>
                <a:latin typeface="Minion Pro EN"/>
              </a:rPr>
              <a:t>),</a:t>
            </a:r>
            <a:r>
              <a:rPr lang="sr-Latn-RS" dirty="0" smtClean="0">
                <a:solidFill>
                  <a:srgbClr val="000000"/>
                </a:solidFill>
                <a:latin typeface="Minion Pro EN"/>
              </a:rPr>
              <a:t> </a:t>
            </a:r>
            <a:r>
              <a:rPr lang="vi-VN" dirty="0" smtClean="0">
                <a:solidFill>
                  <a:srgbClr val="000000"/>
                </a:solidFill>
                <a:latin typeface="Minion Pro EN"/>
              </a:rPr>
              <a:t>a </a:t>
            </a:r>
            <a:r>
              <a:rPr lang="vi-VN" dirty="0">
                <a:solidFill>
                  <a:srgbClr val="000000"/>
                </a:solidFill>
                <a:latin typeface="Minion Pro EN"/>
              </a:rPr>
              <a:t>tada je u stvari reč o asocijacijama, koje su </a:t>
            </a:r>
            <a:r>
              <a:rPr lang="sr-Latn-RS" dirty="0" smtClean="0">
                <a:solidFill>
                  <a:srgbClr val="000000"/>
                </a:solidFill>
                <a:latin typeface="Minion Pro EN"/>
              </a:rPr>
              <a:t>opet </a:t>
            </a:r>
            <a:r>
              <a:rPr lang="vi-VN" dirty="0" smtClean="0">
                <a:solidFill>
                  <a:srgbClr val="000000"/>
                </a:solidFill>
                <a:latin typeface="Minion Pro EN"/>
              </a:rPr>
              <a:t>manje </a:t>
            </a:r>
            <a:r>
              <a:rPr lang="vi-VN" dirty="0">
                <a:solidFill>
                  <a:srgbClr val="000000"/>
                </a:solidFill>
                <a:latin typeface="Minion Pro EN"/>
              </a:rPr>
              <a:t>ili više intencionalno date.</a:t>
            </a:r>
            <a:endParaRPr lang="sr-Latn-RS" dirty="0">
              <a:solidFill>
                <a:prstClr val="black"/>
              </a:solidFill>
              <a:latin typeface="Times New Roman"/>
              <a:ea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9427" y="260648"/>
            <a:ext cx="3282258" cy="428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07504" y="4819104"/>
            <a:ext cx="3960440" cy="1569660"/>
          </a:xfrm>
          <a:prstGeom prst="rect">
            <a:avLst/>
          </a:prstGeom>
          <a:noFill/>
        </p:spPr>
        <p:txBody>
          <a:bodyPr wrap="square" rtlCol="0">
            <a:spAutoFit/>
          </a:bodyPr>
          <a:lstStyle/>
          <a:p>
            <a:pPr lvl="0" algn="just"/>
            <a:r>
              <a:rPr lang="sr-Latn-RS" sz="1600" dirty="0">
                <a:solidFill>
                  <a:srgbClr val="FF0000"/>
                </a:solidFill>
                <a:latin typeface="Minion Pro EN" panose="02040503050201020203" pitchFamily="18" charset="0"/>
              </a:rPr>
              <a:t>Više o ovome </a:t>
            </a:r>
            <a:r>
              <a:rPr lang="sr-Latn-RS" sz="1600" dirty="0" smtClean="0">
                <a:solidFill>
                  <a:srgbClr val="FF0000"/>
                </a:solidFill>
                <a:latin typeface="Minion Pro EN" panose="02040503050201020203" pitchFamily="18" charset="0"/>
              </a:rPr>
              <a:t>videti: </a:t>
            </a:r>
            <a:endParaRPr lang="sr-Latn-RS" sz="1600" dirty="0">
              <a:solidFill>
                <a:prstClr val="black"/>
              </a:solidFill>
              <a:latin typeface="Minion Pro EN" panose="02040503050201020203" pitchFamily="18" charset="0"/>
            </a:endParaRPr>
          </a:p>
          <a:p>
            <a:pPr lvl="0" algn="just"/>
            <a:r>
              <a:rPr lang="sr-Latn-RS" sz="1600" dirty="0">
                <a:solidFill>
                  <a:prstClr val="black"/>
                </a:solidFill>
                <a:latin typeface="Minion Pro EN" panose="02040503050201020203" pitchFamily="18" charset="0"/>
              </a:rPr>
              <a:t>Bojan Marković, „Pomeranje horizonta recepcije – savremena poezija za učenike osnovnoškolskog uzrasta“,  Inovacije u nastavi, Vol. 30, No. 3, 2017, 44–56. (http://www.inovacijeunastavi.rs/sr/30-3-5</a:t>
            </a:r>
            <a:r>
              <a:rPr lang="sr-Latn-RS" sz="1600" dirty="0" smtClean="0">
                <a:solidFill>
                  <a:prstClr val="black"/>
                </a:solidFill>
                <a:latin typeface="Minion Pro EN" panose="02040503050201020203" pitchFamily="18" charset="0"/>
              </a:rPr>
              <a:t>/)</a:t>
            </a:r>
            <a:endParaRPr lang="sr-Latn-RS" sz="1600" dirty="0">
              <a:solidFill>
                <a:prstClr val="black"/>
              </a:solidFill>
              <a:latin typeface="Minion Pro EN" panose="02040503050201020203" pitchFamily="18" charset="0"/>
            </a:endParaRPr>
          </a:p>
        </p:txBody>
      </p:sp>
    </p:spTree>
    <p:extLst>
      <p:ext uri="{BB962C8B-B14F-4D97-AF65-F5344CB8AC3E}">
        <p14:creationId xmlns:p14="http://schemas.microsoft.com/office/powerpoint/2010/main" xmlns="" val="257795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7984" y="207295"/>
            <a:ext cx="4314946" cy="1200329"/>
          </a:xfrm>
          <a:prstGeom prst="rect">
            <a:avLst/>
          </a:prstGeom>
        </p:spPr>
        <p:txBody>
          <a:bodyPr wrap="square">
            <a:spAutoFit/>
          </a:bodyPr>
          <a:lstStyle/>
          <a:p>
            <a:endParaRPr lang="sr-Latn-RS" dirty="0" smtClean="0">
              <a:latin typeface="Arial" panose="020B0604020202020204" pitchFamily="34" charset="0"/>
              <a:cs typeface="Arial" panose="020B0604020202020204" pitchFamily="34" charset="0"/>
            </a:endParaRPr>
          </a:p>
          <a:p>
            <a:endParaRPr lang="sr-Latn-RS" dirty="0">
              <a:latin typeface="Arial" panose="020B0604020202020204" pitchFamily="34" charset="0"/>
              <a:cs typeface="Arial" panose="020B0604020202020204" pitchFamily="34" charset="0"/>
            </a:endParaRPr>
          </a:p>
          <a:p>
            <a:endParaRPr lang="sr-Latn-RS"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 </a:t>
            </a:r>
            <a:endParaRPr lang="sr-Latn-RS" dirty="0">
              <a:latin typeface="Arial" panose="020B0604020202020204" pitchFamily="34" charset="0"/>
              <a:cs typeface="Arial" panose="020B0604020202020204" pitchFamily="34" charset="0"/>
            </a:endParaRPr>
          </a:p>
        </p:txBody>
      </p:sp>
      <p:sp>
        <p:nvSpPr>
          <p:cNvPr id="3" name="Rectangle 2"/>
          <p:cNvSpPr/>
          <p:nvPr/>
        </p:nvSpPr>
        <p:spPr>
          <a:xfrm>
            <a:off x="2740787" y="360512"/>
            <a:ext cx="6336704" cy="5909310"/>
          </a:xfrm>
          <a:prstGeom prst="rect">
            <a:avLst/>
          </a:prstGeom>
        </p:spPr>
        <p:txBody>
          <a:bodyPr wrap="square">
            <a:spAutoFit/>
          </a:bodyPr>
          <a:lstStyle/>
          <a:p>
            <a:pPr algn="just"/>
            <a:r>
              <a:rPr lang="vi-VN" dirty="0">
                <a:cs typeface="Arial" panose="020B0604020202020204" pitchFamily="34" charset="0"/>
              </a:rPr>
              <a:t>Cilj istraživanja jeste da ispita recepciju savremene poezije kod učenika mlađih razreda osnovne škole (uzrasta oko 9 godina). Polazi se od teorije recepcije (H. R. Jauss, R. W. Ingarden, W. Iser) i koncepta „spiralnog kurikuluma“ (J. Dewey, J. S. Bruner) a teži definisanju onih faktora i transformacija koji omogućavaju njen prijem na odgovarajućem uzrasnom nivou. Kvalitativni aspekti recepcije učenika se razmatraju na poeziji koja uzrasno nije namenjena deci, već odraslima. </a:t>
            </a:r>
            <a:endParaRPr lang="sr-Latn-RS" dirty="0" smtClean="0">
              <a:latin typeface="Minion Pro EN" panose="02040503050201020203" pitchFamily="18" charset="0"/>
              <a:cs typeface="Arial" panose="020B0604020202020204" pitchFamily="34" charset="0"/>
            </a:endParaRPr>
          </a:p>
          <a:p>
            <a:pPr algn="just"/>
            <a:endParaRPr lang="sr-Latn-RS" dirty="0">
              <a:latin typeface="Minion Pro EN" panose="02040503050201020203" pitchFamily="18" charset="0"/>
              <a:cs typeface="Arial" panose="020B0604020202020204" pitchFamily="34" charset="0"/>
            </a:endParaRPr>
          </a:p>
          <a:p>
            <a:pPr algn="just"/>
            <a:endParaRPr lang="sr-Latn-RS" dirty="0" smtClean="0">
              <a:latin typeface="Minion Pro EN" panose="02040503050201020203" pitchFamily="18" charset="0"/>
              <a:cs typeface="Arial" panose="020B0604020202020204" pitchFamily="34" charset="0"/>
            </a:endParaRPr>
          </a:p>
          <a:p>
            <a:pPr algn="just"/>
            <a:endParaRPr lang="sr-Latn-RS" dirty="0">
              <a:latin typeface="Minion Pro EN" panose="02040503050201020203" pitchFamily="18" charset="0"/>
              <a:cs typeface="Arial" panose="020B0604020202020204" pitchFamily="34" charset="0"/>
            </a:endParaRPr>
          </a:p>
          <a:p>
            <a:pPr algn="just"/>
            <a:r>
              <a:rPr lang="vi-VN" dirty="0" smtClean="0">
                <a:cs typeface="Arial" panose="020B0604020202020204" pitchFamily="34" charset="0"/>
              </a:rPr>
              <a:t>Nakon </a:t>
            </a:r>
            <a:r>
              <a:rPr lang="vi-VN" dirty="0">
                <a:cs typeface="Arial" panose="020B0604020202020204" pitchFamily="34" charset="0"/>
              </a:rPr>
              <a:t>ispitanikovog čitanja tri teksta avangardne poezije Vaska Pope i vođenog polustrukturiranog intervjua sa </a:t>
            </a:r>
            <a:r>
              <a:rPr lang="vi-VN" dirty="0" smtClean="0">
                <a:cs typeface="Arial" panose="020B0604020202020204" pitchFamily="34" charset="0"/>
              </a:rPr>
              <a:t>ispitan</a:t>
            </a:r>
            <a:r>
              <a:rPr lang="sr-Latn-RS" dirty="0" smtClean="0">
                <a:latin typeface="Arial" panose="020B0604020202020204" pitchFamily="34" charset="0"/>
                <a:cs typeface="Arial" panose="020B0604020202020204" pitchFamily="34" charset="0"/>
              </a:rPr>
              <a:t>icima</a:t>
            </a:r>
            <a:r>
              <a:rPr lang="vi-VN" dirty="0" smtClean="0">
                <a:cs typeface="Arial" panose="020B0604020202020204" pitchFamily="34" charset="0"/>
              </a:rPr>
              <a:t> </a:t>
            </a:r>
            <a:r>
              <a:rPr lang="vi-VN" dirty="0">
                <a:cs typeface="Arial" panose="020B0604020202020204" pitchFamily="34" charset="0"/>
              </a:rPr>
              <a:t>bilo je moguće izvršiti kvalitativnu analizu transkripta intervjua. Posebno smo razmatrali stilske, idejne, sintaksičko-leksičke osobenosti tekstova u odnosu na recepciju. Na osnovu stepena razumevanja dominantnih činilaca interpretacije teksta učenicu su pokazivali spektar mogućnosti recepcije, odakle smo izvodili  i rezultate o kvalitetu prijema. </a:t>
            </a:r>
            <a:endParaRPr lang="sr-Latn-RS" dirty="0">
              <a:latin typeface="Minion Pro EN" panose="02040503050201020203" pitchFamily="18" charset="0"/>
              <a:cs typeface="Arial" panose="020B0604020202020204" pitchFamily="34" charset="0"/>
            </a:endParaRPr>
          </a:p>
        </p:txBody>
      </p:sp>
      <p:pic>
        <p:nvPicPr>
          <p:cNvPr id="4" name="Picture 2" descr="C:\Users\Bojan\Desktop\svetozarac\1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406" y="1435905"/>
            <a:ext cx="3044481" cy="3758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526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7880" y="2780928"/>
            <a:ext cx="5185536" cy="3861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98713" y="90409"/>
            <a:ext cx="6221936" cy="5078313"/>
          </a:xfrm>
          <a:prstGeom prst="rect">
            <a:avLst/>
          </a:prstGeom>
        </p:spPr>
        <p:txBody>
          <a:bodyPr wrap="square">
            <a:spAutoFit/>
          </a:bodyPr>
          <a:lstStyle/>
          <a:p>
            <a:pPr algn="just"/>
            <a:r>
              <a:rPr lang="sr-Latn-RS" dirty="0" smtClean="0">
                <a:latin typeface="Minion Pro EN" panose="02040503050201020203" pitchFamily="18" charset="0"/>
              </a:rPr>
              <a:t>	Ispitivanje je sprovedeno sa </a:t>
            </a:r>
            <a:r>
              <a:rPr lang="sr-Latn-RS" dirty="0" smtClean="0">
                <a:solidFill>
                  <a:srgbClr val="FF0000"/>
                </a:solidFill>
                <a:latin typeface="Minion Pro EN" panose="02040503050201020203" pitchFamily="18" charset="0"/>
              </a:rPr>
              <a:t>17 učenika </a:t>
            </a:r>
            <a:r>
              <a:rPr lang="sr-Latn-RS" dirty="0" smtClean="0">
                <a:latin typeface="Minion Pro EN" panose="02040503050201020203" pitchFamily="18" charset="0"/>
              </a:rPr>
              <a:t>dve beogradske škole. Učenici su ispitivani krajem školske godine 4. razreda (</a:t>
            </a:r>
            <a:r>
              <a:rPr lang="sr-Latn-RS" dirty="0" smtClean="0">
                <a:solidFill>
                  <a:srgbClr val="FF0000"/>
                </a:solidFill>
                <a:latin typeface="Minion Pro EN" panose="02040503050201020203" pitchFamily="18" charset="0"/>
              </a:rPr>
              <a:t>uzrast oko 9 i 10 godina</a:t>
            </a:r>
            <a:r>
              <a:rPr lang="sr-Latn-RS" dirty="0" smtClean="0">
                <a:latin typeface="Minion Pro EN" panose="02040503050201020203" pitchFamily="18" charset="0"/>
              </a:rPr>
              <a:t>). Ispitivani su u formi </a:t>
            </a:r>
            <a:r>
              <a:rPr lang="sr-Latn-RS" dirty="0" smtClean="0">
                <a:solidFill>
                  <a:srgbClr val="FF0000"/>
                </a:solidFill>
                <a:latin typeface="Minion Pro EN" panose="02040503050201020203" pitchFamily="18" charset="0"/>
              </a:rPr>
              <a:t>individualnog polustrukturiranog intervjua</a:t>
            </a:r>
            <a:r>
              <a:rPr lang="sr-Latn-RS" dirty="0" smtClean="0">
                <a:latin typeface="Minion Pro EN" panose="02040503050201020203" pitchFamily="18" charset="0"/>
              </a:rPr>
              <a:t>. Učenici su nesmetano pre intervjua čitali tri pesme Vaska Popa („Patka“ iz zbirke </a:t>
            </a:r>
            <a:r>
              <a:rPr lang="sr-Latn-RS" i="1" dirty="0" smtClean="0">
                <a:latin typeface="Minion Pro EN" panose="02040503050201020203" pitchFamily="18" charset="0"/>
              </a:rPr>
              <a:t>Kora, </a:t>
            </a:r>
            <a:r>
              <a:rPr lang="sr-Latn-RS" dirty="0" smtClean="0">
                <a:latin typeface="Minion Pro EN" panose="02040503050201020203" pitchFamily="18" charset="0"/>
              </a:rPr>
              <a:t>„Poslednja vest o maloj kutiji“ iz zbirke Gvozdeni sud, (</a:t>
            </a:r>
            <a:r>
              <a:rPr lang="sr-Latn-RS" i="1" dirty="0" smtClean="0">
                <a:latin typeface="Minion Pro EN" panose="02040503050201020203" pitchFamily="18" charset="0"/>
              </a:rPr>
              <a:t>Kuće su izvrnule...</a:t>
            </a:r>
            <a:r>
              <a:rPr lang="sr-Latn-RS" dirty="0" smtClean="0">
                <a:latin typeface="Minion Pro EN" panose="02040503050201020203" pitchFamily="18" charset="0"/>
              </a:rPr>
              <a:t>) iz ciklusa </a:t>
            </a:r>
            <a:r>
              <a:rPr lang="sr-Latn-RS" i="1" dirty="0" smtClean="0">
                <a:latin typeface="Minion Pro EN" panose="02040503050201020203" pitchFamily="18" charset="0"/>
              </a:rPr>
              <a:t>Daleko u nama</a:t>
            </a:r>
            <a:r>
              <a:rPr lang="sr-Latn-RS" dirty="0" smtClean="0">
                <a:latin typeface="Minion Pro EN" panose="02040503050201020203" pitchFamily="18" charset="0"/>
              </a:rPr>
              <a:t>) o kojima je nakon toga vođen razgovor. Učenici su imali mogućnost da</a:t>
            </a:r>
            <a:r>
              <a:rPr lang="en-US" dirty="0" smtClean="0">
                <a:latin typeface="Minion Pro EN" panose="02040503050201020203" pitchFamily="18" charset="0"/>
              </a:rPr>
              <a:t> </a:t>
            </a:r>
            <a:r>
              <a:rPr lang="sr-Latn-RS" dirty="0" smtClean="0">
                <a:latin typeface="Minion Pro EN" panose="02040503050201020203" pitchFamily="18" charset="0"/>
              </a:rPr>
              <a:t>čitaju tekst onoliko puta koliko pokažu želju</a:t>
            </a:r>
            <a:r>
              <a:rPr lang="en-US" dirty="0" smtClean="0">
                <a:latin typeface="Minion Pro EN" panose="02040503050201020203" pitchFamily="18" charset="0"/>
              </a:rPr>
              <a:t>. I</a:t>
            </a:r>
            <a:r>
              <a:rPr lang="sr-Latn-RS" dirty="0" smtClean="0">
                <a:latin typeface="Minion Pro EN" panose="02040503050201020203" pitchFamily="18" charset="0"/>
              </a:rPr>
              <a:t>ntervjui su vođeni uz stalno korišćenje tektsa.  Urađena je tematska i sadržinska analiza transkripta induktivnim putem.</a:t>
            </a:r>
          </a:p>
          <a:p>
            <a:pPr algn="just"/>
            <a:endParaRPr lang="sr-Latn-RS" dirty="0">
              <a:latin typeface="Minion Pro EN" panose="02040503050201020203" pitchFamily="18" charset="0"/>
            </a:endParaRPr>
          </a:p>
          <a:p>
            <a:pPr algn="just"/>
            <a:r>
              <a:rPr lang="sr-Latn-RS" dirty="0" smtClean="0">
                <a:latin typeface="Minion Pro EN" panose="02040503050201020203" pitchFamily="18" charset="0"/>
              </a:rPr>
              <a:t>U ovom izlaganju biće predočeni rezultati kvalitativne analize transkripta vezanih samo za pesmu „Patka“ i to sa fokusom na cilj istaživanja: koliko učenici </a:t>
            </a:r>
            <a:r>
              <a:rPr lang="sr-Latn-RS" dirty="0">
                <a:latin typeface="Minion Pro EN" panose="02040503050201020203" pitchFamily="18" charset="0"/>
              </a:rPr>
              <a:t>i</a:t>
            </a:r>
            <a:r>
              <a:rPr lang="en-US" dirty="0" smtClean="0">
                <a:latin typeface="Minion Pro EN" panose="02040503050201020203" pitchFamily="18" charset="0"/>
              </a:rPr>
              <a:t> </a:t>
            </a:r>
            <a:r>
              <a:rPr lang="en-US" dirty="0" err="1" smtClean="0">
                <a:latin typeface="Minion Pro EN" panose="02040503050201020203" pitchFamily="18" charset="0"/>
              </a:rPr>
              <a:t>na</a:t>
            </a:r>
            <a:r>
              <a:rPr lang="en-US" dirty="0" smtClean="0">
                <a:latin typeface="Minion Pro EN" panose="02040503050201020203" pitchFamily="18" charset="0"/>
              </a:rPr>
              <a:t> </a:t>
            </a:r>
            <a:r>
              <a:rPr lang="en-US" dirty="0" err="1" smtClean="0">
                <a:latin typeface="Minion Pro EN" panose="02040503050201020203" pitchFamily="18" charset="0"/>
              </a:rPr>
              <a:t>koji</a:t>
            </a:r>
            <a:r>
              <a:rPr lang="en-US" dirty="0" smtClean="0">
                <a:latin typeface="Minion Pro EN" panose="02040503050201020203" pitchFamily="18" charset="0"/>
              </a:rPr>
              <a:t> </a:t>
            </a:r>
            <a:r>
              <a:rPr lang="en-US" dirty="0" err="1" smtClean="0">
                <a:latin typeface="Minion Pro EN" panose="02040503050201020203" pitchFamily="18" charset="0"/>
              </a:rPr>
              <a:t>na</a:t>
            </a:r>
            <a:r>
              <a:rPr lang="sr-Latn-RS" dirty="0" smtClean="0">
                <a:latin typeface="Minion Pro EN" panose="02040503050201020203" pitchFamily="18" charset="0"/>
              </a:rPr>
              <a:t>čin uz adekvatno vođenje razumeju metaforička/prenesena značenja konkretnog pesničkog teksta?</a:t>
            </a:r>
          </a:p>
          <a:p>
            <a:pPr algn="just"/>
            <a:endParaRPr lang="sr-Latn-RS" dirty="0" smtClean="0">
              <a:latin typeface="Minion Pro EN" panose="02040503050201020203" pitchFamily="18" charset="0"/>
            </a:endParaRPr>
          </a:p>
        </p:txBody>
      </p:sp>
    </p:spTree>
    <p:extLst>
      <p:ext uri="{BB962C8B-B14F-4D97-AF65-F5344CB8AC3E}">
        <p14:creationId xmlns:p14="http://schemas.microsoft.com/office/powerpoint/2010/main" xmlns="" val="3004305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3977351" y="2985932"/>
            <a:ext cx="5185536" cy="3861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67544" y="476672"/>
            <a:ext cx="6246440" cy="4247317"/>
          </a:xfrm>
          <a:prstGeom prst="rect">
            <a:avLst/>
          </a:prstGeom>
        </p:spPr>
        <p:txBody>
          <a:bodyPr wrap="square">
            <a:spAutoFit/>
          </a:bodyPr>
          <a:lstStyle/>
          <a:p>
            <a:pPr lvl="0" algn="just"/>
            <a:r>
              <a:rPr lang="sr-Latn-RS" dirty="0" smtClean="0">
                <a:solidFill>
                  <a:prstClr val="black"/>
                </a:solidFill>
                <a:latin typeface="Minion Pro EN" panose="02040503050201020203" pitchFamily="18" charset="0"/>
              </a:rPr>
              <a:t>Sama forma </a:t>
            </a:r>
            <a:r>
              <a:rPr lang="sr-Latn-RS" dirty="0">
                <a:solidFill>
                  <a:prstClr val="black"/>
                </a:solidFill>
                <a:latin typeface="Minion Pro EN" panose="02040503050201020203" pitchFamily="18" charset="0"/>
              </a:rPr>
              <a:t>intervjua odgovarala je nastavnoj situaciji po tome što su učenici bili vođeni kroz tekst pitanjima koja su imala za cilj </a:t>
            </a:r>
            <a:r>
              <a:rPr lang="sr-Latn-RS" dirty="0" smtClean="0">
                <a:solidFill>
                  <a:prstClr val="black"/>
                </a:solidFill>
                <a:latin typeface="Minion Pro EN" panose="02040503050201020203" pitchFamily="18" charset="0"/>
              </a:rPr>
              <a:t>da im dodatno rasvetle </a:t>
            </a:r>
            <a:r>
              <a:rPr lang="sr-Latn-RS" dirty="0">
                <a:solidFill>
                  <a:prstClr val="black"/>
                </a:solidFill>
                <a:latin typeface="Minion Pro EN" panose="02040503050201020203" pitchFamily="18" charset="0"/>
              </a:rPr>
              <a:t>razumevanje nejasnih delova teksta ili da im pomognu u verbalizaciji ideja, mišljenja i stavova povodom pročitanog teksta. Učenici su </a:t>
            </a:r>
            <a:r>
              <a:rPr lang="sr-Latn-RS" dirty="0" smtClean="0">
                <a:solidFill>
                  <a:prstClr val="black"/>
                </a:solidFill>
                <a:latin typeface="Minion Pro EN" panose="02040503050201020203" pitchFamily="18" charset="0"/>
              </a:rPr>
              <a:t>najpre odgovarali </a:t>
            </a:r>
            <a:r>
              <a:rPr lang="sr-Latn-RS" dirty="0">
                <a:solidFill>
                  <a:prstClr val="black"/>
                </a:solidFill>
                <a:latin typeface="Minion Pro EN" panose="02040503050201020203" pitchFamily="18" charset="0"/>
              </a:rPr>
              <a:t>na direktna pitanja </a:t>
            </a:r>
            <a:r>
              <a:rPr lang="sr-Latn-RS" dirty="0" smtClean="0">
                <a:solidFill>
                  <a:prstClr val="black"/>
                </a:solidFill>
                <a:latin typeface="Minion Pro EN" panose="02040503050201020203" pitchFamily="18" charset="0"/>
              </a:rPr>
              <a:t>samostalno, </a:t>
            </a:r>
            <a:r>
              <a:rPr lang="sr-Latn-RS" dirty="0">
                <a:solidFill>
                  <a:prstClr val="black"/>
                </a:solidFill>
                <a:latin typeface="Minion Pro EN" panose="02040503050201020203" pitchFamily="18" charset="0"/>
              </a:rPr>
              <a:t>a ukoliko se pokazalo da </a:t>
            </a:r>
            <a:r>
              <a:rPr lang="sr-Latn-RS" dirty="0" smtClean="0">
                <a:solidFill>
                  <a:prstClr val="black"/>
                </a:solidFill>
                <a:latin typeface="Minion Pro EN" panose="02040503050201020203" pitchFamily="18" charset="0"/>
              </a:rPr>
              <a:t>je njihov samostalni odgovor negativan, bili </a:t>
            </a:r>
            <a:r>
              <a:rPr lang="sr-Latn-RS" dirty="0">
                <a:solidFill>
                  <a:prstClr val="black"/>
                </a:solidFill>
                <a:latin typeface="Minion Pro EN" panose="02040503050201020203" pitchFamily="18" charset="0"/>
              </a:rPr>
              <a:t>su vođeni pitanjima da zaključe </a:t>
            </a:r>
            <a:r>
              <a:rPr lang="sr-Latn-RS" dirty="0" smtClean="0">
                <a:solidFill>
                  <a:prstClr val="black"/>
                </a:solidFill>
                <a:latin typeface="Minion Pro EN" panose="02040503050201020203" pitchFamily="18" charset="0"/>
              </a:rPr>
              <a:t>u </a:t>
            </a:r>
            <a:r>
              <a:rPr lang="sr-Latn-RS" dirty="0">
                <a:solidFill>
                  <a:prstClr val="black"/>
                </a:solidFill>
                <a:latin typeface="Minion Pro EN" panose="02040503050201020203" pitchFamily="18" charset="0"/>
              </a:rPr>
              <a:t>skladu sa rečenim u tekstu.</a:t>
            </a:r>
          </a:p>
          <a:p>
            <a:pPr lvl="0" algn="just"/>
            <a:endParaRPr lang="sr-Latn-RS" dirty="0">
              <a:solidFill>
                <a:prstClr val="black"/>
              </a:solidFill>
              <a:latin typeface="Minion Pro EN" panose="02040503050201020203" pitchFamily="18" charset="0"/>
            </a:endParaRPr>
          </a:p>
          <a:p>
            <a:pPr lvl="0" algn="just"/>
            <a:r>
              <a:rPr lang="sr-Latn-RS" dirty="0">
                <a:solidFill>
                  <a:prstClr val="black"/>
                </a:solidFill>
                <a:latin typeface="Minion Pro EN" panose="02040503050201020203" pitchFamily="18" charset="0"/>
              </a:rPr>
              <a:t>Samostalne odgovore treba uslovno shvatiti kao takve stoga što je sama forma razgovora </a:t>
            </a:r>
            <a:r>
              <a:rPr lang="sr-Latn-RS" dirty="0" smtClean="0">
                <a:solidFill>
                  <a:prstClr val="black"/>
                </a:solidFill>
                <a:latin typeface="Minion Pro EN" panose="02040503050201020203" pitchFamily="18" charset="0"/>
              </a:rPr>
              <a:t>dosledno strukturirana kao vođenje i </a:t>
            </a:r>
            <a:r>
              <a:rPr lang="sr-Latn-RS" dirty="0">
                <a:solidFill>
                  <a:prstClr val="black"/>
                </a:solidFill>
                <a:latin typeface="Minion Pro EN" panose="02040503050201020203" pitchFamily="18" charset="0"/>
              </a:rPr>
              <a:t>što su sami metaforički slojevi i stilske figure u ovoj pesmi date u intersekcijskom odnosu (pojedinačno razumevanje svake od njih uslovljeno je njihovim </a:t>
            </a:r>
            <a:r>
              <a:rPr lang="sr-Latn-RS" dirty="0" smtClean="0">
                <a:solidFill>
                  <a:prstClr val="black"/>
                </a:solidFill>
                <a:latin typeface="Minion Pro EN" panose="02040503050201020203" pitchFamily="18" charset="0"/>
              </a:rPr>
              <a:t>međusobnim </a:t>
            </a:r>
            <a:r>
              <a:rPr lang="sr-Latn-RS" dirty="0">
                <a:solidFill>
                  <a:prstClr val="black"/>
                </a:solidFill>
                <a:latin typeface="Minion Pro EN" panose="02040503050201020203" pitchFamily="18" charset="0"/>
              </a:rPr>
              <a:t>odnosom </a:t>
            </a:r>
            <a:r>
              <a:rPr lang="sr-Latn-RS" dirty="0" smtClean="0">
                <a:solidFill>
                  <a:prstClr val="black"/>
                </a:solidFill>
                <a:latin typeface="Minion Pro EN" panose="02040503050201020203" pitchFamily="18" charset="0"/>
              </a:rPr>
              <a:t>i međusobnim razumvanjem).</a:t>
            </a:r>
            <a:endParaRPr lang="sr-Latn-RS" dirty="0">
              <a:solidFill>
                <a:prstClr val="black"/>
              </a:solidFill>
              <a:latin typeface="Minion Pro EN" panose="02040503050201020203" pitchFamily="18" charset="0"/>
            </a:endParaRPr>
          </a:p>
        </p:txBody>
      </p:sp>
    </p:spTree>
    <p:extLst>
      <p:ext uri="{BB962C8B-B14F-4D97-AF65-F5344CB8AC3E}">
        <p14:creationId xmlns:p14="http://schemas.microsoft.com/office/powerpoint/2010/main" xmlns="" val="422117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ojan\Desktop\svetozarac\102 јеленина.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5076056" y="1470912"/>
            <a:ext cx="2976830" cy="422328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29948" y="260039"/>
            <a:ext cx="5328592" cy="646331"/>
          </a:xfrm>
          <a:prstGeom prst="rect">
            <a:avLst/>
          </a:prstGeom>
        </p:spPr>
        <p:txBody>
          <a:bodyPr wrap="square">
            <a:spAutoFit/>
          </a:bodyPr>
          <a:lstStyle/>
          <a:p>
            <a:endParaRPr lang="sr-Latn-RS" dirty="0" smtClean="0">
              <a:solidFill>
                <a:prstClr val="black"/>
              </a:solidFill>
              <a:latin typeface="Minion Pro EN" panose="02040503050201020203" pitchFamily="18" charset="0"/>
            </a:endParaRPr>
          </a:p>
          <a:p>
            <a:endParaRPr lang="sr-Latn-RS" dirty="0" smtClean="0">
              <a:solidFill>
                <a:prstClr val="black"/>
              </a:solidFill>
              <a:latin typeface="Minion Pro EN" panose="02040503050201020203" pitchFamily="18" charset="0"/>
            </a:endParaRPr>
          </a:p>
        </p:txBody>
      </p:sp>
      <p:sp>
        <p:nvSpPr>
          <p:cNvPr id="3" name="Rectangle 2"/>
          <p:cNvSpPr/>
          <p:nvPr/>
        </p:nvSpPr>
        <p:spPr>
          <a:xfrm>
            <a:off x="817259" y="762459"/>
            <a:ext cx="4572000" cy="5355312"/>
          </a:xfrm>
          <a:prstGeom prst="rect">
            <a:avLst/>
          </a:prstGeom>
        </p:spPr>
        <p:txBody>
          <a:bodyPr>
            <a:spAutoFit/>
          </a:bodyPr>
          <a:lstStyle/>
          <a:p>
            <a:r>
              <a:rPr lang="sr-Latn-RS" b="1" dirty="0">
                <a:latin typeface="Minion Pro EN" panose="02040503050201020203" pitchFamily="18" charset="0"/>
              </a:rPr>
              <a:t>Vasko Popa</a:t>
            </a:r>
          </a:p>
          <a:p>
            <a:r>
              <a:rPr lang="sr-Latn-RS" dirty="0">
                <a:latin typeface="Minion Pro EN" panose="02040503050201020203" pitchFamily="18" charset="0"/>
              </a:rPr>
              <a:t>PATKA </a:t>
            </a:r>
          </a:p>
          <a:p>
            <a:endParaRPr lang="sr-Latn-RS" dirty="0">
              <a:latin typeface="Minion Pro EN" panose="02040503050201020203" pitchFamily="18" charset="0"/>
            </a:endParaRPr>
          </a:p>
          <a:p>
            <a:r>
              <a:rPr lang="sr-Latn-RS" dirty="0">
                <a:latin typeface="Minion Pro EN" panose="02040503050201020203" pitchFamily="18" charset="0"/>
              </a:rPr>
              <a:t>Gega se prašinom</a:t>
            </a:r>
          </a:p>
          <a:p>
            <a:r>
              <a:rPr lang="sr-Latn-RS" dirty="0">
                <a:latin typeface="Minion Pro EN" panose="02040503050201020203" pitchFamily="18" charset="0"/>
              </a:rPr>
              <a:t>U kojoj se ne smeju ribe </a:t>
            </a:r>
          </a:p>
          <a:p>
            <a:r>
              <a:rPr lang="sr-Latn-RS" dirty="0">
                <a:latin typeface="Minion Pro EN" panose="02040503050201020203" pitchFamily="18" charset="0"/>
              </a:rPr>
              <a:t>U bokovima svojim nosi</a:t>
            </a:r>
          </a:p>
          <a:p>
            <a:r>
              <a:rPr lang="sr-Latn-RS" dirty="0">
                <a:latin typeface="Minion Pro EN" panose="02040503050201020203" pitchFamily="18" charset="0"/>
              </a:rPr>
              <a:t>Nemir voda </a:t>
            </a:r>
          </a:p>
          <a:p>
            <a:endParaRPr lang="sr-Latn-RS" dirty="0">
              <a:latin typeface="Minion Pro EN" panose="02040503050201020203" pitchFamily="18" charset="0"/>
            </a:endParaRPr>
          </a:p>
          <a:p>
            <a:r>
              <a:rPr lang="sr-Latn-RS" dirty="0">
                <a:latin typeface="Minion Pro EN" panose="02040503050201020203" pitchFamily="18" charset="0"/>
              </a:rPr>
              <a:t>Nespretna</a:t>
            </a:r>
          </a:p>
          <a:p>
            <a:r>
              <a:rPr lang="sr-Latn-RS" dirty="0">
                <a:latin typeface="Minion Pro EN" panose="02040503050201020203" pitchFamily="18" charset="0"/>
              </a:rPr>
              <a:t>Gega se polako </a:t>
            </a:r>
          </a:p>
          <a:p>
            <a:r>
              <a:rPr lang="sr-Latn-RS" dirty="0">
                <a:latin typeface="Minion Pro EN" panose="02040503050201020203" pitchFamily="18" charset="0"/>
              </a:rPr>
              <a:t>Trska koja misli </a:t>
            </a:r>
          </a:p>
          <a:p>
            <a:r>
              <a:rPr lang="sr-Latn-RS" dirty="0">
                <a:latin typeface="Minion Pro EN" panose="02040503050201020203" pitchFamily="18" charset="0"/>
              </a:rPr>
              <a:t>Ionako  će je stići </a:t>
            </a:r>
          </a:p>
          <a:p>
            <a:endParaRPr lang="sr-Latn-RS" dirty="0">
              <a:latin typeface="Minion Pro EN" panose="02040503050201020203" pitchFamily="18" charset="0"/>
            </a:endParaRPr>
          </a:p>
          <a:p>
            <a:r>
              <a:rPr lang="sr-Latn-RS" dirty="0">
                <a:latin typeface="Minion Pro EN" panose="02040503050201020203" pitchFamily="18" charset="0"/>
              </a:rPr>
              <a:t>Nikada</a:t>
            </a:r>
          </a:p>
          <a:p>
            <a:r>
              <a:rPr lang="sr-Latn-RS" dirty="0">
                <a:latin typeface="Minion Pro EN" panose="02040503050201020203" pitchFamily="18" charset="0"/>
              </a:rPr>
              <a:t>Nikada neće umeti</a:t>
            </a:r>
          </a:p>
          <a:p>
            <a:r>
              <a:rPr lang="sr-Latn-RS" dirty="0">
                <a:latin typeface="Minion Pro EN" panose="02040503050201020203" pitchFamily="18" charset="0"/>
              </a:rPr>
              <a:t>Da hoda </a:t>
            </a:r>
          </a:p>
          <a:p>
            <a:r>
              <a:rPr lang="sr-Latn-RS" dirty="0">
                <a:latin typeface="Minion Pro EN" panose="02040503050201020203" pitchFamily="18" charset="0"/>
              </a:rPr>
              <a:t>Kao što je umela </a:t>
            </a:r>
          </a:p>
          <a:p>
            <a:r>
              <a:rPr lang="sr-Latn-RS" dirty="0">
                <a:latin typeface="Minion Pro EN" panose="02040503050201020203" pitchFamily="18" charset="0"/>
              </a:rPr>
              <a:t>Ogledala da ore </a:t>
            </a:r>
          </a:p>
          <a:p>
            <a:endParaRPr lang="sr-Latn-RS" dirty="0"/>
          </a:p>
        </p:txBody>
      </p:sp>
    </p:spTree>
    <p:extLst>
      <p:ext uri="{BB962C8B-B14F-4D97-AF65-F5344CB8AC3E}">
        <p14:creationId xmlns:p14="http://schemas.microsoft.com/office/powerpoint/2010/main" xmlns="" val="74697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40274"/>
            <a:ext cx="8969265" cy="6401753"/>
          </a:xfrm>
          <a:prstGeom prst="rect">
            <a:avLst/>
          </a:prstGeom>
          <a:noFill/>
        </p:spPr>
        <p:txBody>
          <a:bodyPr wrap="square" rtlCol="0">
            <a:spAutoFit/>
          </a:bodyPr>
          <a:lstStyle/>
          <a:p>
            <a:pPr algn="ctr"/>
            <a:r>
              <a:rPr lang="sr-Latn-RS" sz="3200" b="1" dirty="0" smtClean="0">
                <a:solidFill>
                  <a:schemeClr val="tx2"/>
                </a:solidFill>
                <a:latin typeface="Minion Pro EN" panose="02040503050201020203" pitchFamily="18" charset="0"/>
              </a:rPr>
              <a:t>M</a:t>
            </a:r>
            <a:r>
              <a:rPr lang="sr-Latn-RS" sz="3200" b="1" dirty="0">
                <a:latin typeface="Minion Pro EN" panose="02040503050201020203" pitchFamily="18" charset="0"/>
              </a:rPr>
              <a:t> </a:t>
            </a:r>
            <a:r>
              <a:rPr lang="sr-Latn-RS" sz="3200" b="1" dirty="0" smtClean="0">
                <a:latin typeface="Minion Pro EN" panose="02040503050201020203" pitchFamily="18" charset="0"/>
              </a:rPr>
              <a:t>  </a:t>
            </a:r>
            <a:r>
              <a:rPr lang="sr-Latn-RS" sz="3200" b="1" dirty="0" smtClean="0">
                <a:solidFill>
                  <a:srgbClr val="FFC000"/>
                </a:solidFill>
                <a:latin typeface="Minion Pro EN" panose="02040503050201020203" pitchFamily="18" charset="0"/>
              </a:rPr>
              <a:t>e</a:t>
            </a:r>
            <a:r>
              <a:rPr lang="sr-Latn-RS" sz="3200" b="1" dirty="0" smtClean="0">
                <a:latin typeface="Minion Pro EN" panose="02040503050201020203" pitchFamily="18" charset="0"/>
              </a:rPr>
              <a:t>    </a:t>
            </a:r>
            <a:r>
              <a:rPr lang="sr-Latn-RS" sz="3200" b="1" dirty="0" smtClean="0">
                <a:solidFill>
                  <a:srgbClr val="FF0000"/>
                </a:solidFill>
                <a:latin typeface="Minion Pro EN" panose="02040503050201020203" pitchFamily="18" charset="0"/>
              </a:rPr>
              <a:t>t</a:t>
            </a:r>
            <a:r>
              <a:rPr lang="sr-Latn-RS" sz="3200" b="1" dirty="0" smtClean="0">
                <a:latin typeface="Minion Pro EN" panose="02040503050201020203" pitchFamily="18" charset="0"/>
              </a:rPr>
              <a:t>   </a:t>
            </a:r>
            <a:r>
              <a:rPr lang="sr-Latn-RS" sz="3200" b="1" dirty="0" smtClean="0">
                <a:solidFill>
                  <a:srgbClr val="00B0F0"/>
                </a:solidFill>
                <a:latin typeface="Minion Pro EN" panose="02040503050201020203" pitchFamily="18" charset="0"/>
              </a:rPr>
              <a:t>a</a:t>
            </a:r>
            <a:r>
              <a:rPr lang="sr-Latn-RS" sz="3200" b="1" dirty="0" smtClean="0">
                <a:latin typeface="Minion Pro EN" panose="02040503050201020203" pitchFamily="18" charset="0"/>
              </a:rPr>
              <a:t>   </a:t>
            </a:r>
            <a:r>
              <a:rPr lang="sr-Latn-RS" sz="3200" b="1" dirty="0" smtClean="0">
                <a:solidFill>
                  <a:srgbClr val="00B050"/>
                </a:solidFill>
                <a:latin typeface="Minion Pro EN" panose="02040503050201020203" pitchFamily="18" charset="0"/>
              </a:rPr>
              <a:t>f</a:t>
            </a:r>
            <a:r>
              <a:rPr lang="sr-Latn-RS" sz="3200" b="1" dirty="0" smtClean="0">
                <a:latin typeface="Minion Pro EN" panose="02040503050201020203" pitchFamily="18" charset="0"/>
              </a:rPr>
              <a:t>   </a:t>
            </a:r>
            <a:r>
              <a:rPr lang="sr-Latn-RS" sz="3200" b="1" dirty="0" smtClean="0">
                <a:solidFill>
                  <a:srgbClr val="7030A0"/>
                </a:solidFill>
                <a:latin typeface="Minion Pro EN" panose="02040503050201020203" pitchFamily="18" charset="0"/>
              </a:rPr>
              <a:t>o</a:t>
            </a:r>
            <a:r>
              <a:rPr lang="sr-Latn-RS" sz="3200" b="1" dirty="0" smtClean="0">
                <a:latin typeface="Minion Pro EN" panose="02040503050201020203" pitchFamily="18" charset="0"/>
              </a:rPr>
              <a:t>   </a:t>
            </a:r>
            <a:r>
              <a:rPr lang="sr-Latn-RS" sz="3200" b="1" dirty="0" smtClean="0">
                <a:solidFill>
                  <a:srgbClr val="FFFF00"/>
                </a:solidFill>
                <a:latin typeface="Minion Pro EN" panose="02040503050201020203" pitchFamily="18" charset="0"/>
              </a:rPr>
              <a:t>r</a:t>
            </a:r>
            <a:r>
              <a:rPr lang="sr-Latn-RS" sz="3200" b="1" dirty="0" smtClean="0">
                <a:latin typeface="Minion Pro EN" panose="02040503050201020203" pitchFamily="18" charset="0"/>
              </a:rPr>
              <a:t>   e</a:t>
            </a:r>
            <a:endParaRPr lang="sr-Latn-RS" dirty="0">
              <a:latin typeface="Minion Pro EN" panose="02040503050201020203" pitchFamily="18" charset="0"/>
            </a:endParaRPr>
          </a:p>
          <a:p>
            <a:endParaRPr lang="sr-Latn-RS" b="1" dirty="0" smtClean="0">
              <a:latin typeface="Minion Pro EN" panose="02040503050201020203" pitchFamily="18" charset="0"/>
            </a:endParaRPr>
          </a:p>
          <a:p>
            <a:endParaRPr lang="sr-Latn-RS" b="1" dirty="0" smtClean="0">
              <a:latin typeface="Minion Pro EN" panose="02040503050201020203" pitchFamily="18" charset="0"/>
            </a:endParaRPr>
          </a:p>
          <a:p>
            <a:r>
              <a:rPr lang="en-US" b="1" dirty="0" smtClean="0">
                <a:latin typeface="Minion Pro EN" panose="02040503050201020203" pitchFamily="18" charset="0"/>
              </a:rPr>
              <a:t>u </a:t>
            </a:r>
            <a:r>
              <a:rPr lang="en-US" b="1" dirty="0" err="1" smtClean="0">
                <a:latin typeface="Minion Pro EN" panose="02040503050201020203" pitchFamily="18" charset="0"/>
              </a:rPr>
              <a:t>bokovima</a:t>
            </a:r>
            <a:r>
              <a:rPr lang="en-US" b="1" dirty="0" smtClean="0">
                <a:latin typeface="Minion Pro EN" panose="02040503050201020203" pitchFamily="18" charset="0"/>
              </a:rPr>
              <a:t> </a:t>
            </a:r>
            <a:r>
              <a:rPr lang="en-US" b="1" dirty="0" err="1" smtClean="0">
                <a:latin typeface="Minion Pro EN" panose="02040503050201020203" pitchFamily="18" charset="0"/>
              </a:rPr>
              <a:t>svojim</a:t>
            </a:r>
            <a:r>
              <a:rPr lang="en-US" b="1" dirty="0" smtClean="0">
                <a:latin typeface="Minion Pro EN" panose="02040503050201020203" pitchFamily="18" charset="0"/>
              </a:rPr>
              <a:t> </a:t>
            </a:r>
            <a:r>
              <a:rPr lang="en-US" b="1" dirty="0" err="1" smtClean="0">
                <a:latin typeface="Minion Pro EN" panose="02040503050201020203" pitchFamily="18" charset="0"/>
              </a:rPr>
              <a:t>nosi</a:t>
            </a:r>
            <a:r>
              <a:rPr lang="en-US" b="1" dirty="0" smtClean="0">
                <a:latin typeface="Minion Pro EN" panose="02040503050201020203" pitchFamily="18" charset="0"/>
              </a:rPr>
              <a:t> </a:t>
            </a:r>
            <a:endParaRPr lang="sr-Latn-RS" b="1" dirty="0" smtClean="0">
              <a:latin typeface="Minion Pro EN" panose="02040503050201020203" pitchFamily="18" charset="0"/>
            </a:endParaRPr>
          </a:p>
          <a:p>
            <a:r>
              <a:rPr lang="sr-Latn-RS" b="1" dirty="0">
                <a:latin typeface="Minion Pro EN" panose="02040503050201020203" pitchFamily="18" charset="0"/>
              </a:rPr>
              <a:t>	</a:t>
            </a:r>
            <a:r>
              <a:rPr lang="sr-Latn-RS" b="1" dirty="0" smtClean="0">
                <a:latin typeface="Minion Pro EN" panose="02040503050201020203" pitchFamily="18" charset="0"/>
              </a:rPr>
              <a:t>	</a:t>
            </a:r>
            <a:r>
              <a:rPr lang="en-US" b="1" dirty="0" err="1" smtClean="0">
                <a:solidFill>
                  <a:srgbClr val="FF0000"/>
                </a:solidFill>
                <a:latin typeface="Minion Pro EN" panose="02040503050201020203" pitchFamily="18" charset="0"/>
              </a:rPr>
              <a:t>nemir</a:t>
            </a:r>
            <a:r>
              <a:rPr lang="en-US" b="1" dirty="0" smtClean="0">
                <a:solidFill>
                  <a:srgbClr val="FF0000"/>
                </a:solidFill>
                <a:latin typeface="Minion Pro EN" panose="02040503050201020203" pitchFamily="18" charset="0"/>
              </a:rPr>
              <a:t> </a:t>
            </a:r>
            <a:r>
              <a:rPr lang="en-US" b="1" dirty="0" err="1" smtClean="0">
                <a:solidFill>
                  <a:srgbClr val="FF0000"/>
                </a:solidFill>
                <a:latin typeface="Minion Pro EN" panose="02040503050201020203" pitchFamily="18" charset="0"/>
              </a:rPr>
              <a:t>voda</a:t>
            </a:r>
            <a:endParaRPr lang="en-US" b="1" dirty="0">
              <a:latin typeface="Minion Pro EN" panose="02040503050201020203" pitchFamily="18" charset="0"/>
            </a:endParaRPr>
          </a:p>
          <a:p>
            <a:r>
              <a:rPr lang="sr-Latn-RS" b="1" dirty="0" smtClean="0">
                <a:latin typeface="Minion Pro EN" panose="02040503050201020203" pitchFamily="18" charset="0"/>
              </a:rPr>
              <a:t>				</a:t>
            </a:r>
            <a:r>
              <a:rPr lang="en-US" b="1" dirty="0" err="1" smtClean="0">
                <a:solidFill>
                  <a:srgbClr val="FF0000"/>
                </a:solidFill>
                <a:latin typeface="Minion Pro EN" panose="02040503050201020203" pitchFamily="18" charset="0"/>
              </a:rPr>
              <a:t>trska</a:t>
            </a:r>
            <a:r>
              <a:rPr lang="en-US" b="1" dirty="0" smtClean="0">
                <a:solidFill>
                  <a:srgbClr val="FF0000"/>
                </a:solidFill>
                <a:latin typeface="Minion Pro EN" panose="02040503050201020203" pitchFamily="18" charset="0"/>
              </a:rPr>
              <a:t> </a:t>
            </a:r>
            <a:r>
              <a:rPr lang="en-US" b="1" dirty="0" err="1" smtClean="0">
                <a:solidFill>
                  <a:srgbClr val="FF0000"/>
                </a:solidFill>
                <a:latin typeface="Minion Pro EN" panose="02040503050201020203" pitchFamily="18" charset="0"/>
              </a:rPr>
              <a:t>koja</a:t>
            </a:r>
            <a:r>
              <a:rPr lang="en-US" b="1" dirty="0" smtClean="0">
                <a:solidFill>
                  <a:srgbClr val="FF0000"/>
                </a:solidFill>
                <a:latin typeface="Minion Pro EN" panose="02040503050201020203" pitchFamily="18" charset="0"/>
              </a:rPr>
              <a:t> </a:t>
            </a:r>
            <a:r>
              <a:rPr lang="en-US" b="1" dirty="0" err="1" smtClean="0">
                <a:solidFill>
                  <a:srgbClr val="FF0000"/>
                </a:solidFill>
                <a:latin typeface="Minion Pro EN" panose="02040503050201020203" pitchFamily="18" charset="0"/>
              </a:rPr>
              <a:t>misli</a:t>
            </a:r>
            <a:endParaRPr lang="en-US" b="1" dirty="0" smtClean="0">
              <a:solidFill>
                <a:srgbClr val="FF0000"/>
              </a:solidFill>
              <a:latin typeface="Minion Pro EN" panose="02040503050201020203" pitchFamily="18" charset="0"/>
            </a:endParaRPr>
          </a:p>
          <a:p>
            <a:r>
              <a:rPr lang="sr-Latn-RS" b="1" dirty="0" smtClean="0">
                <a:latin typeface="Minion Pro EN" panose="02040503050201020203" pitchFamily="18" charset="0"/>
              </a:rPr>
              <a:t>				i</a:t>
            </a:r>
            <a:r>
              <a:rPr lang="en-US" b="1" dirty="0" err="1" smtClean="0">
                <a:latin typeface="Minion Pro EN" panose="02040503050201020203" pitchFamily="18" charset="0"/>
              </a:rPr>
              <a:t>onako</a:t>
            </a:r>
            <a:r>
              <a:rPr lang="en-US" b="1" dirty="0" smtClean="0">
                <a:latin typeface="Minion Pro EN" panose="02040503050201020203" pitchFamily="18" charset="0"/>
              </a:rPr>
              <a:t> </a:t>
            </a:r>
            <a:r>
              <a:rPr lang="sr-Latn-RS" b="1" dirty="0" smtClean="0">
                <a:latin typeface="Minion Pro EN" panose="02040503050201020203" pitchFamily="18" charset="0"/>
              </a:rPr>
              <a:t>će je stići</a:t>
            </a:r>
            <a:endParaRPr lang="en-US" b="1" dirty="0" smtClean="0">
              <a:latin typeface="Minion Pro EN" panose="02040503050201020203" pitchFamily="18" charset="0"/>
            </a:endParaRPr>
          </a:p>
          <a:p>
            <a:r>
              <a:rPr lang="sr-Latn-RS" b="1" dirty="0" smtClean="0">
                <a:latin typeface="Minion Pro EN" panose="02040503050201020203" pitchFamily="18" charset="0"/>
              </a:rPr>
              <a:t>				</a:t>
            </a:r>
          </a:p>
          <a:p>
            <a:r>
              <a:rPr lang="sr-Latn-RS" b="1" dirty="0" smtClean="0">
                <a:latin typeface="Minion Pro EN" panose="02040503050201020203" pitchFamily="18" charset="0"/>
              </a:rPr>
              <a:t>					</a:t>
            </a:r>
            <a:r>
              <a:rPr lang="sr-Latn-RS" b="1" dirty="0">
                <a:latin typeface="Minion Pro EN" panose="02040503050201020203" pitchFamily="18" charset="0"/>
              </a:rPr>
              <a:t>	</a:t>
            </a:r>
            <a:r>
              <a:rPr lang="sr-Latn-RS" b="1" dirty="0" smtClean="0">
                <a:solidFill>
                  <a:srgbClr val="FF0000"/>
                </a:solidFill>
                <a:latin typeface="Minion Pro EN" panose="02040503050201020203" pitchFamily="18" charset="0"/>
              </a:rPr>
              <a:t>o</a:t>
            </a:r>
            <a:r>
              <a:rPr lang="en-US" b="1" dirty="0" err="1" smtClean="0">
                <a:solidFill>
                  <a:srgbClr val="FF0000"/>
                </a:solidFill>
                <a:latin typeface="Minion Pro EN" panose="02040503050201020203" pitchFamily="18" charset="0"/>
              </a:rPr>
              <a:t>gledal</a:t>
            </a:r>
            <a:r>
              <a:rPr lang="sr-Latn-RS" b="1" dirty="0" smtClean="0">
                <a:solidFill>
                  <a:srgbClr val="FF0000"/>
                </a:solidFill>
                <a:latin typeface="Minion Pro EN" panose="02040503050201020203" pitchFamily="18" charset="0"/>
              </a:rPr>
              <a:t>a</a:t>
            </a:r>
            <a:endParaRPr lang="en-US" b="1" dirty="0" smtClean="0">
              <a:solidFill>
                <a:srgbClr val="FF0000"/>
              </a:solidFill>
              <a:latin typeface="Minion Pro EN" panose="02040503050201020203" pitchFamily="18" charset="0"/>
            </a:endParaRPr>
          </a:p>
          <a:p>
            <a:endParaRPr lang="en-US" b="1" dirty="0">
              <a:latin typeface="Minion Pro EN" panose="02040503050201020203" pitchFamily="18" charset="0"/>
            </a:endParaRPr>
          </a:p>
          <a:p>
            <a:r>
              <a:rPr lang="sr-Latn-RS" b="1" dirty="0" smtClean="0">
                <a:latin typeface="Minion Pro EN" panose="02040503050201020203" pitchFamily="18" charset="0"/>
              </a:rPr>
              <a:t>							</a:t>
            </a:r>
            <a:r>
              <a:rPr lang="en-US" b="1" dirty="0" err="1" smtClean="0">
                <a:latin typeface="Minion Pro EN" panose="02040503050201020203" pitchFamily="18" charset="0"/>
              </a:rPr>
              <a:t>ogledala</a:t>
            </a:r>
            <a:r>
              <a:rPr lang="en-US" b="1" dirty="0" smtClean="0">
                <a:latin typeface="Minion Pro EN" panose="02040503050201020203" pitchFamily="18" charset="0"/>
              </a:rPr>
              <a:t> </a:t>
            </a:r>
            <a:r>
              <a:rPr lang="en-US" b="1" dirty="0" smtClean="0">
                <a:solidFill>
                  <a:srgbClr val="FF0000"/>
                </a:solidFill>
                <a:latin typeface="Minion Pro EN" panose="02040503050201020203" pitchFamily="18" charset="0"/>
              </a:rPr>
              <a:t>da ore</a:t>
            </a:r>
          </a:p>
          <a:p>
            <a:r>
              <a:rPr lang="sr-Latn-RS" b="1" dirty="0" smtClean="0">
                <a:latin typeface="Minion Pro EN" panose="02040503050201020203" pitchFamily="18" charset="0"/>
              </a:rPr>
              <a:t>					</a:t>
            </a:r>
          </a:p>
          <a:p>
            <a:r>
              <a:rPr lang="sr-Latn-RS" b="1" dirty="0">
                <a:latin typeface="Minion Pro EN" panose="02040503050201020203" pitchFamily="18" charset="0"/>
              </a:rPr>
              <a:t>	</a:t>
            </a:r>
            <a:r>
              <a:rPr lang="sr-Latn-RS" b="1" dirty="0" smtClean="0">
                <a:latin typeface="Minion Pro EN" panose="02040503050201020203" pitchFamily="18" charset="0"/>
              </a:rPr>
              <a:t>					</a:t>
            </a:r>
          </a:p>
          <a:p>
            <a:r>
              <a:rPr lang="sr-Latn-RS" b="1" dirty="0" smtClean="0">
                <a:latin typeface="Minion Pro EN" panose="02040503050201020203" pitchFamily="18" charset="0"/>
              </a:rPr>
              <a:t>								</a:t>
            </a:r>
            <a:r>
              <a:rPr lang="sr-Latn-RS" b="1" dirty="0" smtClean="0">
                <a:solidFill>
                  <a:schemeClr val="accent5">
                    <a:lumMod val="75000"/>
                  </a:schemeClr>
                </a:solidFill>
                <a:latin typeface="Minion Pro EN" panose="02040503050201020203" pitchFamily="18" charset="0"/>
              </a:rPr>
              <a:t>alegorija „kob“</a:t>
            </a:r>
            <a:endParaRPr lang="en-US" b="1" dirty="0" smtClean="0">
              <a:solidFill>
                <a:schemeClr val="accent5">
                  <a:lumMod val="75000"/>
                </a:schemeClr>
              </a:solidFill>
              <a:latin typeface="Minion Pro EN" panose="02040503050201020203" pitchFamily="18" charset="0"/>
            </a:endParaRPr>
          </a:p>
          <a:p>
            <a:endParaRPr lang="sr-Latn-RS" b="1" dirty="0" smtClean="0">
              <a:solidFill>
                <a:schemeClr val="accent5">
                  <a:lumMod val="75000"/>
                </a:schemeClr>
              </a:solidFill>
              <a:latin typeface="Minion Pro EN" panose="02040503050201020203" pitchFamily="18" charset="0"/>
            </a:endParaRPr>
          </a:p>
          <a:p>
            <a:r>
              <a:rPr lang="sr-Latn-RS" b="1" dirty="0">
                <a:solidFill>
                  <a:schemeClr val="accent5">
                    <a:lumMod val="75000"/>
                  </a:schemeClr>
                </a:solidFill>
                <a:latin typeface="Minion Pro EN" panose="02040503050201020203" pitchFamily="18" charset="0"/>
              </a:rPr>
              <a:t>	</a:t>
            </a:r>
            <a:r>
              <a:rPr lang="sr-Latn-RS" b="1" dirty="0" smtClean="0">
                <a:solidFill>
                  <a:schemeClr val="accent5">
                    <a:lumMod val="75000"/>
                  </a:schemeClr>
                </a:solidFill>
                <a:latin typeface="Minion Pro EN" panose="02040503050201020203" pitchFamily="18" charset="0"/>
              </a:rPr>
              <a:t>				     	simbol ogledala</a:t>
            </a:r>
          </a:p>
          <a:p>
            <a:r>
              <a:rPr lang="sr-Latn-RS" b="1" dirty="0" smtClean="0">
                <a:solidFill>
                  <a:schemeClr val="accent5">
                    <a:lumMod val="75000"/>
                  </a:schemeClr>
                </a:solidFill>
                <a:latin typeface="Minion Pro EN" panose="02040503050201020203" pitchFamily="18" charset="0"/>
              </a:rPr>
              <a:t>				</a:t>
            </a:r>
          </a:p>
          <a:p>
            <a:r>
              <a:rPr lang="sr-Latn-RS" b="1" dirty="0">
                <a:solidFill>
                  <a:schemeClr val="accent5">
                    <a:lumMod val="75000"/>
                  </a:schemeClr>
                </a:solidFill>
                <a:latin typeface="Minion Pro EN" panose="02040503050201020203" pitchFamily="18" charset="0"/>
              </a:rPr>
              <a:t>	</a:t>
            </a:r>
            <a:r>
              <a:rPr lang="sr-Latn-RS" b="1" dirty="0" smtClean="0">
                <a:solidFill>
                  <a:schemeClr val="accent5">
                    <a:lumMod val="75000"/>
                  </a:schemeClr>
                </a:solidFill>
                <a:latin typeface="Minion Pro EN" panose="02040503050201020203" pitchFamily="18" charset="0"/>
              </a:rPr>
              <a:t>			personifikacija trske </a:t>
            </a:r>
          </a:p>
          <a:p>
            <a:r>
              <a:rPr lang="sr-Latn-RS" b="1" dirty="0" smtClean="0">
                <a:solidFill>
                  <a:schemeClr val="accent5">
                    <a:lumMod val="75000"/>
                  </a:schemeClr>
                </a:solidFill>
                <a:latin typeface="Minion Pro EN" panose="02040503050201020203" pitchFamily="18" charset="0"/>
              </a:rPr>
              <a:t>			</a:t>
            </a:r>
          </a:p>
          <a:p>
            <a:r>
              <a:rPr lang="sr-Latn-RS" b="1" dirty="0">
                <a:solidFill>
                  <a:schemeClr val="accent5">
                    <a:lumMod val="75000"/>
                  </a:schemeClr>
                </a:solidFill>
                <a:latin typeface="Minion Pro EN" panose="02040503050201020203" pitchFamily="18" charset="0"/>
              </a:rPr>
              <a:t>	</a:t>
            </a:r>
            <a:r>
              <a:rPr lang="sr-Latn-RS" b="1" dirty="0" smtClean="0">
                <a:solidFill>
                  <a:schemeClr val="accent5">
                    <a:lumMod val="75000"/>
                  </a:schemeClr>
                </a:solidFill>
                <a:latin typeface="Minion Pro EN" panose="02040503050201020203" pitchFamily="18" charset="0"/>
              </a:rPr>
              <a:t>		</a:t>
            </a:r>
            <a:r>
              <a:rPr lang="sr-Latn-RS" b="1" dirty="0">
                <a:solidFill>
                  <a:schemeClr val="accent5">
                    <a:lumMod val="75000"/>
                  </a:schemeClr>
                </a:solidFill>
                <a:latin typeface="Minion Pro EN" panose="02040503050201020203" pitchFamily="18" charset="0"/>
              </a:rPr>
              <a:t>a</a:t>
            </a:r>
            <a:r>
              <a:rPr lang="sr-Latn-RS" b="1" dirty="0" smtClean="0">
                <a:solidFill>
                  <a:schemeClr val="accent5">
                    <a:lumMod val="75000"/>
                  </a:schemeClr>
                </a:solidFill>
                <a:latin typeface="Minion Pro EN" panose="02040503050201020203" pitchFamily="18" charset="0"/>
              </a:rPr>
              <a:t>nalogije</a:t>
            </a:r>
            <a:endParaRPr lang="en-US" b="1" dirty="0">
              <a:solidFill>
                <a:schemeClr val="accent5">
                  <a:lumMod val="75000"/>
                </a:schemeClr>
              </a:solidFill>
              <a:latin typeface="Minion Pro EN" panose="02040503050201020203" pitchFamily="18" charset="0"/>
            </a:endParaRPr>
          </a:p>
          <a:p>
            <a:endParaRPr lang="en-US" dirty="0" smtClean="0"/>
          </a:p>
          <a:p>
            <a:endParaRPr lang="en-US" dirty="0"/>
          </a:p>
        </p:txBody>
      </p:sp>
    </p:spTree>
    <p:extLst>
      <p:ext uri="{BB962C8B-B14F-4D97-AF65-F5344CB8AC3E}">
        <p14:creationId xmlns:p14="http://schemas.microsoft.com/office/powerpoint/2010/main" xmlns="" val="20837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anim calcmode="lin" valueType="num">
                                      <p:cBhvr>
                                        <p:cTn id="2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anim calcmode="lin" valueType="num">
                                      <p:cBhvr>
                                        <p:cTn id="3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1000"/>
                                        <p:tgtEl>
                                          <p:spTgt spid="2">
                                            <p:txEl>
                                              <p:pRg st="10" end="10"/>
                                            </p:txEl>
                                          </p:spTgt>
                                        </p:tgtEl>
                                      </p:cBhvr>
                                    </p:animEffect>
                                    <p:anim calcmode="lin" valueType="num">
                                      <p:cBhvr>
                                        <p:cTn id="3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fade">
                                      <p:cBhvr>
                                        <p:cTn id="45" dur="1000"/>
                                        <p:tgtEl>
                                          <p:spTgt spid="2">
                                            <p:txEl>
                                              <p:pRg st="11" end="11"/>
                                            </p:txEl>
                                          </p:spTgt>
                                        </p:tgtEl>
                                      </p:cBhvr>
                                    </p:animEffect>
                                    <p:anim calcmode="lin" valueType="num">
                                      <p:cBhvr>
                                        <p:cTn id="4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fade">
                                      <p:cBhvr>
                                        <p:cTn id="52" dur="1000"/>
                                        <p:tgtEl>
                                          <p:spTgt spid="2">
                                            <p:txEl>
                                              <p:pRg st="12" end="12"/>
                                            </p:txEl>
                                          </p:spTgt>
                                        </p:tgtEl>
                                      </p:cBhvr>
                                    </p:animEffect>
                                    <p:anim calcmode="lin" valueType="num">
                                      <p:cBhvr>
                                        <p:cTn id="5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Effect transition="in" filter="fade">
                                      <p:cBhvr>
                                        <p:cTn id="59" dur="1000"/>
                                        <p:tgtEl>
                                          <p:spTgt spid="2">
                                            <p:txEl>
                                              <p:pRg st="13" end="13"/>
                                            </p:txEl>
                                          </p:spTgt>
                                        </p:tgtEl>
                                      </p:cBhvr>
                                    </p:animEffect>
                                    <p:anim calcmode="lin" valueType="num">
                                      <p:cBhvr>
                                        <p:cTn id="6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
                                            <p:txEl>
                                              <p:pRg st="15" end="15"/>
                                            </p:txEl>
                                          </p:spTgt>
                                        </p:tgtEl>
                                        <p:attrNameLst>
                                          <p:attrName>style.visibility</p:attrName>
                                        </p:attrNameLst>
                                      </p:cBhvr>
                                      <p:to>
                                        <p:strVal val="visible"/>
                                      </p:to>
                                    </p:set>
                                    <p:animEffect transition="in" filter="fade">
                                      <p:cBhvr>
                                        <p:cTn id="64" dur="1000"/>
                                        <p:tgtEl>
                                          <p:spTgt spid="2">
                                            <p:txEl>
                                              <p:pRg st="15" end="15"/>
                                            </p:txEl>
                                          </p:spTgt>
                                        </p:tgtEl>
                                      </p:cBhvr>
                                    </p:animEffect>
                                    <p:anim calcmode="lin" valueType="num">
                                      <p:cBhvr>
                                        <p:cTn id="65"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
                                            <p:txEl>
                                              <p:pRg st="16" end="16"/>
                                            </p:txEl>
                                          </p:spTgt>
                                        </p:tgtEl>
                                        <p:attrNameLst>
                                          <p:attrName>style.visibility</p:attrName>
                                        </p:attrNameLst>
                                      </p:cBhvr>
                                      <p:to>
                                        <p:strVal val="visible"/>
                                      </p:to>
                                    </p:set>
                                    <p:animEffect transition="in" filter="fade">
                                      <p:cBhvr>
                                        <p:cTn id="69" dur="1000"/>
                                        <p:tgtEl>
                                          <p:spTgt spid="2">
                                            <p:txEl>
                                              <p:pRg st="16" end="16"/>
                                            </p:txEl>
                                          </p:spTgt>
                                        </p:tgtEl>
                                      </p:cBhvr>
                                    </p:animEffect>
                                    <p:anim calcmode="lin" valueType="num">
                                      <p:cBhvr>
                                        <p:cTn id="70"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
                                            <p:txEl>
                                              <p:pRg st="17" end="17"/>
                                            </p:txEl>
                                          </p:spTgt>
                                        </p:tgtEl>
                                        <p:attrNameLst>
                                          <p:attrName>style.visibility</p:attrName>
                                        </p:attrNameLst>
                                      </p:cBhvr>
                                      <p:to>
                                        <p:strVal val="visible"/>
                                      </p:to>
                                    </p:set>
                                    <p:animEffect transition="in" filter="fade">
                                      <p:cBhvr>
                                        <p:cTn id="74" dur="1000"/>
                                        <p:tgtEl>
                                          <p:spTgt spid="2">
                                            <p:txEl>
                                              <p:pRg st="17" end="17"/>
                                            </p:txEl>
                                          </p:spTgt>
                                        </p:tgtEl>
                                      </p:cBhvr>
                                    </p:animEffect>
                                    <p:anim calcmode="lin" valueType="num">
                                      <p:cBhvr>
                                        <p:cTn id="75"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
                                            <p:txEl>
                                              <p:pRg st="18" end="18"/>
                                            </p:txEl>
                                          </p:spTgt>
                                        </p:tgtEl>
                                        <p:attrNameLst>
                                          <p:attrName>style.visibility</p:attrName>
                                        </p:attrNameLst>
                                      </p:cBhvr>
                                      <p:to>
                                        <p:strVal val="visible"/>
                                      </p:to>
                                    </p:set>
                                    <p:animEffect transition="in" filter="fade">
                                      <p:cBhvr>
                                        <p:cTn id="79" dur="1000"/>
                                        <p:tgtEl>
                                          <p:spTgt spid="2">
                                            <p:txEl>
                                              <p:pRg st="18" end="18"/>
                                            </p:txEl>
                                          </p:spTgt>
                                        </p:tgtEl>
                                      </p:cBhvr>
                                    </p:animEffect>
                                    <p:anim calcmode="lin" valueType="num">
                                      <p:cBhvr>
                                        <p:cTn id="80"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81" dur="1000" fill="hold"/>
                                        <p:tgtEl>
                                          <p:spTgt spid="2">
                                            <p:txEl>
                                              <p:pRg st="18" end="18"/>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
                                            <p:txEl>
                                              <p:pRg st="19" end="19"/>
                                            </p:txEl>
                                          </p:spTgt>
                                        </p:tgtEl>
                                        <p:attrNameLst>
                                          <p:attrName>style.visibility</p:attrName>
                                        </p:attrNameLst>
                                      </p:cBhvr>
                                      <p:to>
                                        <p:strVal val="visible"/>
                                      </p:to>
                                    </p:set>
                                    <p:animEffect transition="in" filter="fade">
                                      <p:cBhvr>
                                        <p:cTn id="84" dur="1000"/>
                                        <p:tgtEl>
                                          <p:spTgt spid="2">
                                            <p:txEl>
                                              <p:pRg st="19" end="19"/>
                                            </p:txEl>
                                          </p:spTgt>
                                        </p:tgtEl>
                                      </p:cBhvr>
                                    </p:animEffect>
                                    <p:anim calcmode="lin" valueType="num">
                                      <p:cBhvr>
                                        <p:cTn id="85"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1689</TotalTime>
  <Words>1888</Words>
  <Application>Microsoft Office PowerPoint</Application>
  <PresentationFormat>On-screen Show (4:3)</PresentationFormat>
  <Paragraphs>279</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Bojan</dc:creator>
  <cp:lastModifiedBy>Olja</cp:lastModifiedBy>
  <cp:revision>120</cp:revision>
  <dcterms:created xsi:type="dcterms:W3CDTF">2017-06-06T18:43:40Z</dcterms:created>
  <dcterms:modified xsi:type="dcterms:W3CDTF">2018-03-30T12:41:05Z</dcterms:modified>
</cp:coreProperties>
</file>