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84" r:id="rId3"/>
    <p:sldId id="267" r:id="rId4"/>
    <p:sldId id="259" r:id="rId5"/>
    <p:sldId id="293" r:id="rId6"/>
    <p:sldId id="257" r:id="rId7"/>
    <p:sldId id="286" r:id="rId8"/>
    <p:sldId id="288" r:id="rId9"/>
    <p:sldId id="287" r:id="rId10"/>
    <p:sldId id="289" r:id="rId11"/>
    <p:sldId id="261" r:id="rId12"/>
    <p:sldId id="290" r:id="rId13"/>
    <p:sldId id="292" r:id="rId14"/>
    <p:sldId id="280" r:id="rId15"/>
  </p:sldIdLst>
  <p:sldSz cx="9144000" cy="6858000" type="screen4x3"/>
  <p:notesSz cx="6858000" cy="9144000"/>
  <p:embeddedFontLst>
    <p:embeddedFont>
      <p:font typeface="Tempus Sans ITC" pitchFamily="82" charset="0"/>
      <p:regular r:id="rId17"/>
    </p:embeddedFont>
    <p:embeddedFont>
      <p:font typeface="Shadows Into Light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Varela Round" charset="0"/>
      <p:regular r:id="rId27"/>
    </p:embeddedFont>
    <p:embeddedFont>
      <p:font typeface="Lucida Bright" pitchFamily="18" charset="0"/>
      <p:regular r:id="rId28"/>
      <p:bold r:id="rId29"/>
      <p:italic r:id="rId30"/>
      <p:boldItalic r:id="rId31"/>
    </p:embeddedFont>
    <p:embeddedFont>
      <p:font typeface="Pristina" pitchFamily="66" charset="0"/>
      <p:regular r:id="rId32"/>
    </p:embeddedFont>
    <p:embeddedFont>
      <p:font typeface="Kalinga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00"/>
    <a:srgbClr val="273852"/>
    <a:srgbClr val="363852"/>
    <a:srgbClr val="363846"/>
    <a:srgbClr val="323846"/>
    <a:srgbClr val="92D050"/>
  </p:clrMru>
</p:presentationPr>
</file>

<file path=ppt/tableStyles.xml><?xml version="1.0" encoding="utf-8"?>
<a:tblStyleLst xmlns:a="http://schemas.openxmlformats.org/drawingml/2006/main" def="{3DF56D39-75ED-454F-BBFC-4E3918E0909E}">
  <a:tblStyle styleId="{3DF56D39-75ED-454F-BBFC-4E3918E0909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271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Sheet1!$C$2</c:f>
              <c:strCache>
                <c:ptCount val="1"/>
                <c:pt idx="0">
                  <c:v>STIM donjih 30%</c:v>
                </c:pt>
              </c:strCache>
            </c:strRef>
          </c:tx>
          <c:cat>
            <c:strRef>
              <c:f>Sheet1!$B$3:$B$5</c:f>
              <c:strCache>
                <c:ptCount val="3"/>
                <c:pt idx="0">
                  <c:v>donjih 30%</c:v>
                </c:pt>
                <c:pt idx="1">
                  <c:v>srednjih 30%</c:v>
                </c:pt>
                <c:pt idx="2">
                  <c:v>gornjih 30%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452.125</c:v>
                </c:pt>
                <c:pt idx="1">
                  <c:v>427.48399999999879</c:v>
                </c:pt>
                <c:pt idx="2">
                  <c:v>419.90799999999928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STIM srednjih 30%</c:v>
                </c:pt>
              </c:strCache>
            </c:strRef>
          </c:tx>
          <c:cat>
            <c:strRef>
              <c:f>Sheet1!$B$3:$B$5</c:f>
              <c:strCache>
                <c:ptCount val="3"/>
                <c:pt idx="0">
                  <c:v>donjih 30%</c:v>
                </c:pt>
                <c:pt idx="1">
                  <c:v>srednjih 30%</c:v>
                </c:pt>
                <c:pt idx="2">
                  <c:v>gornjih 30%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469.68200000000002</c:v>
                </c:pt>
                <c:pt idx="1">
                  <c:v>453.05900000000008</c:v>
                </c:pt>
                <c:pt idx="2">
                  <c:v>446.06599999999969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STIM gornjih 30%</c:v>
                </c:pt>
              </c:strCache>
            </c:strRef>
          </c:tx>
          <c:cat>
            <c:strRef>
              <c:f>Sheet1!$B$3:$B$5</c:f>
              <c:strCache>
                <c:ptCount val="3"/>
                <c:pt idx="0">
                  <c:v>donjih 30%</c:v>
                </c:pt>
                <c:pt idx="1">
                  <c:v>srednjih 30%</c:v>
                </c:pt>
                <c:pt idx="2">
                  <c:v>gornjih 30%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482.15899999999999</c:v>
                </c:pt>
                <c:pt idx="1">
                  <c:v>487.053</c:v>
                </c:pt>
                <c:pt idx="2">
                  <c:v>456.125</c:v>
                </c:pt>
              </c:numCache>
            </c:numRef>
          </c:val>
        </c:ser>
        <c:marker val="1"/>
        <c:axId val="67673088"/>
        <c:axId val="67675264"/>
      </c:lineChart>
      <c:catAx>
        <c:axId val="67673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sr-Latn-RS" sz="1800">
                    <a:latin typeface="Lucida Bright" pitchFamily="18" charset="0"/>
                  </a:defRPr>
                </a:pPr>
                <a:r>
                  <a:rPr lang="sr-Latn-RS" sz="1800">
                    <a:latin typeface="Lucida Bright" pitchFamily="18" charset="0"/>
                  </a:rPr>
                  <a:t>USSS</a:t>
                </a:r>
                <a:endParaRPr lang="en-US" sz="1800">
                  <a:latin typeface="Lucida Bright" pitchFamily="18" charset="0"/>
                </a:endParaRPr>
              </a:p>
            </c:rich>
          </c:tx>
          <c:layout>
            <c:manualLayout>
              <c:xMode val="edge"/>
              <c:yMode val="edge"/>
              <c:x val="0.37796173169292641"/>
              <c:y val="0.931326645527950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sr-Latn-RS" sz="1400">
                <a:latin typeface="Lucida Bright" pitchFamily="18" charset="0"/>
              </a:defRPr>
            </a:pPr>
            <a:endParaRPr lang="en-US"/>
          </a:p>
        </c:txPr>
        <c:crossAx val="67675264"/>
        <c:crosses val="autoZero"/>
        <c:auto val="1"/>
        <c:lblAlgn val="ctr"/>
        <c:lblOffset val="100"/>
      </c:catAx>
      <c:valAx>
        <c:axId val="67675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sr-Latn-RS" sz="1400">
                    <a:latin typeface="Lucida Bright" pitchFamily="18" charset="0"/>
                  </a:defRPr>
                </a:pPr>
                <a:r>
                  <a:rPr lang="sr-Latn-RS" sz="1400" dirty="0" smtClean="0">
                    <a:latin typeface="Bookman Old Style" pitchFamily="18" charset="0"/>
                  </a:rPr>
                  <a:t>Postignuće predviđeno modelom 6</a:t>
                </a:r>
                <a:endParaRPr lang="en-US" sz="1400" dirty="0"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1.3417096867741759E-2"/>
              <c:y val="0.1120819275207091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sr-Latn-RS"/>
            </a:pPr>
            <a:endParaRPr lang="en-US"/>
          </a:p>
        </c:txPr>
        <c:crossAx val="6767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22408242112125"/>
          <c:y val="0.28897672603990526"/>
          <c:w val="0.26577591757887958"/>
          <c:h val="0.28441287685509425"/>
        </c:manualLayout>
      </c:layout>
      <c:txPr>
        <a:bodyPr/>
        <a:lstStyle/>
        <a:p>
          <a:pPr>
            <a:defRPr lang="sr-Latn-RS" sz="1400">
              <a:latin typeface="Lucida Bright" pitchFamily="18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RS" dirty="0" smtClean="0"/>
              <a:t>Pažnju ćemo posvetiti učeničkom upitniku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148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4299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845025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1" name="Shape 41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928662" y="1643050"/>
            <a:ext cx="7429552" cy="221457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08000" lvl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RS" sz="4800" dirty="0" smtClean="0">
                <a:latin typeface="Tempus Sans ITC" pitchFamily="82" charset="0"/>
                <a:cs typeface="Calibri" pitchFamily="34" charset="0"/>
              </a:rPr>
              <a:t>Doprinos </a:t>
            </a:r>
            <a:br>
              <a:rPr lang="sr-Latn-RS" sz="4800" dirty="0" smtClean="0">
                <a:latin typeface="Tempus Sans ITC" pitchFamily="82" charset="0"/>
                <a:cs typeface="Calibri" pitchFamily="34" charset="0"/>
              </a:rPr>
            </a:br>
            <a:r>
              <a:rPr lang="sr-Latn-RS" sz="4800" dirty="0" smtClean="0">
                <a:latin typeface="Tempus Sans ITC" pitchFamily="82" charset="0"/>
                <a:cs typeface="Calibri" pitchFamily="34" charset="0"/>
              </a:rPr>
              <a:t>nastave srpskog jezika</a:t>
            </a:r>
            <a:br>
              <a:rPr lang="sr-Latn-RS" sz="4800" dirty="0" smtClean="0">
                <a:latin typeface="Tempus Sans ITC" pitchFamily="82" charset="0"/>
                <a:cs typeface="Calibri" pitchFamily="34" charset="0"/>
              </a:rPr>
            </a:br>
            <a:r>
              <a:rPr lang="sr-Latn-RS" sz="4800" dirty="0" smtClean="0">
                <a:latin typeface="Tempus Sans ITC" pitchFamily="82" charset="0"/>
                <a:cs typeface="Calibri" pitchFamily="34" charset="0"/>
              </a:rPr>
              <a:t>čitalackoj </a:t>
            </a:r>
            <a:r>
              <a:rPr lang="sr-Latn-RS" sz="4800" dirty="0" smtClean="0">
                <a:latin typeface="Tempus Sans ITC" pitchFamily="82" charset="0"/>
                <a:cs typeface="Calibri" pitchFamily="34" charset="0"/>
              </a:rPr>
              <a:t>pismenosti </a:t>
            </a:r>
            <a:endParaRPr lang="en" sz="4800" dirty="0">
              <a:latin typeface="Tempus Sans ITC" pitchFamily="82" charset="0"/>
              <a:cs typeface="Calibri" pitchFamily="34" charset="0"/>
            </a:endParaRPr>
          </a:p>
        </p:txBody>
      </p:sp>
      <p:sp>
        <p:nvSpPr>
          <p:cNvPr id="106" name="Shape 106"/>
          <p:cNvSpPr/>
          <p:nvPr/>
        </p:nvSpPr>
        <p:spPr>
          <a:xfrm rot="-4140551">
            <a:off x="1701657" y="1599166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2496775" y="4255850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 flipV="1">
            <a:off x="2428860" y="4214818"/>
            <a:ext cx="4219902" cy="45719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rot="10800000" flipH="1">
            <a:off x="5786446" y="1857364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1857356" y="3286124"/>
            <a:ext cx="5429288" cy="1239414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" name="TextBox 7"/>
          <p:cNvSpPr txBox="1"/>
          <p:nvPr/>
        </p:nvSpPr>
        <p:spPr>
          <a:xfrm>
            <a:off x="877297" y="5072074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Calibri" pitchFamily="34" charset="0"/>
              </a:rPr>
              <a:t>Smiljana Jošić </a:t>
            </a:r>
          </a:p>
          <a:p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Calibri" pitchFamily="34" charset="0"/>
              </a:rPr>
              <a:t>Institut za pedagoška istraživanja</a:t>
            </a:r>
            <a:endParaRPr lang="sr-Latn-C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223" y="5068685"/>
            <a:ext cx="2651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Calibri" pitchFamily="34" charset="0"/>
              </a:rPr>
              <a:t>Sonja Banjac</a:t>
            </a:r>
          </a:p>
          <a:p>
            <a:pPr algn="r"/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cs typeface="Calibri" pitchFamily="34" charset="0"/>
              </a:rPr>
              <a:t>Institut za psihologiju</a:t>
            </a:r>
            <a:endParaRPr lang="sr-Latn-CS" sz="16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8" grpId="0" build="allAtOnce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918650"/>
            <a:ext cx="7056299" cy="4082999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 postignuće učenika je više kada nastavnici podstiču angažovanje u čitanju, a niže kada koriste organizacione strategije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 ova veza opstaje i kada se SES uzme u obzir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 najbolje postignuće učenici </a:t>
            </a: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imaju </a:t>
            </a: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kada njihovi nastavnici umereno organizuju rad i dosta podstiču anagažovanje u čitanju.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sr-Latn-RS" dirty="0" smtClean="0">
              <a:solidFill>
                <a:srgbClr val="273852"/>
              </a:solidFill>
              <a:latin typeface="Bookman Old Style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sr-Latn-CS" dirty="0" smtClean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4" name="Shape 1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Šta smo zapravo saznali?</a:t>
            </a:r>
            <a:endParaRPr lang="en" sz="3600" b="1" dirty="0">
              <a:solidFill>
                <a:srgbClr val="2738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Dakle, šta smo zapravo saznali?</a:t>
            </a:r>
            <a:endParaRPr lang="en" sz="3600" b="1" dirty="0">
              <a:solidFill>
                <a:srgbClr val="27385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57224" y="1918651"/>
            <a:ext cx="7056299" cy="10817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68288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Zbog korelacionog nacrta moramo biti otvoreni za dve mogućnosti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76953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2000" dirty="0" smtClean="0">
                <a:latin typeface="Bookman Old Style" pitchFamily="18" charset="0"/>
              </a:rPr>
              <a:t>a) Nastavnici prilagođavaju svoje strategije sposobnostima i znanjima učenika</a:t>
            </a:r>
            <a:endParaRPr lang="sr-Latn-CS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929066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2000" dirty="0" smtClean="0">
                <a:latin typeface="Bookman Old Style" pitchFamily="18" charset="0"/>
                <a:cs typeface="Kalinga" pitchFamily="34" charset="0"/>
              </a:rPr>
              <a:t>b) Učenici razvijaju svoje čitalačke kompetencije na osnovu strategija njihovih nastavnika</a:t>
            </a:r>
            <a:endParaRPr lang="sr-Latn-CS" dirty="0">
              <a:latin typeface="Bookman Old Style" pitchFamily="18" charset="0"/>
              <a:cs typeface="Kalinga" pitchFamily="34" charset="0"/>
            </a:endParaRPr>
          </a:p>
        </p:txBody>
      </p:sp>
      <p:sp>
        <p:nvSpPr>
          <p:cNvPr id="7" name="Shape 106"/>
          <p:cNvSpPr/>
          <p:nvPr/>
        </p:nvSpPr>
        <p:spPr>
          <a:xfrm rot="2324375">
            <a:off x="3264871" y="2747548"/>
            <a:ext cx="290262" cy="117572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8" name="Shape 106"/>
          <p:cNvSpPr/>
          <p:nvPr/>
        </p:nvSpPr>
        <p:spPr>
          <a:xfrm rot="19054167">
            <a:off x="6152698" y="2212029"/>
            <a:ext cx="446535" cy="1869324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allAtOnce"/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8800" dirty="0" smtClean="0">
                <a:solidFill>
                  <a:srgbClr val="AACF20"/>
                </a:solidFill>
                <a:latin typeface="Pristina" pitchFamily="66" charset="0"/>
              </a:rPr>
              <a:t>2</a:t>
            </a:r>
            <a:r>
              <a:rPr lang="en" sz="8800" dirty="0" smtClean="0">
                <a:solidFill>
                  <a:srgbClr val="AACF20"/>
                </a:solidFill>
                <a:latin typeface="Pristina" pitchFamily="66" charset="0"/>
              </a:rPr>
              <a:t>.</a:t>
            </a:r>
            <a:endParaRPr lang="en" sz="8800" dirty="0">
              <a:solidFill>
                <a:srgbClr val="AACF20"/>
              </a:solidFill>
              <a:latin typeface="Pristina" pitchFamily="66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  <a:cs typeface="Calibri" pitchFamily="34" charset="0"/>
              </a:rPr>
              <a:t>Kvalitativni podaci</a:t>
            </a:r>
            <a:endParaRPr lang="en" dirty="0">
              <a:solidFill>
                <a:srgbClr val="273852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>
                <a:solidFill>
                  <a:srgbClr val="273852"/>
                </a:solidFill>
                <a:latin typeface="Tempus Sans ITC" pitchFamily="82" charset="0"/>
              </a:rPr>
              <a:t>Šta nam učenici i nastavnici mogu reći?</a:t>
            </a:r>
            <a:endParaRPr lang="en" dirty="0">
              <a:solidFill>
                <a:srgbClr val="273852"/>
              </a:solidFill>
              <a:latin typeface="Tempus Sans ITC" pitchFamily="82" charset="0"/>
            </a:endParaRPr>
          </a:p>
        </p:txBody>
      </p:sp>
      <p:pic>
        <p:nvPicPr>
          <p:cNvPr id="4" name="Picture 2" descr="Image result for coming 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6143668" cy="2209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918650"/>
            <a:ext cx="7056299" cy="40829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</a:rPr>
              <a:t> Provera dobijenih modela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273852"/>
                </a:solidFill>
                <a:latin typeface="Bookman Old Style" pitchFamily="18" charset="0"/>
              </a:rPr>
              <a:t> Nastavnici</a:t>
            </a: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rgbClr val="273852"/>
                </a:solidFill>
                <a:latin typeface="Bookman Old Style" pitchFamily="18" charset="0"/>
              </a:rPr>
              <a:t> Koje strategije/prakse koriste u nastavi srpskog jezika (čitanja)</a:t>
            </a: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rgbClr val="273852"/>
                </a:solidFill>
                <a:latin typeface="Bookman Old Style" pitchFamily="18" charset="0"/>
              </a:rPr>
              <a:t> Da li ih/kako/zašto prilagođavaju različitim odeljenjima</a:t>
            </a:r>
          </a:p>
          <a:p>
            <a:pPr lvl="1">
              <a:buFont typeface="Arial" pitchFamily="34" charset="0"/>
              <a:buChar char="•"/>
            </a:pPr>
            <a:endParaRPr lang="sr-Latn-RS" dirty="0" smtClean="0">
              <a:solidFill>
                <a:srgbClr val="273852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273852"/>
                </a:solidFill>
                <a:latin typeface="Bookman Old Style" pitchFamily="18" charset="0"/>
              </a:rPr>
              <a:t> Učenici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 Koje prakse svojih nastavnika mogu da identifikuju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 Za koje misle da su korisne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 Da li vide neke razlike u praksama svojih nastavnika u različitim odeljenjima?</a:t>
            </a:r>
          </a:p>
        </p:txBody>
      </p:sp>
      <p:sp>
        <p:nvSpPr>
          <p:cNvPr id="4" name="Shape 143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Radovi u toku</a:t>
            </a:r>
            <a:endParaRPr lang="en" sz="3600" b="1" dirty="0">
              <a:solidFill>
                <a:srgbClr val="2738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 idx="4294967295"/>
          </p:nvPr>
        </p:nvSpPr>
        <p:spPr>
          <a:xfrm>
            <a:off x="1669950" y="1480154"/>
            <a:ext cx="5804100" cy="73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4800" b="1" dirty="0" smtClean="0">
                <a:solidFill>
                  <a:srgbClr val="FFBB00"/>
                </a:solidFill>
                <a:latin typeface="Tempus Sans ITC" pitchFamily="82" charset="0"/>
              </a:rPr>
              <a:t>Hvala</a:t>
            </a:r>
            <a:r>
              <a:rPr lang="en" sz="4800" b="1" dirty="0" smtClean="0">
                <a:solidFill>
                  <a:srgbClr val="FFBB00"/>
                </a:solidFill>
                <a:latin typeface="Tempus Sans ITC" pitchFamily="82" charset="0"/>
              </a:rPr>
              <a:t>!</a:t>
            </a:r>
            <a:endParaRPr lang="en" sz="4800" b="1" dirty="0">
              <a:solidFill>
                <a:srgbClr val="FFBB00"/>
              </a:solidFill>
              <a:latin typeface="Tempus Sans ITC" pitchFamily="82" charset="0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4294967295"/>
          </p:nvPr>
        </p:nvSpPr>
        <p:spPr>
          <a:xfrm>
            <a:off x="1177800" y="3239309"/>
            <a:ext cx="67883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r-Latn-RS" sz="3600" b="1" dirty="0" smtClean="0">
                <a:solidFill>
                  <a:srgbClr val="273852"/>
                </a:solidFill>
                <a:latin typeface="Bookman Old Style" pitchFamily="18" charset="0"/>
              </a:rPr>
              <a:t>Pitanja?</a:t>
            </a:r>
            <a:endParaRPr lang="en" sz="3600" b="1" dirty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2076850" y="2746947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324" name="Shape 324"/>
          <p:cNvCxnSpPr/>
          <p:nvPr/>
        </p:nvCxnSpPr>
        <p:spPr>
          <a:xfrm flipH="1">
            <a:off x="6023074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>
            <a:off x="3380350" y="2302225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/>
          <p:nvPr/>
        </p:nvCxnSpPr>
        <p:spPr>
          <a:xfrm rot="10800000" flipH="1">
            <a:off x="2857488" y="4143380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5286380" y="4000504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8" name="Shape 328"/>
          <p:cNvCxnSpPr/>
          <p:nvPr/>
        </p:nvCxnSpPr>
        <p:spPr>
          <a:xfrm rot="10800000">
            <a:off x="6072198" y="3786190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14414" y="732551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Istraživačko pitanje</a:t>
            </a:r>
            <a:endParaRPr lang="en" sz="4000" b="1" dirty="0">
              <a:solidFill>
                <a:srgbClr val="273852"/>
              </a:solidFill>
              <a:latin typeface="Tempus Sans ITC" pitchFamily="82" charset="0"/>
              <a:cs typeface="Calibri" pitchFamily="34" charset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571604" y="1902800"/>
            <a:ext cx="5128811" cy="5975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Koje prakse i strategije nastavnici koriste u nastavi srpskog jezika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500298" y="3286124"/>
            <a:ext cx="5072098" cy="10001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Koje od njih su u vezi sa postignucem na zadacima čitalacke pismenosti</a:t>
            </a:r>
          </a:p>
          <a:p>
            <a:pPr>
              <a:buNone/>
            </a:pPr>
            <a:endParaRPr lang="sr-Latn-RS" sz="2000" dirty="0" smtClean="0">
              <a:solidFill>
                <a:srgbClr val="273852"/>
              </a:solidFill>
              <a:latin typeface="Bookman Old Style" pitchFamily="18" charset="0"/>
            </a:endParaRPr>
          </a:p>
          <a:p>
            <a:pPr lvl="0">
              <a:buNone/>
            </a:pPr>
            <a:endParaRPr lang="en" b="1" dirty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2000264" y="5072074"/>
            <a:ext cx="5643570" cy="11430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Postoji li razlika između perspektive nastavnika i učenika?</a:t>
            </a:r>
            <a:endParaRPr lang="sr-Latn-RS" sz="2000" dirty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6" name="Shape 106"/>
          <p:cNvSpPr/>
          <p:nvPr/>
        </p:nvSpPr>
        <p:spPr>
          <a:xfrm rot="19606260">
            <a:off x="6058655" y="2062781"/>
            <a:ext cx="835356" cy="116080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7" name="Shape 106"/>
          <p:cNvSpPr/>
          <p:nvPr/>
        </p:nvSpPr>
        <p:spPr>
          <a:xfrm rot="12214486" flipV="1">
            <a:off x="1801424" y="4006153"/>
            <a:ext cx="537061" cy="1236272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allAtOnce"/>
      <p:bldP spid="166" grpId="0" build="allAtOnce"/>
      <p:bldP spid="16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349133" y="2223000"/>
            <a:ext cx="2412000" cy="24120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r-Latn-RS" sz="2400" dirty="0" smtClean="0">
                <a:solidFill>
                  <a:srgbClr val="FFFFFF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PISA</a:t>
            </a:r>
            <a:endParaRPr lang="en" sz="2400" dirty="0">
              <a:solidFill>
                <a:srgbClr val="FFFFFF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</a:rPr>
              <a:t>Plan istraživanja</a:t>
            </a:r>
            <a:endParaRPr lang="en" sz="3600" b="1" dirty="0">
              <a:solidFill>
                <a:srgbClr val="273852"/>
              </a:solidFill>
              <a:latin typeface="Tempus Sans ITC" pitchFamily="82" charset="0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928662" y="2214554"/>
            <a:ext cx="4000528" cy="2420446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RS" sz="2400" dirty="0" smtClean="0">
                <a:solidFill>
                  <a:srgbClr val="01ABCF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Kvantitativna analiza</a:t>
            </a:r>
            <a:endParaRPr lang="en" sz="2400" dirty="0">
              <a:solidFill>
                <a:srgbClr val="01ABCF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4143372" y="2143116"/>
            <a:ext cx="4143404" cy="2491884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r-Latn-RS" sz="2400" dirty="0" smtClean="0">
                <a:solidFill>
                  <a:srgbClr val="F9AC08"/>
                </a:solidFill>
                <a:latin typeface="Lucida Bright" pitchFamily="18" charset="0"/>
                <a:ea typeface="Varela Round"/>
                <a:cs typeface="Varela Round"/>
                <a:sym typeface="Varela Round"/>
              </a:rPr>
              <a:t>	</a:t>
            </a:r>
            <a:r>
              <a:rPr lang="sr-Latn-RS" sz="2400" dirty="0" smtClean="0">
                <a:solidFill>
                  <a:srgbClr val="F9AC08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Kvalitativna analiza</a:t>
            </a:r>
            <a:endParaRPr lang="en" sz="2400" dirty="0">
              <a:solidFill>
                <a:srgbClr val="F9AC08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allAtOnce" animBg="1"/>
      <p:bldP spid="187" grpId="0" build="allAtOnce" animBg="1"/>
      <p:bldP spid="18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643042" y="2143116"/>
            <a:ext cx="5843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8800" dirty="0" smtClean="0">
                <a:solidFill>
                  <a:srgbClr val="AACF20"/>
                </a:solidFill>
                <a:latin typeface="Pristina" pitchFamily="66" charset="0"/>
              </a:rPr>
              <a:t/>
            </a:r>
            <a:br>
              <a:rPr lang="sr-Latn-RS" sz="8800" dirty="0" smtClean="0">
                <a:solidFill>
                  <a:srgbClr val="AACF20"/>
                </a:solidFill>
                <a:latin typeface="Pristina" pitchFamily="66" charset="0"/>
              </a:rPr>
            </a:br>
            <a:r>
              <a:rPr lang="en" sz="8800" dirty="0" smtClean="0">
                <a:solidFill>
                  <a:srgbClr val="AACF20"/>
                </a:solidFill>
                <a:latin typeface="Pristina" pitchFamily="66" charset="0"/>
              </a:rPr>
              <a:t>1</a:t>
            </a:r>
            <a:r>
              <a:rPr lang="en" sz="8800" dirty="0">
                <a:solidFill>
                  <a:srgbClr val="AACF20"/>
                </a:solidFill>
                <a:latin typeface="Pristina" pitchFamily="66" charset="0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sr-Latn-RS" dirty="0" smtClean="0">
                <a:solidFill>
                  <a:srgbClr val="273852"/>
                </a:solidFill>
                <a:latin typeface="Bookman Old Style" pitchFamily="18" charset="0"/>
                <a:cs typeface="Calibri" pitchFamily="34" charset="0"/>
              </a:rPr>
              <a:t>Kvantitativni podaci</a:t>
            </a:r>
            <a:endParaRPr lang="en" dirty="0">
              <a:solidFill>
                <a:srgbClr val="273852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643042" y="3643314"/>
            <a:ext cx="58431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>
                <a:solidFill>
                  <a:srgbClr val="273852"/>
                </a:solidFill>
                <a:latin typeface="Tempus Sans ITC" pitchFamily="82" charset="0"/>
              </a:rPr>
              <a:t>Šta nam PISA može reći?</a:t>
            </a:r>
            <a:endParaRPr lang="en" dirty="0">
              <a:solidFill>
                <a:srgbClr val="273852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55801" y="71435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Metodologija</a:t>
            </a:r>
            <a:endParaRPr lang="en-US" sz="4000" b="1" dirty="0">
              <a:solidFill>
                <a:srgbClr val="273852"/>
              </a:solidFill>
              <a:latin typeface="Tempus Sans ITC" pitchFamily="82" charset="0"/>
              <a:cs typeface="Calibri" pitchFamily="34" charset="0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142976" y="1857364"/>
            <a:ext cx="1357322" cy="571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sr-Latn-RS" dirty="0" smtClean="0">
                <a:solidFill>
                  <a:srgbClr val="273852"/>
                </a:solidFill>
                <a:latin typeface="Tempus Sans ITC" pitchFamily="82" charset="0"/>
              </a:rPr>
              <a:t>Uzorak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1071538" y="1785926"/>
            <a:ext cx="1500198" cy="714380"/>
            <a:chOff x="785786" y="1643050"/>
            <a:chExt cx="1500198" cy="714380"/>
          </a:xfrm>
        </p:grpSpPr>
        <p:sp>
          <p:nvSpPr>
            <p:cNvPr id="4" name="Shape 242"/>
            <p:cNvSpPr/>
            <p:nvPr/>
          </p:nvSpPr>
          <p:spPr>
            <a:xfrm>
              <a:off x="785786" y="1714488"/>
              <a:ext cx="1500198" cy="573416"/>
            </a:xfrm>
            <a:custGeom>
              <a:avLst/>
              <a:gdLst/>
              <a:ahLst/>
              <a:cxnLst/>
              <a:rect l="0" t="0" r="0" b="0"/>
              <a:pathLst>
                <a:path w="195778" h="70773" extrusionOk="0">
                  <a:moveTo>
                    <a:pt x="2270" y="3507"/>
                  </a:moveTo>
                  <a:cubicBezTo>
                    <a:pt x="4760" y="17455"/>
                    <a:pt x="5299" y="31884"/>
                    <a:pt x="3891" y="45984"/>
                  </a:cubicBezTo>
                  <a:cubicBezTo>
                    <a:pt x="3385" y="51043"/>
                    <a:pt x="3633" y="56154"/>
                    <a:pt x="3243" y="61224"/>
                  </a:cubicBezTo>
                  <a:cubicBezTo>
                    <a:pt x="3118" y="62844"/>
                    <a:pt x="1635" y="65090"/>
                    <a:pt x="2918" y="66088"/>
                  </a:cubicBezTo>
                  <a:cubicBezTo>
                    <a:pt x="6851" y="69146"/>
                    <a:pt x="12877" y="66552"/>
                    <a:pt x="17834" y="67061"/>
                  </a:cubicBezTo>
                  <a:cubicBezTo>
                    <a:pt x="22381" y="67527"/>
                    <a:pt x="26883" y="68541"/>
                    <a:pt x="31453" y="68682"/>
                  </a:cubicBezTo>
                  <a:cubicBezTo>
                    <a:pt x="56843" y="69462"/>
                    <a:pt x="82250" y="69655"/>
                    <a:pt x="107653" y="69655"/>
                  </a:cubicBezTo>
                  <a:cubicBezTo>
                    <a:pt x="127324" y="69655"/>
                    <a:pt x="146995" y="69655"/>
                    <a:pt x="166667" y="69655"/>
                  </a:cubicBezTo>
                  <a:cubicBezTo>
                    <a:pt x="175871" y="69655"/>
                    <a:pt x="192100" y="74140"/>
                    <a:pt x="193905" y="65115"/>
                  </a:cubicBezTo>
                  <a:cubicBezTo>
                    <a:pt x="196534" y="51962"/>
                    <a:pt x="195526" y="38321"/>
                    <a:pt x="195526" y="24908"/>
                  </a:cubicBezTo>
                  <a:cubicBezTo>
                    <a:pt x="195526" y="19055"/>
                    <a:pt x="194229" y="13250"/>
                    <a:pt x="194229" y="7398"/>
                  </a:cubicBezTo>
                  <a:cubicBezTo>
                    <a:pt x="194229" y="5104"/>
                    <a:pt x="195533" y="855"/>
                    <a:pt x="193256" y="588"/>
                  </a:cubicBezTo>
                  <a:cubicBezTo>
                    <a:pt x="171486" y="-1973"/>
                    <a:pt x="149636" y="5100"/>
                    <a:pt x="127757" y="6425"/>
                  </a:cubicBezTo>
                  <a:cubicBezTo>
                    <a:pt x="85244" y="8999"/>
                    <a:pt x="42524" y="6003"/>
                    <a:pt x="0" y="8371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" name="Shape 241"/>
            <p:cNvSpPr/>
            <p:nvPr/>
          </p:nvSpPr>
          <p:spPr>
            <a:xfrm>
              <a:off x="785786" y="1643050"/>
              <a:ext cx="1500198" cy="714380"/>
            </a:xfrm>
            <a:custGeom>
              <a:avLst/>
              <a:gdLst/>
              <a:ahLst/>
              <a:cxnLst/>
              <a:rect l="0" t="0" r="0" b="0"/>
              <a:pathLst>
                <a:path w="193177" h="68610" extrusionOk="0">
                  <a:moveTo>
                    <a:pt x="0" y="9488"/>
                  </a:moveTo>
                  <a:cubicBezTo>
                    <a:pt x="1258" y="19868"/>
                    <a:pt x="3067" y="30191"/>
                    <a:pt x="3891" y="40616"/>
                  </a:cubicBezTo>
                  <a:cubicBezTo>
                    <a:pt x="4486" y="48159"/>
                    <a:pt x="181" y="56546"/>
                    <a:pt x="3567" y="63314"/>
                  </a:cubicBezTo>
                  <a:cubicBezTo>
                    <a:pt x="4873" y="65925"/>
                    <a:pt x="9401" y="63638"/>
                    <a:pt x="12322" y="63638"/>
                  </a:cubicBezTo>
                  <a:cubicBezTo>
                    <a:pt x="21833" y="63638"/>
                    <a:pt x="31345" y="63484"/>
                    <a:pt x="40856" y="63638"/>
                  </a:cubicBezTo>
                  <a:cubicBezTo>
                    <a:pt x="63900" y="64009"/>
                    <a:pt x="86875" y="66657"/>
                    <a:pt x="109922" y="66881"/>
                  </a:cubicBezTo>
                  <a:cubicBezTo>
                    <a:pt x="127331" y="67049"/>
                    <a:pt x="144723" y="68044"/>
                    <a:pt x="162128" y="68502"/>
                  </a:cubicBezTo>
                  <a:cubicBezTo>
                    <a:pt x="170350" y="68718"/>
                    <a:pt x="178583" y="67997"/>
                    <a:pt x="186771" y="67205"/>
                  </a:cubicBezTo>
                  <a:cubicBezTo>
                    <a:pt x="188311" y="67055"/>
                    <a:pt x="191161" y="67772"/>
                    <a:pt x="191311" y="66232"/>
                  </a:cubicBezTo>
                  <a:cubicBezTo>
                    <a:pt x="192716" y="51706"/>
                    <a:pt x="189691" y="37018"/>
                    <a:pt x="190662" y="22458"/>
                  </a:cubicBezTo>
                  <a:cubicBezTo>
                    <a:pt x="191114" y="15663"/>
                    <a:pt x="196036" y="6211"/>
                    <a:pt x="190662" y="2030"/>
                  </a:cubicBezTo>
                  <a:cubicBezTo>
                    <a:pt x="185540" y="-1954"/>
                    <a:pt x="177695" y="1381"/>
                    <a:pt x="171207" y="1381"/>
                  </a:cubicBezTo>
                  <a:cubicBezTo>
                    <a:pt x="155624" y="1381"/>
                    <a:pt x="140081" y="2959"/>
                    <a:pt x="124514" y="3651"/>
                  </a:cubicBezTo>
                  <a:cubicBezTo>
                    <a:pt x="83458" y="5474"/>
                    <a:pt x="42393" y="7866"/>
                    <a:pt x="1297" y="7866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6" name="TextBox 5"/>
          <p:cNvSpPr txBox="1"/>
          <p:nvPr/>
        </p:nvSpPr>
        <p:spPr>
          <a:xfrm>
            <a:off x="785786" y="2501294"/>
            <a:ext cx="75724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  <a:cs typeface="Calibri" pitchFamily="34" charset="0"/>
              </a:rPr>
              <a:t> PISA 2009* ciklus</a:t>
            </a:r>
          </a:p>
          <a:p>
            <a:pPr marL="173038"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  <a:cs typeface="Calibri" pitchFamily="34" charset="0"/>
              </a:rPr>
              <a:t> N = 155 škola</a:t>
            </a:r>
            <a:endParaRPr lang="sr-Latn-RS" sz="1800" dirty="0" smtClean="0"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237688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 Učenički upitnik 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 Nastavničke varijable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 Učeničke varijable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928662" y="3571876"/>
            <a:ext cx="2428892" cy="714380"/>
            <a:chOff x="5072066" y="2571744"/>
            <a:chExt cx="2428892" cy="714380"/>
          </a:xfrm>
        </p:grpSpPr>
        <p:grpSp>
          <p:nvGrpSpPr>
            <p:cNvPr id="9" name="Group 13"/>
            <p:cNvGrpSpPr/>
            <p:nvPr/>
          </p:nvGrpSpPr>
          <p:grpSpPr>
            <a:xfrm>
              <a:off x="5072066" y="2571744"/>
              <a:ext cx="2428892" cy="714380"/>
              <a:chOff x="857224" y="3214686"/>
              <a:chExt cx="2000264" cy="642942"/>
            </a:xfrm>
          </p:grpSpPr>
          <p:sp>
            <p:nvSpPr>
              <p:cNvPr id="7" name="Shape 144"/>
              <p:cNvSpPr txBox="1">
                <a:spLocks/>
              </p:cNvSpPr>
              <p:nvPr/>
            </p:nvSpPr>
            <p:spPr>
              <a:xfrm>
                <a:off x="928662" y="3286124"/>
                <a:ext cx="1928826" cy="571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5670"/>
                  </a:buClr>
                  <a:buSzPct val="100000"/>
                  <a:buFont typeface="Varela Round"/>
                  <a:buNone/>
                  <a:tabLst/>
                  <a:defRPr/>
                </a:pPr>
                <a:endParaRPr kumimoji="0" lang="sr-Latn-R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5670"/>
                  </a:solidFill>
                  <a:effectLst/>
                  <a:uLnTx/>
                  <a:uFillTx/>
                  <a:latin typeface="Varela Round"/>
                  <a:ea typeface="Varela Round"/>
                  <a:cs typeface="Varela Round"/>
                  <a:sym typeface="Varela Round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5670"/>
                  </a:buClr>
                  <a:buSzPct val="100000"/>
                  <a:buFont typeface="Varela Round"/>
                  <a:buNone/>
                  <a:tabLst/>
                  <a:defRPr/>
                </a:pPr>
                <a:endParaRPr kumimoji="0" lang="sr-Latn-R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5670"/>
                  </a:solidFill>
                  <a:effectLst/>
                  <a:uLnTx/>
                  <a:uFillTx/>
                  <a:latin typeface="Varela Round"/>
                  <a:ea typeface="Varela Round"/>
                  <a:cs typeface="Varela Round"/>
                  <a:sym typeface="Varela Round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05670"/>
                  </a:buClr>
                  <a:buSzPct val="100000"/>
                  <a:buFont typeface="Varela Round"/>
                  <a:buChar char="▧"/>
                  <a:tabLst/>
                  <a:defRPr/>
                </a:pPr>
                <a:endParaRPr kumimoji="0" lang="sr-Latn-R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5670"/>
                  </a:solidFill>
                  <a:effectLst/>
                  <a:uLnTx/>
                  <a:uFillTx/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8" name="Shape 241"/>
              <p:cNvSpPr/>
              <p:nvPr/>
            </p:nvSpPr>
            <p:spPr>
              <a:xfrm>
                <a:off x="857224" y="3214686"/>
                <a:ext cx="1928826" cy="571504"/>
              </a:xfrm>
              <a:custGeom>
                <a:avLst/>
                <a:gdLst/>
                <a:ahLst/>
                <a:cxnLst/>
                <a:rect l="0" t="0" r="0" b="0"/>
                <a:pathLst>
                  <a:path w="193177" h="68610" extrusionOk="0">
                    <a:moveTo>
                      <a:pt x="0" y="9488"/>
                    </a:moveTo>
                    <a:cubicBezTo>
                      <a:pt x="1258" y="19868"/>
                      <a:pt x="3067" y="30191"/>
                      <a:pt x="3891" y="40616"/>
                    </a:cubicBezTo>
                    <a:cubicBezTo>
                      <a:pt x="4486" y="48159"/>
                      <a:pt x="181" y="56546"/>
                      <a:pt x="3567" y="63314"/>
                    </a:cubicBezTo>
                    <a:cubicBezTo>
                      <a:pt x="4873" y="65925"/>
                      <a:pt x="9401" y="63638"/>
                      <a:pt x="12322" y="63638"/>
                    </a:cubicBezTo>
                    <a:cubicBezTo>
                      <a:pt x="21833" y="63638"/>
                      <a:pt x="31345" y="63484"/>
                      <a:pt x="40856" y="63638"/>
                    </a:cubicBezTo>
                    <a:cubicBezTo>
                      <a:pt x="63900" y="64009"/>
                      <a:pt x="86875" y="66657"/>
                      <a:pt x="109922" y="66881"/>
                    </a:cubicBezTo>
                    <a:cubicBezTo>
                      <a:pt x="127331" y="67049"/>
                      <a:pt x="144723" y="68044"/>
                      <a:pt x="162128" y="68502"/>
                    </a:cubicBezTo>
                    <a:cubicBezTo>
                      <a:pt x="170350" y="68718"/>
                      <a:pt x="178583" y="67997"/>
                      <a:pt x="186771" y="67205"/>
                    </a:cubicBezTo>
                    <a:cubicBezTo>
                      <a:pt x="188311" y="67055"/>
                      <a:pt x="191161" y="67772"/>
                      <a:pt x="191311" y="66232"/>
                    </a:cubicBezTo>
                    <a:cubicBezTo>
                      <a:pt x="192716" y="51706"/>
                      <a:pt x="189691" y="37018"/>
                      <a:pt x="190662" y="22458"/>
                    </a:cubicBezTo>
                    <a:cubicBezTo>
                      <a:pt x="191114" y="15663"/>
                      <a:pt x="196036" y="6211"/>
                      <a:pt x="190662" y="2030"/>
                    </a:cubicBezTo>
                    <a:cubicBezTo>
                      <a:pt x="185540" y="-1954"/>
                      <a:pt x="177695" y="1381"/>
                      <a:pt x="171207" y="1381"/>
                    </a:cubicBezTo>
                    <a:cubicBezTo>
                      <a:pt x="155624" y="1381"/>
                      <a:pt x="140081" y="2959"/>
                      <a:pt x="124514" y="3651"/>
                    </a:cubicBezTo>
                    <a:cubicBezTo>
                      <a:pt x="83458" y="5474"/>
                      <a:pt x="42393" y="7866"/>
                      <a:pt x="1297" y="7866"/>
                    </a:cubicBezTo>
                  </a:path>
                </a:pathLst>
              </a:custGeom>
              <a:noFill/>
              <a:ln w="9525" cap="flat" cmpd="sng">
                <a:solidFill>
                  <a:srgbClr val="505670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2" name="Shape 242"/>
              <p:cNvSpPr/>
              <p:nvPr/>
            </p:nvSpPr>
            <p:spPr>
              <a:xfrm>
                <a:off x="857224" y="3214686"/>
                <a:ext cx="1857388" cy="573416"/>
              </a:xfrm>
              <a:custGeom>
                <a:avLst/>
                <a:gdLst/>
                <a:ahLst/>
                <a:cxnLst/>
                <a:rect l="0" t="0" r="0" b="0"/>
                <a:pathLst>
                  <a:path w="195778" h="70773" extrusionOk="0">
                    <a:moveTo>
                      <a:pt x="2270" y="3507"/>
                    </a:moveTo>
                    <a:cubicBezTo>
                      <a:pt x="4760" y="17455"/>
                      <a:pt x="5299" y="31884"/>
                      <a:pt x="3891" y="45984"/>
                    </a:cubicBezTo>
                    <a:cubicBezTo>
                      <a:pt x="3385" y="51043"/>
                      <a:pt x="3633" y="56154"/>
                      <a:pt x="3243" y="61224"/>
                    </a:cubicBezTo>
                    <a:cubicBezTo>
                      <a:pt x="3118" y="62844"/>
                      <a:pt x="1635" y="65090"/>
                      <a:pt x="2918" y="66088"/>
                    </a:cubicBezTo>
                    <a:cubicBezTo>
                      <a:pt x="6851" y="69146"/>
                      <a:pt x="12877" y="66552"/>
                      <a:pt x="17834" y="67061"/>
                    </a:cubicBezTo>
                    <a:cubicBezTo>
                      <a:pt x="22381" y="67527"/>
                      <a:pt x="26883" y="68541"/>
                      <a:pt x="31453" y="68682"/>
                    </a:cubicBezTo>
                    <a:cubicBezTo>
                      <a:pt x="56843" y="69462"/>
                      <a:pt x="82250" y="69655"/>
                      <a:pt x="107653" y="69655"/>
                    </a:cubicBezTo>
                    <a:cubicBezTo>
                      <a:pt x="127324" y="69655"/>
                      <a:pt x="146995" y="69655"/>
                      <a:pt x="166667" y="69655"/>
                    </a:cubicBezTo>
                    <a:cubicBezTo>
                      <a:pt x="175871" y="69655"/>
                      <a:pt x="192100" y="74140"/>
                      <a:pt x="193905" y="65115"/>
                    </a:cubicBezTo>
                    <a:cubicBezTo>
                      <a:pt x="196534" y="51962"/>
                      <a:pt x="195526" y="38321"/>
                      <a:pt x="195526" y="24908"/>
                    </a:cubicBezTo>
                    <a:cubicBezTo>
                      <a:pt x="195526" y="19055"/>
                      <a:pt x="194229" y="13250"/>
                      <a:pt x="194229" y="7398"/>
                    </a:cubicBezTo>
                    <a:cubicBezTo>
                      <a:pt x="194229" y="5104"/>
                      <a:pt x="195533" y="855"/>
                      <a:pt x="193256" y="588"/>
                    </a:cubicBezTo>
                    <a:cubicBezTo>
                      <a:pt x="171486" y="-1973"/>
                      <a:pt x="149636" y="5100"/>
                      <a:pt x="127757" y="6425"/>
                    </a:cubicBezTo>
                    <a:cubicBezTo>
                      <a:pt x="85244" y="8999"/>
                      <a:pt x="42524" y="6003"/>
                      <a:pt x="0" y="8371"/>
                    </a:cubicBezTo>
                  </a:path>
                </a:pathLst>
              </a:custGeom>
              <a:noFill/>
              <a:ln w="9525" cap="flat" cmpd="sng">
                <a:solidFill>
                  <a:srgbClr val="505670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sp>
          <p:nvSpPr>
            <p:cNvPr id="14" name="Shape 144"/>
            <p:cNvSpPr txBox="1">
              <a:spLocks/>
            </p:cNvSpPr>
            <p:nvPr/>
          </p:nvSpPr>
          <p:spPr>
            <a:xfrm>
              <a:off x="5214942" y="2571744"/>
              <a:ext cx="2286016" cy="5715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670"/>
                </a:buClr>
                <a:buSzPct val="100000"/>
                <a:buFont typeface="Varela Round"/>
                <a:buNone/>
                <a:tabLst/>
                <a:defRPr/>
              </a:pPr>
              <a:r>
                <a:rPr kumimoji="0" lang="sr-Latn-R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3852"/>
                  </a:solidFill>
                  <a:effectLst/>
                  <a:uLnTx/>
                  <a:uFillTx/>
                  <a:latin typeface="Tempus Sans ITC" pitchFamily="82" charset="0"/>
                  <a:ea typeface="Varela Round"/>
                  <a:cs typeface="Varela Round"/>
                  <a:sym typeface="Varela Round"/>
                </a:rPr>
                <a:t>Instrumenti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670"/>
                </a:buClr>
                <a:buSzPct val="100000"/>
                <a:buFont typeface="Varela Round"/>
                <a:buNone/>
                <a:tabLst/>
                <a:defRPr/>
              </a:pPr>
              <a:endParaRPr kumimoji="0" lang="sr-Latn-R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056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5670"/>
                </a:buClr>
                <a:buSzPct val="100000"/>
                <a:buFont typeface="Varela Round"/>
                <a:buChar char="▧"/>
                <a:tabLst/>
                <a:defRPr/>
              </a:pPr>
              <a:endParaRPr kumimoji="0" lang="sr-Latn-R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0567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18" name="Shape 106"/>
          <p:cNvSpPr/>
          <p:nvPr/>
        </p:nvSpPr>
        <p:spPr>
          <a:xfrm rot="15933888" flipH="1">
            <a:off x="4383051" y="4310657"/>
            <a:ext cx="147973" cy="1190957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9" name="TextBox 18"/>
          <p:cNvSpPr txBox="1"/>
          <p:nvPr/>
        </p:nvSpPr>
        <p:spPr>
          <a:xfrm>
            <a:off x="5143504" y="45720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 smtClean="0">
                <a:latin typeface="Bookman Old Style" pitchFamily="18" charset="0"/>
              </a:rPr>
              <a:t>2 skale</a:t>
            </a:r>
            <a:r>
              <a:rPr lang="sr-Latn-RS" sz="1800" dirty="0" smtClean="0">
                <a:latin typeface="Lucida Bright" pitchFamily="18" charset="0"/>
              </a:rPr>
              <a:t> </a:t>
            </a:r>
            <a:endParaRPr lang="sr-Latn-CS" sz="1800" dirty="0">
              <a:latin typeface="Lucida Bright" pitchFamily="18" charset="0"/>
            </a:endParaRPr>
          </a:p>
        </p:txBody>
      </p:sp>
      <p:sp>
        <p:nvSpPr>
          <p:cNvPr id="21" name="Shape 106"/>
          <p:cNvSpPr/>
          <p:nvPr/>
        </p:nvSpPr>
        <p:spPr>
          <a:xfrm rot="16900953" flipH="1">
            <a:off x="4332120" y="4865331"/>
            <a:ext cx="254346" cy="1905703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23" name="TextBox 22"/>
          <p:cNvSpPr txBox="1"/>
          <p:nvPr/>
        </p:nvSpPr>
        <p:spPr>
          <a:xfrm>
            <a:off x="5429256" y="529175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</a:rPr>
              <a:t> prosečan skor na PISA zadacima čitanja</a:t>
            </a:r>
          </a:p>
          <a:p>
            <a:pPr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</a:rPr>
              <a:t> 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  <p:bldP spid="6" grpId="0" build="p"/>
      <p:bldP spid="13" grpId="0" build="allAtOnce"/>
      <p:bldP spid="19" grpId="0" build="allAtOnce"/>
      <p:bldP spid="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Metodologija</a:t>
            </a:r>
            <a:endParaRPr lang="en" b="1" dirty="0">
              <a:solidFill>
                <a:srgbClr val="273852"/>
              </a:solidFill>
              <a:latin typeface="Tempus Sans ITC" pitchFamily="82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1538" y="1785926"/>
            <a:ext cx="4286280" cy="714380"/>
            <a:chOff x="785786" y="1643050"/>
            <a:chExt cx="1500198" cy="714380"/>
          </a:xfrm>
        </p:grpSpPr>
        <p:sp>
          <p:nvSpPr>
            <p:cNvPr id="9" name="Shape 242"/>
            <p:cNvSpPr/>
            <p:nvPr/>
          </p:nvSpPr>
          <p:spPr>
            <a:xfrm>
              <a:off x="785786" y="1714488"/>
              <a:ext cx="1500198" cy="573416"/>
            </a:xfrm>
            <a:custGeom>
              <a:avLst/>
              <a:gdLst/>
              <a:ahLst/>
              <a:cxnLst/>
              <a:rect l="0" t="0" r="0" b="0"/>
              <a:pathLst>
                <a:path w="195778" h="70773" extrusionOk="0">
                  <a:moveTo>
                    <a:pt x="2270" y="3507"/>
                  </a:moveTo>
                  <a:cubicBezTo>
                    <a:pt x="4760" y="17455"/>
                    <a:pt x="5299" y="31884"/>
                    <a:pt x="3891" y="45984"/>
                  </a:cubicBezTo>
                  <a:cubicBezTo>
                    <a:pt x="3385" y="51043"/>
                    <a:pt x="3633" y="56154"/>
                    <a:pt x="3243" y="61224"/>
                  </a:cubicBezTo>
                  <a:cubicBezTo>
                    <a:pt x="3118" y="62844"/>
                    <a:pt x="1635" y="65090"/>
                    <a:pt x="2918" y="66088"/>
                  </a:cubicBezTo>
                  <a:cubicBezTo>
                    <a:pt x="6851" y="69146"/>
                    <a:pt x="12877" y="66552"/>
                    <a:pt x="17834" y="67061"/>
                  </a:cubicBezTo>
                  <a:cubicBezTo>
                    <a:pt x="22381" y="67527"/>
                    <a:pt x="26883" y="68541"/>
                    <a:pt x="31453" y="68682"/>
                  </a:cubicBezTo>
                  <a:cubicBezTo>
                    <a:pt x="56843" y="69462"/>
                    <a:pt x="82250" y="69655"/>
                    <a:pt x="107653" y="69655"/>
                  </a:cubicBezTo>
                  <a:cubicBezTo>
                    <a:pt x="127324" y="69655"/>
                    <a:pt x="146995" y="69655"/>
                    <a:pt x="166667" y="69655"/>
                  </a:cubicBezTo>
                  <a:cubicBezTo>
                    <a:pt x="175871" y="69655"/>
                    <a:pt x="192100" y="74140"/>
                    <a:pt x="193905" y="65115"/>
                  </a:cubicBezTo>
                  <a:cubicBezTo>
                    <a:pt x="196534" y="51962"/>
                    <a:pt x="195526" y="38321"/>
                    <a:pt x="195526" y="24908"/>
                  </a:cubicBezTo>
                  <a:cubicBezTo>
                    <a:pt x="195526" y="19055"/>
                    <a:pt x="194229" y="13250"/>
                    <a:pt x="194229" y="7398"/>
                  </a:cubicBezTo>
                  <a:cubicBezTo>
                    <a:pt x="194229" y="5104"/>
                    <a:pt x="195533" y="855"/>
                    <a:pt x="193256" y="588"/>
                  </a:cubicBezTo>
                  <a:cubicBezTo>
                    <a:pt x="171486" y="-1973"/>
                    <a:pt x="149636" y="5100"/>
                    <a:pt x="127757" y="6425"/>
                  </a:cubicBezTo>
                  <a:cubicBezTo>
                    <a:pt x="85244" y="8999"/>
                    <a:pt x="42524" y="6003"/>
                    <a:pt x="0" y="8371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0" name="Shape 241"/>
            <p:cNvSpPr/>
            <p:nvPr/>
          </p:nvSpPr>
          <p:spPr>
            <a:xfrm>
              <a:off x="785786" y="1643050"/>
              <a:ext cx="1500198" cy="714380"/>
            </a:xfrm>
            <a:custGeom>
              <a:avLst/>
              <a:gdLst/>
              <a:ahLst/>
              <a:cxnLst/>
              <a:rect l="0" t="0" r="0" b="0"/>
              <a:pathLst>
                <a:path w="193177" h="68610" extrusionOk="0">
                  <a:moveTo>
                    <a:pt x="0" y="9488"/>
                  </a:moveTo>
                  <a:cubicBezTo>
                    <a:pt x="1258" y="19868"/>
                    <a:pt x="3067" y="30191"/>
                    <a:pt x="3891" y="40616"/>
                  </a:cubicBezTo>
                  <a:cubicBezTo>
                    <a:pt x="4486" y="48159"/>
                    <a:pt x="181" y="56546"/>
                    <a:pt x="3567" y="63314"/>
                  </a:cubicBezTo>
                  <a:cubicBezTo>
                    <a:pt x="4873" y="65925"/>
                    <a:pt x="9401" y="63638"/>
                    <a:pt x="12322" y="63638"/>
                  </a:cubicBezTo>
                  <a:cubicBezTo>
                    <a:pt x="21833" y="63638"/>
                    <a:pt x="31345" y="63484"/>
                    <a:pt x="40856" y="63638"/>
                  </a:cubicBezTo>
                  <a:cubicBezTo>
                    <a:pt x="63900" y="64009"/>
                    <a:pt x="86875" y="66657"/>
                    <a:pt x="109922" y="66881"/>
                  </a:cubicBezTo>
                  <a:cubicBezTo>
                    <a:pt x="127331" y="67049"/>
                    <a:pt x="144723" y="68044"/>
                    <a:pt x="162128" y="68502"/>
                  </a:cubicBezTo>
                  <a:cubicBezTo>
                    <a:pt x="170350" y="68718"/>
                    <a:pt x="178583" y="67997"/>
                    <a:pt x="186771" y="67205"/>
                  </a:cubicBezTo>
                  <a:cubicBezTo>
                    <a:pt x="188311" y="67055"/>
                    <a:pt x="191161" y="67772"/>
                    <a:pt x="191311" y="66232"/>
                  </a:cubicBezTo>
                  <a:cubicBezTo>
                    <a:pt x="192716" y="51706"/>
                    <a:pt x="189691" y="37018"/>
                    <a:pt x="190662" y="22458"/>
                  </a:cubicBezTo>
                  <a:cubicBezTo>
                    <a:pt x="191114" y="15663"/>
                    <a:pt x="196036" y="6211"/>
                    <a:pt x="190662" y="2030"/>
                  </a:cubicBezTo>
                  <a:cubicBezTo>
                    <a:pt x="185540" y="-1954"/>
                    <a:pt x="177695" y="1381"/>
                    <a:pt x="171207" y="1381"/>
                  </a:cubicBezTo>
                  <a:cubicBezTo>
                    <a:pt x="155624" y="1381"/>
                    <a:pt x="140081" y="2959"/>
                    <a:pt x="124514" y="3651"/>
                  </a:cubicBezTo>
                  <a:cubicBezTo>
                    <a:pt x="83458" y="5474"/>
                    <a:pt x="42393" y="7866"/>
                    <a:pt x="1297" y="7866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11" name="Shape 144"/>
          <p:cNvSpPr txBox="1">
            <a:spLocks noGrp="1"/>
          </p:cNvSpPr>
          <p:nvPr>
            <p:ph type="body" idx="1"/>
          </p:nvPr>
        </p:nvSpPr>
        <p:spPr>
          <a:xfrm>
            <a:off x="1214414" y="1857364"/>
            <a:ext cx="4714908" cy="571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sr-Latn-RS" sz="2400" dirty="0" smtClean="0">
                <a:solidFill>
                  <a:srgbClr val="273852"/>
                </a:solidFill>
                <a:latin typeface="Bookman Old Style" pitchFamily="18" charset="0"/>
                <a:cs typeface="Calibri" pitchFamily="34" charset="0"/>
              </a:rPr>
              <a:t>Skale nastavničkih praksi </a:t>
            </a:r>
          </a:p>
          <a:p>
            <a:pPr>
              <a:buNone/>
            </a:pPr>
            <a:endParaRPr lang="sr-Latn-RS" dirty="0" smtClean="0">
              <a:solidFill>
                <a:srgbClr val="273852"/>
              </a:solidFill>
            </a:endParaRPr>
          </a:p>
          <a:p>
            <a:endParaRPr lang="sr-Latn-RS" dirty="0" smtClean="0">
              <a:solidFill>
                <a:srgbClr val="27385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813447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Bookman Old Style" pitchFamily="18" charset="0"/>
                <a:cs typeface="Calibri" pitchFamily="34" charset="0"/>
              </a:rPr>
              <a:t> Strategije za podsticanje angažovanja u čitanju – STIM</a:t>
            </a:r>
          </a:p>
          <a:p>
            <a:pPr marL="803275">
              <a:buFont typeface="Arial" pitchFamily="34" charset="0"/>
              <a:buChar char="•"/>
            </a:pPr>
            <a:r>
              <a:rPr lang="sr-Latn-CS" sz="2000" dirty="0" smtClean="0">
                <a:latin typeface="Bookman Old Style" pitchFamily="18" charset="0"/>
                <a:cs typeface="Calibri" pitchFamily="34" charset="0"/>
              </a:rPr>
              <a:t>	 α=0,88</a:t>
            </a:r>
            <a:endParaRPr lang="sr-Latn-CS" sz="2000" dirty="0"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6" name="Shape 108"/>
          <p:cNvSpPr/>
          <p:nvPr/>
        </p:nvSpPr>
        <p:spPr>
          <a:xfrm flipV="1">
            <a:off x="2428860" y="3143248"/>
            <a:ext cx="2071702" cy="71438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7" name="Shape 110"/>
          <p:cNvSpPr/>
          <p:nvPr/>
        </p:nvSpPr>
        <p:spPr>
          <a:xfrm>
            <a:off x="4143372" y="2643182"/>
            <a:ext cx="1714512" cy="785818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" name="TextBox 17"/>
          <p:cNvSpPr txBox="1"/>
          <p:nvPr/>
        </p:nvSpPr>
        <p:spPr>
          <a:xfrm>
            <a:off x="857224" y="3814708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Bookman Old Style" pitchFamily="18" charset="0"/>
                <a:cs typeface="Calibri" pitchFamily="34" charset="0"/>
              </a:rPr>
              <a:t> Strategije za organizaciju rada na zadacima čitanja - USSS</a:t>
            </a:r>
          </a:p>
          <a:p>
            <a:r>
              <a:rPr lang="sr-Latn-CS" sz="2000" dirty="0" smtClean="0">
                <a:latin typeface="Bookman Old Style" pitchFamily="18" charset="0"/>
                <a:cs typeface="Calibri" pitchFamily="34" charset="0"/>
              </a:rPr>
              <a:t>	 α=0,86</a:t>
            </a:r>
          </a:p>
          <a:p>
            <a:endParaRPr lang="sr-Latn-CS" sz="2000" dirty="0">
              <a:latin typeface="Bookman Old Style" pitchFamily="18" charset="0"/>
            </a:endParaRPr>
          </a:p>
        </p:txBody>
      </p:sp>
      <p:sp>
        <p:nvSpPr>
          <p:cNvPr id="21" name="Shape 110"/>
          <p:cNvSpPr/>
          <p:nvPr/>
        </p:nvSpPr>
        <p:spPr>
          <a:xfrm>
            <a:off x="2714612" y="3571876"/>
            <a:ext cx="2214578" cy="785818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 l="35088" t="28691" r="30136" b="13659"/>
          <a:stretch>
            <a:fillRect/>
          </a:stretch>
        </p:blipFill>
        <p:spPr bwMode="auto">
          <a:xfrm>
            <a:off x="285720" y="532065"/>
            <a:ext cx="5143536" cy="575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 l="35195" t="23279" r="30958" b="10820"/>
          <a:stretch>
            <a:fillRect/>
          </a:stretch>
        </p:blipFill>
        <p:spPr bwMode="auto">
          <a:xfrm>
            <a:off x="3714744" y="523598"/>
            <a:ext cx="4857784" cy="576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071934" y="1857364"/>
            <a:ext cx="2357454" cy="4143404"/>
            <a:chOff x="4071934" y="1857364"/>
            <a:chExt cx="2357454" cy="4143404"/>
          </a:xfrm>
        </p:grpSpPr>
        <p:sp>
          <p:nvSpPr>
            <p:cNvPr id="34" name="Rectangle 33"/>
            <p:cNvSpPr/>
            <p:nvPr/>
          </p:nvSpPr>
          <p:spPr>
            <a:xfrm>
              <a:off x="5643570" y="1857364"/>
              <a:ext cx="500066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14810" y="2071678"/>
              <a:ext cx="500066" cy="152400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86314" y="2357430"/>
              <a:ext cx="1357322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71934" y="2571744"/>
              <a:ext cx="928694" cy="142876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86314" y="2928934"/>
              <a:ext cx="1143008" cy="142876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6248" y="3571876"/>
              <a:ext cx="1428760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86314" y="4429132"/>
              <a:ext cx="1071570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43570" y="5786454"/>
              <a:ext cx="785818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2910" y="2214554"/>
            <a:ext cx="2357454" cy="4071966"/>
            <a:chOff x="642910" y="2214554"/>
            <a:chExt cx="2357454" cy="4071966"/>
          </a:xfrm>
        </p:grpSpPr>
        <p:sp>
          <p:nvSpPr>
            <p:cNvPr id="22" name="Rectangle 21"/>
            <p:cNvSpPr/>
            <p:nvPr/>
          </p:nvSpPr>
          <p:spPr>
            <a:xfrm>
              <a:off x="1500166" y="2214554"/>
              <a:ext cx="1428760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2910" y="2928934"/>
              <a:ext cx="1714512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786" y="3571876"/>
              <a:ext cx="571504" cy="142876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43108" y="3357562"/>
              <a:ext cx="785818" cy="142876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5984" y="4500570"/>
              <a:ext cx="714380" cy="142876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5786" y="4643446"/>
              <a:ext cx="857256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57422" y="5072074"/>
              <a:ext cx="428628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28728" y="5214950"/>
              <a:ext cx="1143008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85918" y="5786454"/>
              <a:ext cx="1214446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4348" y="6072206"/>
              <a:ext cx="1000132" cy="214314"/>
            </a:xfrm>
            <a:prstGeom prst="rect">
              <a:avLst/>
            </a:prstGeom>
            <a:solidFill>
              <a:srgbClr val="92D05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71538" y="1831450"/>
            <a:ext cx="3266399" cy="18833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 </a:t>
            </a: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</a:rPr>
              <a:t>Descriptives </a:t>
            </a:r>
            <a:endParaRPr lang="sr-Latn-CS" sz="2000" dirty="0">
              <a:solidFill>
                <a:srgbClr val="273852"/>
              </a:solidFill>
              <a:latin typeface="Bookman Old Styl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Rezultati</a:t>
            </a:r>
            <a:endParaRPr lang="sr-Latn-CS" b="1" dirty="0">
              <a:solidFill>
                <a:srgbClr val="273852"/>
              </a:solidFill>
              <a:latin typeface="Tempus Sans ITC" pitchFamily="82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2357430"/>
          <a:ext cx="7929585" cy="174345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88371"/>
                <a:gridCol w="934889"/>
                <a:gridCol w="935718"/>
                <a:gridCol w="934889"/>
                <a:gridCol w="935718"/>
              </a:tblGrid>
              <a:tr h="23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Variable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M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SD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Min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Maks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Prosečno postignuće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441,03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52,15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287,64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550,15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Prosečno postignuće umanjeno za SES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0,74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32,46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Bookman Old Style" pitchFamily="18" charset="0"/>
                        </a:rPr>
                        <a:t>-108,41</a:t>
                      </a:r>
                      <a:endParaRPr lang="sr-Latn-CS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93,43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STIM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0,35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0,28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-0,41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1,00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USSS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0,07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0,22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-0,50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0,69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1538" y="2285992"/>
            <a:ext cx="5642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 Hijerarhijsko linearno modelovanje (HLM)</a:t>
            </a:r>
            <a:r>
              <a:rPr lang="sr-Latn-RS" sz="2000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 </a:t>
            </a:r>
            <a:endParaRPr lang="sr-Latn-CS" sz="2000" dirty="0" smtClean="0">
              <a:solidFill>
                <a:srgbClr val="273852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000372"/>
            <a:ext cx="20717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u="sng" dirty="0" smtClean="0">
                <a:latin typeface="Bookman Old Style" pitchFamily="18" charset="0"/>
              </a:rPr>
              <a:t>Model 0</a:t>
            </a:r>
          </a:p>
          <a:p>
            <a:endParaRPr lang="sr-Latn-RS" sz="20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sz="2000" dirty="0" smtClean="0">
                <a:latin typeface="Bookman Old Style" pitchFamily="18" charset="0"/>
              </a:rPr>
              <a:t>Y= B0 + i</a:t>
            </a:r>
          </a:p>
          <a:p>
            <a:r>
              <a:rPr lang="sr-Latn-CS" sz="2000" dirty="0" smtClean="0">
                <a:latin typeface="Bookman Old Style" pitchFamily="18" charset="0"/>
              </a:rPr>
              <a:t>B0 = N00 + š</a:t>
            </a:r>
          </a:p>
          <a:p>
            <a:r>
              <a:rPr lang="sr-Latn-CS" sz="2000" dirty="0" smtClean="0">
                <a:latin typeface="Bookman Old Style" pitchFamily="18" charset="0"/>
              </a:rPr>
              <a:t>Y=N00 + š+ i</a:t>
            </a:r>
          </a:p>
          <a:p>
            <a:endParaRPr lang="sr-Latn-RS" dirty="0" smtClean="0">
              <a:latin typeface="Bookman Old Style" pitchFamily="18" charset="0"/>
            </a:endParaRPr>
          </a:p>
          <a:p>
            <a:endParaRPr lang="sr-Latn-CS" dirty="0">
              <a:latin typeface="Bookman Old Style" pitchFamily="18" charset="0"/>
            </a:endParaRPr>
          </a:p>
        </p:txBody>
      </p:sp>
      <p:sp>
        <p:nvSpPr>
          <p:cNvPr id="9" name="Shape 110"/>
          <p:cNvSpPr/>
          <p:nvPr/>
        </p:nvSpPr>
        <p:spPr>
          <a:xfrm>
            <a:off x="785786" y="2928934"/>
            <a:ext cx="2000264" cy="571504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00206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1" name="Shape 106"/>
          <p:cNvSpPr/>
          <p:nvPr/>
        </p:nvSpPr>
        <p:spPr>
          <a:xfrm rot="17598829">
            <a:off x="3317001" y="2595980"/>
            <a:ext cx="686459" cy="1970343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" name="TextBox 9"/>
          <p:cNvSpPr txBox="1"/>
          <p:nvPr/>
        </p:nvSpPr>
        <p:spPr>
          <a:xfrm>
            <a:off x="4286248" y="4119096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Od ukupne varijanse postignuća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 40% </a:t>
            </a:r>
            <a:r>
              <a:rPr lang="sr-Latn-RS" dirty="0" smtClean="0">
                <a:latin typeface="Bookman Old Style" pitchFamily="18" charset="0"/>
              </a:rPr>
              <a:t>objašnjavaju razlike </a:t>
            </a:r>
            <a:r>
              <a:rPr lang="sr-Latn-RS" dirty="0" smtClean="0">
                <a:latin typeface="Bookman Old Style" pitchFamily="18" charset="0"/>
              </a:rPr>
              <a:t>između škola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 60% </a:t>
            </a:r>
            <a:r>
              <a:rPr lang="sr-Latn-RS" dirty="0" smtClean="0">
                <a:latin typeface="Bookman Old Style" pitchFamily="18" charset="0"/>
              </a:rPr>
              <a:t>razlike </a:t>
            </a:r>
            <a:r>
              <a:rPr lang="sr-Latn-RS" dirty="0" smtClean="0">
                <a:latin typeface="Bookman Old Style" pitchFamily="18" charset="0"/>
              </a:rPr>
              <a:t>na nivou učenika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  <p:bldP spid="7" grpId="0" build="p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Rezultati </a:t>
            </a:r>
            <a:r>
              <a:rPr lang="sr-Latn-RS" sz="28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(HLM)</a:t>
            </a:r>
            <a:endParaRPr lang="sr-Latn-CS" b="1" dirty="0">
              <a:solidFill>
                <a:srgbClr val="273852"/>
              </a:solidFill>
              <a:latin typeface="Tempus Sans ITC" pitchFamily="82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714488"/>
            <a:ext cx="6176691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u="sng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Model 1-3</a:t>
            </a:r>
          </a:p>
          <a:p>
            <a:endParaRPr lang="sr-Latn-RS" sz="1050" dirty="0" smtClean="0">
              <a:latin typeface="Bookman Old Style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</a:rPr>
              <a:t> SES dodat na nivo škole i na nivo učenika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</a:rPr>
              <a:t> </a:t>
            </a:r>
            <a:r>
              <a:rPr lang="sr-Latn-RS" sz="1800" dirty="0" smtClean="0">
                <a:latin typeface="Bookman Old Style" pitchFamily="18" charset="0"/>
              </a:rPr>
              <a:t>objašnjava 24,47% ukupne varijanse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</a:rPr>
              <a:t> </a:t>
            </a:r>
            <a:r>
              <a:rPr lang="sr-Latn-RS" sz="1800" dirty="0" smtClean="0">
                <a:latin typeface="Bookman Old Style" pitchFamily="18" charset="0"/>
              </a:rPr>
              <a:t>23,9% na nivou škole i 0,57% na nivou učenika</a:t>
            </a:r>
            <a:endParaRPr lang="sr-Latn-RS" sz="1800" dirty="0" smtClean="0">
              <a:latin typeface="Bookman Old Style" pitchFamily="18" charset="0"/>
            </a:endParaRPr>
          </a:p>
          <a:p>
            <a:endParaRPr lang="sr-Latn-RS" dirty="0" smtClean="0">
              <a:solidFill>
                <a:srgbClr val="273852"/>
              </a:solidFill>
              <a:latin typeface="Bookman Old Style" pitchFamily="18" charset="0"/>
            </a:endParaRPr>
          </a:p>
          <a:p>
            <a:r>
              <a:rPr lang="sr-Latn-RS" sz="2000" u="sng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M</a:t>
            </a:r>
            <a:r>
              <a:rPr lang="sr-Latn-CS" sz="2000" u="sng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o</a:t>
            </a:r>
            <a:r>
              <a:rPr lang="sr-Latn-RS" sz="2000" u="sng" dirty="0" smtClean="0">
                <a:solidFill>
                  <a:srgbClr val="273852"/>
                </a:solidFill>
                <a:latin typeface="Bookman Old Style" pitchFamily="18" charset="0"/>
                <a:ea typeface="Varela Round"/>
                <a:cs typeface="Varela Round"/>
                <a:sym typeface="Varela Round"/>
              </a:rPr>
              <a:t>del 4-6</a:t>
            </a:r>
          </a:p>
          <a:p>
            <a:endParaRPr lang="sr-Latn-RS" sz="1050" u="sng" dirty="0" smtClean="0">
              <a:solidFill>
                <a:srgbClr val="505670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  <a:sym typeface="Varela Round"/>
              </a:rPr>
              <a:t> STIM i USSS dodati na nivo škole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  <a:sym typeface="Varela Round"/>
              </a:rPr>
              <a:t> </a:t>
            </a:r>
            <a:r>
              <a:rPr lang="sr-Latn-RS" sz="1800" dirty="0" smtClean="0">
                <a:latin typeface="Bookman Old Style" pitchFamily="18" charset="0"/>
                <a:sym typeface="Varela Round"/>
              </a:rPr>
              <a:t>objašnjava 25,23% ukupne varijanse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  <a:sym typeface="Varela Round"/>
              </a:rPr>
              <a:t> </a:t>
            </a:r>
            <a:r>
              <a:rPr lang="sr-Latn-RS" sz="1800" dirty="0" smtClean="0">
                <a:latin typeface="Bookman Old Style" pitchFamily="18" charset="0"/>
                <a:sym typeface="Varela Round"/>
              </a:rPr>
              <a:t>24,67% na nivou škole i 0,57% na nivou učenika</a:t>
            </a:r>
            <a:endParaRPr lang="sr-Latn-RS" sz="1800" dirty="0" smtClean="0">
              <a:latin typeface="Bookman Old Style" pitchFamily="18" charset="0"/>
              <a:sym typeface="Varela Round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Latn-RS" sz="1800" dirty="0" smtClean="0">
                <a:latin typeface="Bookman Old Style" pitchFamily="18" charset="0"/>
                <a:sym typeface="Varela Round"/>
              </a:rPr>
              <a:t> </a:t>
            </a:r>
            <a:r>
              <a:rPr lang="sr-Latn-RS" sz="1800" dirty="0" smtClean="0">
                <a:latin typeface="Bookman Old Style" pitchFamily="18" charset="0"/>
                <a:sym typeface="Varela Round"/>
              </a:rPr>
              <a:t>0,8% varijanse objašnjavaju nastavni faktori</a:t>
            </a:r>
            <a:endParaRPr lang="sr-Latn-RS" sz="1800" dirty="0" smtClean="0">
              <a:latin typeface="Bookman Old Style" pitchFamily="18" charset="0"/>
              <a:sym typeface="Varela Round"/>
            </a:endParaRPr>
          </a:p>
          <a:p>
            <a:pPr>
              <a:spcBef>
                <a:spcPts val="600"/>
              </a:spcBef>
              <a:buSzPct val="90000"/>
              <a:buFont typeface="Wingdings" pitchFamily="2" charset="2"/>
              <a:buChar char="Ø"/>
            </a:pPr>
            <a:r>
              <a:rPr lang="sr-Latn-RS" sz="1800" dirty="0" smtClean="0">
                <a:latin typeface="Bookman Old Style" pitchFamily="18" charset="0"/>
                <a:sym typeface="Varela Round"/>
              </a:rPr>
              <a:t> Efekti strategija bili su značajni samo u modelu 6. </a:t>
            </a:r>
          </a:p>
          <a:p>
            <a:endParaRPr lang="sr-Latn-RS" sz="1600" u="sng" dirty="0" smtClean="0">
              <a:solidFill>
                <a:srgbClr val="505670"/>
              </a:solidFill>
              <a:latin typeface="Bookman Old Style" pitchFamily="18" charset="0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5786" y="3857628"/>
          <a:ext cx="7652396" cy="21945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13099"/>
                <a:gridCol w="1913099"/>
                <a:gridCol w="1913099"/>
                <a:gridCol w="19130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CS" sz="1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Varijable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Koef.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SE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CS" sz="1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Intercept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439,933**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2,9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Nivo 1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SES </a:t>
                      </a:r>
                      <a:r>
                        <a:rPr lang="sr-Latn-CS" sz="1600" dirty="0" smtClean="0">
                          <a:latin typeface="Bookman Old Style" pitchFamily="18" charset="0"/>
                        </a:rPr>
                        <a:t>nivo škole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75,997**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5,61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CS" sz="1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STIM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36,97*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15,426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CS" sz="1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USSS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-50,433*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Bookman Old Style" pitchFamily="18" charset="0"/>
                        </a:rPr>
                        <a:t>19,635</a:t>
                      </a:r>
                      <a:endParaRPr lang="sr-Latn-CS" sz="1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latin typeface="Bookman Old Style" pitchFamily="18" charset="0"/>
                        </a:rPr>
                        <a:t>Nivo 2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SES </a:t>
                      </a:r>
                      <a:r>
                        <a:rPr lang="sr-Latn-CS" sz="1600" dirty="0" smtClean="0">
                          <a:latin typeface="Bookman Old Style" pitchFamily="18" charset="0"/>
                        </a:rPr>
                        <a:t>nivo učenika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7,48**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Bookman Old Style" pitchFamily="18" charset="0"/>
                        </a:rPr>
                        <a:t>1,257</a:t>
                      </a:r>
                      <a:endParaRPr lang="sr-Latn-CS" sz="1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857232"/>
            <a:ext cx="8072495" cy="3357586"/>
            <a:chOff x="500034" y="2428868"/>
            <a:chExt cx="8072495" cy="3357586"/>
          </a:xfrm>
        </p:grpSpPr>
        <p:grpSp>
          <p:nvGrpSpPr>
            <p:cNvPr id="10" name="Group 9"/>
            <p:cNvGrpSpPr/>
            <p:nvPr/>
          </p:nvGrpSpPr>
          <p:grpSpPr>
            <a:xfrm>
              <a:off x="500034" y="2428868"/>
              <a:ext cx="8072495" cy="3357586"/>
              <a:chOff x="1518406" y="2110801"/>
              <a:chExt cx="1770299" cy="2874558"/>
            </a:xfrm>
          </p:grpSpPr>
          <p:sp>
            <p:nvSpPr>
              <p:cNvPr id="11" name="Shape 194"/>
              <p:cNvSpPr/>
              <p:nvPr/>
            </p:nvSpPr>
            <p:spPr>
              <a:xfrm>
                <a:off x="1700095" y="3814732"/>
                <a:ext cx="1369800" cy="8768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265" y="45896"/>
                    </a:moveTo>
                    <a:lnTo>
                      <a:pt x="0" y="58007"/>
                    </a:lnTo>
                    <a:lnTo>
                      <a:pt x="29081" y="120000"/>
                    </a:lnTo>
                    <a:lnTo>
                      <a:pt x="120000" y="72031"/>
                    </a:lnTo>
                    <a:lnTo>
                      <a:pt x="120000" y="0"/>
                    </a:lnTo>
                    <a:lnTo>
                      <a:pt x="33265" y="45896"/>
                    </a:lnTo>
                    <a:close/>
                  </a:path>
                </a:pathLst>
              </a:custGeom>
              <a:solidFill>
                <a:srgbClr val="677E1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Shape 195"/>
              <p:cNvSpPr/>
              <p:nvPr/>
            </p:nvSpPr>
            <p:spPr>
              <a:xfrm>
                <a:off x="1518406" y="2110801"/>
                <a:ext cx="1770299" cy="2245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93236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ACF2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-6985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13" name="Shape 196"/>
              <p:cNvSpPr/>
              <p:nvPr/>
            </p:nvSpPr>
            <p:spPr>
              <a:xfrm>
                <a:off x="2032029" y="4189760"/>
                <a:ext cx="1037699" cy="50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21414" y="35916"/>
                    </a:lnTo>
                    <a:lnTo>
                      <a:pt x="55622" y="36194"/>
                    </a:lnTo>
                    <a:lnTo>
                      <a:pt x="89158" y="3341"/>
                    </a:lnTo>
                    <a:lnTo>
                      <a:pt x="91582" y="0"/>
                    </a:lnTo>
                    <a:lnTo>
                      <a:pt x="119999" y="36194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7F9B1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97"/>
              <p:cNvSpPr/>
              <p:nvPr/>
            </p:nvSpPr>
            <p:spPr>
              <a:xfrm>
                <a:off x="2217213" y="4189760"/>
                <a:ext cx="606899" cy="795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664"/>
                    </a:moveTo>
                    <a:lnTo>
                      <a:pt x="58963" y="119999"/>
                    </a:lnTo>
                    <a:lnTo>
                      <a:pt x="120000" y="0"/>
                    </a:lnTo>
                    <a:lnTo>
                      <a:pt x="0" y="22664"/>
                    </a:lnTo>
                    <a:close/>
                  </a:path>
                </a:pathLst>
              </a:custGeom>
              <a:solidFill>
                <a:srgbClr val="BEE82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Shape 206"/>
            <p:cNvSpPr txBox="1"/>
            <p:nvPr/>
          </p:nvSpPr>
          <p:spPr>
            <a:xfrm>
              <a:off x="571472" y="3194025"/>
              <a:ext cx="7929618" cy="102079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Y= N</a:t>
              </a:r>
              <a:r>
                <a:rPr lang="sr-Latn-CS" sz="1600" dirty="0" smtClean="0">
                  <a:solidFill>
                    <a:schemeClr val="bg1"/>
                  </a:solidFill>
                  <a:latin typeface="Lucida Bright" pitchFamily="18" charset="0"/>
                </a:rPr>
                <a:t>00</a:t>
              </a:r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 + β</a:t>
              </a:r>
              <a:r>
                <a:rPr lang="sr-Latn-CS" sz="2000" baseline="-25000" dirty="0" smtClean="0">
                  <a:solidFill>
                    <a:schemeClr val="bg1"/>
                  </a:solidFill>
                  <a:latin typeface="Lucida Bright" pitchFamily="18" charset="0"/>
                </a:rPr>
                <a:t>SES</a:t>
              </a:r>
              <a:r>
                <a:rPr lang="sr-Latn-CS" dirty="0" smtClean="0">
                  <a:solidFill>
                    <a:schemeClr val="bg1"/>
                  </a:solidFill>
                  <a:latin typeface="Lucida Bright" pitchFamily="18" charset="0"/>
                </a:rPr>
                <a:t> </a:t>
              </a:r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(SES_Š) + β</a:t>
              </a:r>
              <a:r>
                <a:rPr lang="sr-Latn-CS" sz="2000" baseline="-25000" dirty="0" smtClean="0">
                  <a:solidFill>
                    <a:schemeClr val="bg1"/>
                  </a:solidFill>
                  <a:latin typeface="Lucida Bright" pitchFamily="18" charset="0"/>
                </a:rPr>
                <a:t>STIM</a:t>
              </a:r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(STIM) - β</a:t>
              </a:r>
              <a:r>
                <a:rPr lang="sr-Latn-CS" sz="2000" baseline="-25000" dirty="0" smtClean="0">
                  <a:solidFill>
                    <a:schemeClr val="bg1"/>
                  </a:solidFill>
                  <a:latin typeface="Lucida Bright" pitchFamily="18" charset="0"/>
                </a:rPr>
                <a:t>USSS</a:t>
              </a:r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(USSS) + β</a:t>
              </a:r>
              <a:r>
                <a:rPr lang="sr-Latn-CS" sz="2000" baseline="-25000" dirty="0" smtClean="0">
                  <a:solidFill>
                    <a:schemeClr val="bg1"/>
                  </a:solidFill>
                  <a:latin typeface="Lucida Bright" pitchFamily="18" charset="0"/>
                </a:rPr>
                <a:t>SES</a:t>
              </a:r>
              <a:r>
                <a:rPr lang="sr-Latn-CS" sz="2000" dirty="0" smtClean="0">
                  <a:solidFill>
                    <a:schemeClr val="bg1"/>
                  </a:solidFill>
                  <a:latin typeface="Lucida Bright" pitchFamily="18" charset="0"/>
                </a:rPr>
                <a:t>(SES_U) + i</a:t>
              </a:r>
              <a:endParaRPr lang="sr-Latn-CS" sz="2000" dirty="0">
                <a:solidFill>
                  <a:schemeClr val="bg1"/>
                </a:solidFill>
                <a:latin typeface="Lucida Bright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dirty="0" smtClean="0">
                <a:solidFill>
                  <a:srgbClr val="273852"/>
                </a:solidFill>
                <a:latin typeface="Tempus Sans ITC" pitchFamily="82" charset="0"/>
                <a:cs typeface="Calibri" pitchFamily="34" charset="0"/>
              </a:rPr>
              <a:t>Rezultati</a:t>
            </a:r>
            <a:endParaRPr lang="sr-Latn-CS" b="1" dirty="0">
              <a:solidFill>
                <a:srgbClr val="27385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85786" y="1714488"/>
          <a:ext cx="757242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3702" y="3214686"/>
            <a:ext cx="171451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STIM donjih 30%</a:t>
            </a:r>
          </a:p>
          <a:p>
            <a:endParaRPr lang="sr-Latn-RS" dirty="0" smtClean="0">
              <a:latin typeface="Bookman Old Style" pitchFamily="18" charset="0"/>
            </a:endParaRPr>
          </a:p>
          <a:p>
            <a:r>
              <a:rPr lang="sr-Latn-RS" dirty="0" smtClean="0">
                <a:latin typeface="Bookman Old Style" pitchFamily="18" charset="0"/>
              </a:rPr>
              <a:t>STIM srednjih 30%</a:t>
            </a:r>
          </a:p>
          <a:p>
            <a:endParaRPr lang="sr-Latn-RS" dirty="0" smtClean="0">
              <a:latin typeface="Bookman Old Style" pitchFamily="18" charset="0"/>
            </a:endParaRPr>
          </a:p>
          <a:p>
            <a:r>
              <a:rPr lang="sr-Latn-RS" dirty="0" smtClean="0">
                <a:latin typeface="Bookman Old Style" pitchFamily="18" charset="0"/>
              </a:rPr>
              <a:t>STIM gornjih 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5786455"/>
            <a:ext cx="46434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donjih 30%        srednjih30%	    gornjih 30% </a:t>
            </a:r>
            <a:endParaRPr lang="sr-Latn-C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513</Words>
  <PresentationFormat>On-screen Show (4:3)</PresentationFormat>
  <Paragraphs>138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Tempus Sans ITC</vt:lpstr>
      <vt:lpstr>Shadows Into Light</vt:lpstr>
      <vt:lpstr>Calibri</vt:lpstr>
      <vt:lpstr>Bookman Old Style</vt:lpstr>
      <vt:lpstr>Varela Round</vt:lpstr>
      <vt:lpstr>Lucida Bright</vt:lpstr>
      <vt:lpstr>Pristina</vt:lpstr>
      <vt:lpstr>Times New Roman</vt:lpstr>
      <vt:lpstr>Wingdings</vt:lpstr>
      <vt:lpstr>Kalinga</vt:lpstr>
      <vt:lpstr>Trinculo template</vt:lpstr>
      <vt:lpstr>Doprinos  nastave srpskog jezika čitalackoj pismenosti </vt:lpstr>
      <vt:lpstr>Istraživačko pitanje</vt:lpstr>
      <vt:lpstr>Plan istraživanja</vt:lpstr>
      <vt:lpstr> 1. Kvantitativni podaci</vt:lpstr>
      <vt:lpstr>Metodologija</vt:lpstr>
      <vt:lpstr>Metodologija</vt:lpstr>
      <vt:lpstr>Rezultati</vt:lpstr>
      <vt:lpstr>Rezultati (HLM)</vt:lpstr>
      <vt:lpstr>Rezultati</vt:lpstr>
      <vt:lpstr>Šta smo zapravo saznali?</vt:lpstr>
      <vt:lpstr>Dakle, šta smo zapravo saznali?</vt:lpstr>
      <vt:lpstr>2. Kvalitativni podaci</vt:lpstr>
      <vt:lpstr>Radovi u toku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Sonja</dc:creator>
  <cp:lastModifiedBy>korisnik</cp:lastModifiedBy>
  <cp:revision>59</cp:revision>
  <dcterms:modified xsi:type="dcterms:W3CDTF">2017-04-27T08:48:11Z</dcterms:modified>
</cp:coreProperties>
</file>