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69" r:id="rId6"/>
    <p:sldId id="262" r:id="rId7"/>
    <p:sldId id="260" r:id="rId8"/>
    <p:sldId id="263" r:id="rId9"/>
    <p:sldId id="264" r:id="rId10"/>
    <p:sldId id="265" r:id="rId11"/>
    <p:sldId id="267" r:id="rId12"/>
    <p:sldId id="268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714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1917" y="1654790"/>
            <a:ext cx="8915399" cy="2262781"/>
          </a:xfrm>
        </p:spPr>
        <p:txBody>
          <a:bodyPr>
            <a:noAutofit/>
          </a:bodyPr>
          <a:lstStyle/>
          <a:p>
            <a:r>
              <a:rPr lang="en-US" sz="3200" dirty="0" err="1"/>
              <a:t>Relevantnost</a:t>
            </a:r>
            <a:r>
              <a:rPr lang="en-US" sz="3200" dirty="0"/>
              <a:t> </a:t>
            </a:r>
            <a:r>
              <a:rPr lang="en-US" sz="3200" dirty="0" err="1" smtClean="0"/>
              <a:t>karakteristika</a:t>
            </a:r>
            <a:r>
              <a:rPr lang="en-US" sz="3200" dirty="0" smtClean="0"/>
              <a:t> </a:t>
            </a:r>
            <a:r>
              <a:rPr lang="en-US" sz="3200" dirty="0" err="1"/>
              <a:t>učenika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škole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postignuće</a:t>
            </a:r>
            <a:r>
              <a:rPr lang="en-US" sz="3200" dirty="0"/>
              <a:t> u </a:t>
            </a:r>
            <a:r>
              <a:rPr lang="en-US" sz="3200" dirty="0" err="1"/>
              <a:t>matematici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Ljiljana B. Lazarević, Institut za psihologiju, Filozofski fakultet, Beograd</a:t>
            </a:r>
          </a:p>
          <a:p>
            <a:r>
              <a:rPr lang="sr-Latn-RS" dirty="0" smtClean="0"/>
              <a:t>Ana Orlić, Fakultet sporta i fizičkog vaspitanja, Beograd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Informaciono-komunikacione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0684982"/>
              </p:ext>
            </p:extLst>
          </p:nvPr>
        </p:nvGraphicFramePr>
        <p:xfrm>
          <a:off x="1081826" y="2221825"/>
          <a:ext cx="10187188" cy="3985790"/>
        </p:xfrm>
        <a:graphic>
          <a:graphicData uri="http://schemas.openxmlformats.org/drawingml/2006/table">
            <a:tbl>
              <a:tblPr/>
              <a:tblGrid>
                <a:gridCol w="7282491"/>
                <a:gridCol w="1576836"/>
                <a:gridCol w="1327861"/>
              </a:tblGrid>
              <a:tr h="355874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8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ICT Use at Home for School-related Tasks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02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9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Attitudes Towards Computers: Limitations of the Computer as a Tool for School Learning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-,19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9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Attitudes Towards Computers: Computer as a Tool for School Learning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03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5874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ICT </a:t>
                      </a:r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Availability at Home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01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5874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ICT resources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5874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ICT Availability at School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58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Use of ICT in Mathematic Lessons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58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Use of ICT at School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5874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ICT Entertainment Use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09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018309" y="4436918"/>
            <a:ext cx="9944100" cy="374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018309" y="5133109"/>
            <a:ext cx="9944100" cy="374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6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Prilike za učenje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643903"/>
              </p:ext>
            </p:extLst>
          </p:nvPr>
        </p:nvGraphicFramePr>
        <p:xfrm>
          <a:off x="2250248" y="1852100"/>
          <a:ext cx="7872546" cy="4394152"/>
        </p:xfrm>
        <a:graphic>
          <a:graphicData uri="http://schemas.openxmlformats.org/drawingml/2006/table">
            <a:tbl>
              <a:tblPr/>
              <a:tblGrid>
                <a:gridCol w="5627828"/>
                <a:gridCol w="1218562"/>
                <a:gridCol w="1026156"/>
              </a:tblGrid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Sadr</a:t>
                      </a:r>
                      <a:r>
                        <a:rPr lang="sr-Latn-R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žaj</a:t>
                      </a:r>
                      <a:endParaRPr lang="sr-Latn-R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Experience with Applied Mathematics Tasks at School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02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Experience with Pure Mathematics Tasks at School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,20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Familiarity with Mathematical Concepts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Nastavne prakse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sr-Latn-RS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Teacher Behaviour: Formative Assessment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Teacher Behaviour: Student Orientation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Teacher Behaviour: Teacher-directed Instruction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r>
                        <a:rPr lang="sr-Latn-RS" sz="18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Kvalitet nastave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sr-Latn-RS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Teacher's Classroom Management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04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Cognitive Activation in Mathematics Lessons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04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Disciplinary Climate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Teacher's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09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86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Teacher Support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213263" y="2763981"/>
            <a:ext cx="8156864" cy="374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213263" y="3761508"/>
            <a:ext cx="8156864" cy="30133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213263" y="5257799"/>
            <a:ext cx="8156864" cy="374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213263" y="3456707"/>
            <a:ext cx="8156864" cy="30133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2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Ostale varijable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423958"/>
              </p:ext>
            </p:extLst>
          </p:nvPr>
        </p:nvGraphicFramePr>
        <p:xfrm>
          <a:off x="1941155" y="2683591"/>
          <a:ext cx="8027093" cy="2683069"/>
        </p:xfrm>
        <a:graphic>
          <a:graphicData uri="http://schemas.openxmlformats.org/drawingml/2006/table">
            <a:tbl>
              <a:tblPr/>
              <a:tblGrid>
                <a:gridCol w="5738309"/>
                <a:gridCol w="1242483"/>
                <a:gridCol w="1046301"/>
              </a:tblGrid>
              <a:tr h="420217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7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Learning time (minutes per week)-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5713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Out-of-School Study Time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57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 of computer use (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mins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5713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Grade Repetition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7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Postignuće u matematici – linearna regresija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662" y="1610592"/>
            <a:ext cx="9327950" cy="852054"/>
          </a:xfrm>
        </p:spPr>
        <p:txBody>
          <a:bodyPr>
            <a:normAutofit/>
          </a:bodyPr>
          <a:lstStyle/>
          <a:p>
            <a:r>
              <a:rPr lang="sr-Latn-RS" sz="2400" i="1" dirty="0" smtClean="0"/>
              <a:t>R</a:t>
            </a:r>
            <a:r>
              <a:rPr lang="sr-Latn-RS" sz="2400" dirty="0" smtClean="0"/>
              <a:t>=0.6</a:t>
            </a:r>
            <a:r>
              <a:rPr lang="en-US" sz="2400" dirty="0" smtClean="0"/>
              <a:t>4</a:t>
            </a:r>
            <a:r>
              <a:rPr lang="sr-Latn-RS" sz="2400" dirty="0" smtClean="0"/>
              <a:t>, </a:t>
            </a:r>
            <a:r>
              <a:rPr lang="sr-Latn-RS" sz="2400" i="1" dirty="0" smtClean="0"/>
              <a:t>R</a:t>
            </a:r>
            <a:r>
              <a:rPr lang="sr-Latn-RS" sz="2400" i="1" baseline="30000" dirty="0" smtClean="0"/>
              <a:t>2</a:t>
            </a:r>
            <a:r>
              <a:rPr lang="sr-Latn-RS" sz="2400" dirty="0" smtClean="0"/>
              <a:t>=0.4</a:t>
            </a:r>
            <a:r>
              <a:rPr lang="en-US" sz="2400" dirty="0" smtClean="0"/>
              <a:t>1</a:t>
            </a:r>
            <a:r>
              <a:rPr lang="sr-Latn-RS" sz="2400" dirty="0" smtClean="0"/>
              <a:t> </a:t>
            </a:r>
            <a:r>
              <a:rPr lang="sr-Latn-RS" sz="2400" i="1" dirty="0" smtClean="0"/>
              <a:t>F</a:t>
            </a:r>
            <a:r>
              <a:rPr lang="sr-Latn-RS" sz="2400" dirty="0" smtClean="0"/>
              <a:t>(11,1260)=</a:t>
            </a:r>
            <a:r>
              <a:rPr lang="sr-Latn-RS" sz="2400" dirty="0" smtClean="0"/>
              <a:t>8</a:t>
            </a:r>
            <a:r>
              <a:rPr lang="en-US" sz="2400" dirty="0" smtClean="0"/>
              <a:t>9</a:t>
            </a:r>
            <a:r>
              <a:rPr lang="sr-Latn-RS" sz="2400" dirty="0" smtClean="0"/>
              <a:t>.</a:t>
            </a:r>
            <a:r>
              <a:rPr lang="en-US" sz="2400" dirty="0" smtClean="0"/>
              <a:t>43</a:t>
            </a:r>
            <a:r>
              <a:rPr lang="sr-Latn-RS" sz="2400" dirty="0" smtClean="0"/>
              <a:t> </a:t>
            </a:r>
            <a:r>
              <a:rPr lang="sr-Latn-RS" sz="2400" i="1" dirty="0" smtClean="0"/>
              <a:t>p</a:t>
            </a:r>
            <a:r>
              <a:rPr lang="sr-Latn-RS" sz="2400" dirty="0" smtClean="0"/>
              <a:t>&lt;0.001</a:t>
            </a:r>
            <a:endParaRPr lang="en-US" sz="2400" baseline="30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996371"/>
              </p:ext>
            </p:extLst>
          </p:nvPr>
        </p:nvGraphicFramePr>
        <p:xfrm>
          <a:off x="2207445" y="2265529"/>
          <a:ext cx="8748211" cy="4476465"/>
        </p:xfrm>
        <a:graphic>
          <a:graphicData uri="http://schemas.openxmlformats.org/drawingml/2006/table">
            <a:tbl>
              <a:tblPr/>
              <a:tblGrid>
                <a:gridCol w="5088654"/>
                <a:gridCol w="1562607"/>
                <a:gridCol w="1048475"/>
                <a:gridCol w="1048475"/>
              </a:tblGrid>
              <a:tr h="30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Gender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18,43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Index of economic, social and cultural status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20,52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Anxiety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-8,91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Intentions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Self-Efficacy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38,99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Self-Concept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29,79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Use of ICT in Mathematic Lessons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-33,43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Teacher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Behaviour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: Formative Assessment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0,07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-10,69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Teacher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Behaviour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: Student Orientation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-38,11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Disciplinary Climate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21,43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ICT resources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13,24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176662" y="4490115"/>
            <a:ext cx="8809785" cy="31389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176655" y="3684896"/>
            <a:ext cx="8809785" cy="41368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176656" y="4112227"/>
            <a:ext cx="8809785" cy="36636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176659" y="5628389"/>
            <a:ext cx="8809782" cy="37111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Diskusija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185" y="1569493"/>
            <a:ext cx="10194427" cy="5104262"/>
          </a:xfrm>
        </p:spPr>
        <p:txBody>
          <a:bodyPr>
            <a:normAutofit/>
          </a:bodyPr>
          <a:lstStyle/>
          <a:p>
            <a:r>
              <a:rPr lang="sr-Latn-RS" dirty="0" smtClean="0"/>
              <a:t>Postignuće </a:t>
            </a:r>
            <a:r>
              <a:rPr lang="sr-Latn-RS" dirty="0" smtClean="0"/>
              <a:t>u matematici  je u vezi sa širim spektrom karakteristika </a:t>
            </a:r>
            <a:r>
              <a:rPr lang="sr-Latn-RS" dirty="0" smtClean="0"/>
              <a:t>učenika</a:t>
            </a:r>
          </a:p>
          <a:p>
            <a:r>
              <a:rPr lang="en-US" dirty="0"/>
              <a:t>De</a:t>
            </a:r>
            <a:r>
              <a:rPr lang="sr-Latn-RS" dirty="0"/>
              <a:t>čaci imaju bolje postignuće u matematici od </a:t>
            </a:r>
            <a:r>
              <a:rPr lang="sr-Latn-RS" dirty="0" smtClean="0"/>
              <a:t>devojčica</a:t>
            </a:r>
            <a:endParaRPr lang="en-US" dirty="0" smtClean="0"/>
          </a:p>
          <a:p>
            <a:r>
              <a:rPr lang="en-US" dirty="0" err="1" smtClean="0"/>
              <a:t>Doprinos</a:t>
            </a:r>
            <a:r>
              <a:rPr lang="en-US" dirty="0" smtClean="0"/>
              <a:t> SES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predikciju</a:t>
            </a:r>
            <a:r>
              <a:rPr lang="en-US" dirty="0" smtClean="0"/>
              <a:t> </a:t>
            </a:r>
            <a:r>
              <a:rPr lang="en-US" dirty="0" err="1" smtClean="0"/>
              <a:t>postignu</a:t>
            </a:r>
            <a:r>
              <a:rPr lang="sr-Latn-RS" dirty="0" smtClean="0"/>
              <a:t>ća u matematici,</a:t>
            </a:r>
            <a:r>
              <a:rPr lang="en-US" dirty="0" smtClean="0"/>
              <a:t> u </a:t>
            </a:r>
            <a:r>
              <a:rPr lang="en-US" dirty="0" err="1" smtClean="0"/>
              <a:t>kontekstu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varijabli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personalne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, </a:t>
            </a:r>
            <a:r>
              <a:rPr lang="en-US" dirty="0" err="1" smtClean="0"/>
              <a:t>prilike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u</a:t>
            </a:r>
            <a:r>
              <a:rPr lang="sr-Latn-RS" dirty="0" smtClean="0"/>
              <a:t>čenje) jeste značajan ali doprinos nije supstantivan</a:t>
            </a:r>
          </a:p>
          <a:p>
            <a:pPr lvl="1"/>
            <a:r>
              <a:rPr lang="sr-Latn-RS" sz="1800" dirty="0" smtClean="0"/>
              <a:t>Ovakav nalaz sugeriše da je moguće jačanjem učeničkih kompetencija donekle nadomestiti efekte nepovoljnog SES-a učenika</a:t>
            </a:r>
            <a:endParaRPr lang="en-US" sz="1800" dirty="0" smtClean="0"/>
          </a:p>
          <a:p>
            <a:r>
              <a:rPr lang="en-US" dirty="0" smtClean="0"/>
              <a:t>Self-</a:t>
            </a:r>
            <a:r>
              <a:rPr lang="en-US" dirty="0" err="1" smtClean="0"/>
              <a:t>koncept</a:t>
            </a:r>
            <a:r>
              <a:rPr lang="en-US" dirty="0" smtClean="0"/>
              <a:t> i </a:t>
            </a:r>
            <a:r>
              <a:rPr lang="en-US" dirty="0" err="1" smtClean="0"/>
              <a:t>samoefikasnost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najva</a:t>
            </a:r>
            <a:r>
              <a:rPr lang="sr-Latn-RS" dirty="0" smtClean="0"/>
              <a:t>žniji prediktori iz domena personalnih karakteristika</a:t>
            </a:r>
          </a:p>
          <a:p>
            <a:pPr lvl="1"/>
            <a:r>
              <a:rPr lang="sr-Latn-RS" sz="1800" dirty="0" smtClean="0"/>
              <a:t>Ovaj nalaz ukazuje na to da bi </a:t>
            </a:r>
            <a:r>
              <a:rPr lang="sr-Latn-RS" sz="1800" dirty="0"/>
              <a:t>u toku nastavnog procesa </a:t>
            </a:r>
            <a:r>
              <a:rPr lang="sr-Latn-RS" sz="1800" dirty="0" smtClean="0"/>
              <a:t>trebalo davati relevantne i pozitivne povratne informacije kako bi se kod učenika jačala pozitivna slika o sebi (u ovom domenu).</a:t>
            </a:r>
          </a:p>
          <a:p>
            <a:r>
              <a:rPr lang="sr-Latn-RS" dirty="0" smtClean="0"/>
              <a:t>Pozitivna percepcija učenika o tome da nastavnik praktikuje individualizaciju nastave, rad u grupama, i da podstiče participaciju učenika u nastavnom procesu pozitivno utiče na postignuće u matematici.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49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Dalji koraci u realizaciji projekta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Obuhvatna analiza karakterstika učenika i škole za postignuće u matematici. </a:t>
            </a:r>
          </a:p>
          <a:p>
            <a:pPr lvl="1"/>
            <a:r>
              <a:rPr lang="sr-Latn-RS" dirty="0" smtClean="0"/>
              <a:t>Na koji način karakteristike škole posreduju između karakteristika učenika i njihovog postignuća u matematici.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56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14" y="2866030"/>
            <a:ext cx="6213594" cy="14603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r-Latn-RS" sz="5400" dirty="0" smtClean="0"/>
          </a:p>
          <a:p>
            <a:pPr marL="0" indent="0">
              <a:buNone/>
            </a:pPr>
            <a:r>
              <a:rPr lang="sr-Latn-RS" sz="5400" dirty="0" smtClean="0"/>
              <a:t>HVALA NA PAŽNJI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9022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0342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Dosadašnje</a:t>
            </a:r>
            <a:r>
              <a:rPr lang="en-US" dirty="0"/>
              <a:t> </a:t>
            </a:r>
            <a:r>
              <a:rPr lang="en-US" dirty="0" err="1"/>
              <a:t>studije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analizirana</a:t>
            </a:r>
            <a:r>
              <a:rPr lang="en-US" dirty="0"/>
              <a:t> </a:t>
            </a:r>
            <a:r>
              <a:rPr lang="en-US" dirty="0" err="1"/>
              <a:t>postignuća</a:t>
            </a:r>
            <a:r>
              <a:rPr lang="en-US" dirty="0"/>
              <a:t> </a:t>
            </a:r>
            <a:r>
              <a:rPr lang="en-US" dirty="0" err="1"/>
              <a:t>učenika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PISA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istraživala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pojedinačnih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učenika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škole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RS" dirty="0"/>
              <a:t>postignućem učenika.</a:t>
            </a:r>
            <a:r>
              <a:rPr lang="en-US" dirty="0"/>
              <a:t> </a:t>
            </a:r>
            <a:endParaRPr lang="sr-Latn-RS" dirty="0"/>
          </a:p>
          <a:p>
            <a:r>
              <a:rPr lang="sr-Latn-RS" dirty="0"/>
              <a:t>Mnogobrojni faktori su identifikovani kao relevantni za postignuće učenika, ali se istraživanja uglavnom fokusiraju na određene sub-setove varijabli (e.g., Chiu &amp; Xihua, 2008; Perry &amp; McConney, 2010). </a:t>
            </a:r>
            <a:endParaRPr lang="sr-Latn-RS" dirty="0" smtClean="0"/>
          </a:p>
          <a:p>
            <a:r>
              <a:rPr lang="sr-Latn-RS" dirty="0" smtClean="0"/>
              <a:t>Faktori koji se najčešće izdvajaju kao značajni prediktori postignuća učenika su: učenički SES, SES škole, samoefikasnost, self-koncept, školska klima i dr.</a:t>
            </a:r>
            <a:endParaRPr lang="sr-Latn-RS" dirty="0"/>
          </a:p>
          <a:p>
            <a:r>
              <a:rPr lang="sr-Latn-RS" dirty="0"/>
              <a:t>Neka istraživanja pokazuju da u različitim zemljama različiti faktori utiču na postignuće (</a:t>
            </a:r>
            <a:r>
              <a:rPr lang="sr-Latn-RS" dirty="0" err="1"/>
              <a:t>Kotte</a:t>
            </a:r>
            <a:r>
              <a:rPr lang="sr-Latn-RS" dirty="0"/>
              <a:t>, </a:t>
            </a:r>
            <a:r>
              <a:rPr lang="sr-Latn-RS" dirty="0" err="1"/>
              <a:t>Lietz</a:t>
            </a:r>
            <a:r>
              <a:rPr lang="sr-Latn-RS" dirty="0"/>
              <a:t>, &amp; </a:t>
            </a:r>
            <a:r>
              <a:rPr lang="sr-Latn-RS" dirty="0" err="1"/>
              <a:t>Martinez</a:t>
            </a:r>
            <a:r>
              <a:rPr lang="sr-Latn-RS" dirty="0"/>
              <a:t> </a:t>
            </a:r>
            <a:r>
              <a:rPr lang="sr-Latn-RS" dirty="0" err="1"/>
              <a:t>Lopez</a:t>
            </a:r>
            <a:r>
              <a:rPr lang="sr-Latn-RS" dirty="0"/>
              <a:t>, 2005).</a:t>
            </a:r>
          </a:p>
          <a:p>
            <a:r>
              <a:rPr lang="sr-Latn-RS" dirty="0"/>
              <a:t>Razumevanje faktora koji utiču na postignuće učenika omogućava kreiranje interventnih programa usmerenih na poboljšanje postignuća, sa posebnim fokusom na učenike koji pripadaju </a:t>
            </a:r>
            <a:r>
              <a:rPr lang="sr-Latn-RS" dirty="0" err="1"/>
              <a:t>vulnerabilnim</a:t>
            </a:r>
            <a:r>
              <a:rPr lang="sr-Latn-RS" dirty="0"/>
              <a:t> grupama. </a:t>
            </a:r>
          </a:p>
        </p:txBody>
      </p:sp>
    </p:spTree>
    <p:extLst>
      <p:ext uri="{BB962C8B-B14F-4D97-AF65-F5344CB8AC3E}">
        <p14:creationId xmlns:p14="http://schemas.microsoft.com/office/powerpoint/2010/main" val="35003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Cilj istraživanja i hipoteze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je</a:t>
            </a:r>
            <a:r>
              <a:rPr lang="en-US" dirty="0"/>
              <a:t> da se </a:t>
            </a:r>
            <a:r>
              <a:rPr lang="en-US" dirty="0" err="1"/>
              <a:t>utvrdi</a:t>
            </a:r>
            <a:r>
              <a:rPr lang="en-US" dirty="0"/>
              <a:t> </a:t>
            </a:r>
            <a:r>
              <a:rPr lang="en-US" dirty="0" err="1"/>
              <a:t>međuodnos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relevantnost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u</a:t>
            </a:r>
            <a:r>
              <a:rPr lang="sr-Latn-RS" dirty="0" err="1"/>
              <a:t>čenika</a:t>
            </a:r>
            <a:r>
              <a:rPr lang="sr-Latn-RS" dirty="0"/>
              <a:t> i škole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postignuće</a:t>
            </a:r>
            <a:r>
              <a:rPr lang="en-US" dirty="0"/>
              <a:t> u </a:t>
            </a:r>
            <a:r>
              <a:rPr lang="en-US" dirty="0" err="1"/>
              <a:t>matematici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predložile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obrazovnog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time </a:t>
            </a:r>
            <a:r>
              <a:rPr lang="en-US" dirty="0" err="1"/>
              <a:t>unapredila</a:t>
            </a:r>
            <a:r>
              <a:rPr lang="en-US" dirty="0"/>
              <a:t> </a:t>
            </a:r>
            <a:r>
              <a:rPr lang="en-US" dirty="0" err="1"/>
              <a:t>vaspitna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škole</a:t>
            </a:r>
            <a:r>
              <a:rPr lang="en-US" dirty="0"/>
              <a:t>. </a:t>
            </a:r>
            <a:endParaRPr lang="sr-Latn-RS" dirty="0"/>
          </a:p>
          <a:p>
            <a:r>
              <a:rPr lang="sr-Latn-RS" dirty="0"/>
              <a:t>Hipoteze:</a:t>
            </a:r>
          </a:p>
          <a:p>
            <a:pPr lvl="1"/>
            <a:r>
              <a:rPr lang="sr-Latn-RS" dirty="0"/>
              <a:t>B</a:t>
            </a:r>
            <a:r>
              <a:rPr lang="en-US" dirty="0" err="1"/>
              <a:t>olje</a:t>
            </a:r>
            <a:r>
              <a:rPr lang="en-US" dirty="0"/>
              <a:t> </a:t>
            </a:r>
            <a:r>
              <a:rPr lang="en-US" dirty="0" err="1"/>
              <a:t>postignuće</a:t>
            </a:r>
            <a:r>
              <a:rPr lang="en-US" dirty="0"/>
              <a:t> u </a:t>
            </a:r>
            <a:r>
              <a:rPr lang="en-US" dirty="0" err="1"/>
              <a:t>matematici</a:t>
            </a:r>
            <a:r>
              <a:rPr lang="en-US" dirty="0"/>
              <a:t> </a:t>
            </a:r>
            <a:r>
              <a:rPr lang="sr-Latn-RS" dirty="0"/>
              <a:t>će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povoljnijim</a:t>
            </a:r>
            <a:r>
              <a:rPr lang="en-US" dirty="0"/>
              <a:t> </a:t>
            </a:r>
            <a:r>
              <a:rPr lang="en-US" dirty="0" err="1"/>
              <a:t>složajem</a:t>
            </a:r>
            <a:r>
              <a:rPr lang="en-US" dirty="0"/>
              <a:t> </a:t>
            </a:r>
            <a:r>
              <a:rPr lang="en-US" dirty="0" err="1"/>
              <a:t>personalnih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učenika</a:t>
            </a:r>
            <a:r>
              <a:rPr lang="en-US" dirty="0"/>
              <a:t> (</a:t>
            </a:r>
            <a:r>
              <a:rPr lang="en-US" dirty="0" err="1"/>
              <a:t>unutrašnja</a:t>
            </a:r>
            <a:r>
              <a:rPr lang="en-US" dirty="0"/>
              <a:t> </a:t>
            </a:r>
            <a:r>
              <a:rPr lang="en-US" dirty="0" err="1"/>
              <a:t>motivacija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istrajnost</a:t>
            </a:r>
            <a:r>
              <a:rPr lang="en-US" dirty="0"/>
              <a:t>,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anksioznost</a:t>
            </a:r>
            <a:r>
              <a:rPr lang="en-US" dirty="0"/>
              <a:t>, </a:t>
            </a:r>
            <a:r>
              <a:rPr lang="en-US" dirty="0" err="1"/>
              <a:t>pozitivniji</a:t>
            </a:r>
            <a:r>
              <a:rPr lang="en-US" dirty="0"/>
              <a:t> self-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.), </a:t>
            </a:r>
            <a:r>
              <a:rPr lang="en-US" dirty="0" err="1"/>
              <a:t>povoljnijim</a:t>
            </a:r>
            <a:r>
              <a:rPr lang="en-US" dirty="0"/>
              <a:t> socio-</a:t>
            </a:r>
            <a:r>
              <a:rPr lang="en-US" dirty="0" err="1"/>
              <a:t>demografskim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 </a:t>
            </a:r>
            <a:r>
              <a:rPr lang="en-US" dirty="0" err="1"/>
              <a:t>učenika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povoljnijim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 </a:t>
            </a:r>
            <a:r>
              <a:rPr lang="en-US" dirty="0" err="1"/>
              <a:t>škole</a:t>
            </a:r>
            <a:r>
              <a:rPr lang="en-US" dirty="0"/>
              <a:t> (</a:t>
            </a:r>
            <a:r>
              <a:rPr lang="en-US" dirty="0" err="1"/>
              <a:t>podsticajna</a:t>
            </a:r>
            <a:r>
              <a:rPr lang="en-US" dirty="0"/>
              <a:t> </a:t>
            </a:r>
            <a:r>
              <a:rPr lang="en-US" dirty="0" err="1"/>
              <a:t>nastavna</a:t>
            </a:r>
            <a:r>
              <a:rPr lang="en-US" dirty="0"/>
              <a:t> </a:t>
            </a:r>
            <a:r>
              <a:rPr lang="en-US" dirty="0" err="1"/>
              <a:t>klima</a:t>
            </a:r>
            <a:r>
              <a:rPr lang="en-US" dirty="0"/>
              <a:t>,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prilike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učenje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.). </a:t>
            </a:r>
            <a:endParaRPr lang="sr-Latn-RS" dirty="0"/>
          </a:p>
          <a:p>
            <a:pPr lvl="1"/>
            <a:r>
              <a:rPr lang="sr-Latn-RS" dirty="0"/>
              <a:t>Očekuje se </a:t>
            </a:r>
            <a:r>
              <a:rPr lang="en-US" dirty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personalnih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socio-</a:t>
            </a:r>
            <a:r>
              <a:rPr lang="en-US" dirty="0" err="1"/>
              <a:t>demografskih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učenika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postignuće</a:t>
            </a:r>
            <a:r>
              <a:rPr lang="en-US" dirty="0"/>
              <a:t> u </a:t>
            </a:r>
            <a:r>
              <a:rPr lang="en-US" dirty="0" err="1"/>
              <a:t>matematici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u </a:t>
            </a:r>
            <a:r>
              <a:rPr lang="en-US" dirty="0" err="1"/>
              <a:t>onim</a:t>
            </a:r>
            <a:r>
              <a:rPr lang="en-US" dirty="0"/>
              <a:t> </a:t>
            </a:r>
            <a:r>
              <a:rPr lang="en-US" dirty="0" err="1"/>
              <a:t>školama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je</a:t>
            </a:r>
            <a:r>
              <a:rPr lang="en-US" dirty="0"/>
              <a:t> </a:t>
            </a:r>
            <a:r>
              <a:rPr lang="en-US" dirty="0" err="1"/>
              <a:t>nastavna</a:t>
            </a:r>
            <a:r>
              <a:rPr lang="en-US" dirty="0"/>
              <a:t> </a:t>
            </a:r>
            <a:r>
              <a:rPr lang="en-US" dirty="0" err="1"/>
              <a:t>klima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podsticajna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prilike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učenje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povoljne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226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Metod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Upitnik za učenike (N=</a:t>
            </a:r>
            <a:r>
              <a:rPr lang="sr-Cyrl-RS" dirty="0"/>
              <a:t>4684)</a:t>
            </a:r>
            <a:endParaRPr lang="sr-Latn-RS" dirty="0"/>
          </a:p>
          <a:p>
            <a:r>
              <a:rPr lang="sr-Latn-RS" dirty="0"/>
              <a:t>Upitnik za škole</a:t>
            </a:r>
            <a:r>
              <a:rPr lang="sr-Cyrl-RS" dirty="0"/>
              <a:t> (</a:t>
            </a:r>
            <a:r>
              <a:rPr lang="sr-Latn-RS" dirty="0"/>
              <a:t>N=</a:t>
            </a:r>
            <a:r>
              <a:rPr lang="en-US" dirty="0"/>
              <a:t>153</a:t>
            </a:r>
            <a:r>
              <a:rPr lang="sr-Cyrl-RS" dirty="0"/>
              <a:t>)</a:t>
            </a:r>
            <a:endParaRPr lang="en-US" dirty="0"/>
          </a:p>
          <a:p>
            <a:r>
              <a:rPr lang="en-US" dirty="0" err="1"/>
              <a:t>Varijable</a:t>
            </a:r>
            <a:r>
              <a:rPr lang="en-US" dirty="0"/>
              <a:t>: </a:t>
            </a:r>
            <a:endParaRPr lang="sr-Latn-RS" dirty="0"/>
          </a:p>
          <a:p>
            <a:pPr lvl="1"/>
            <a:r>
              <a:rPr lang="sr-Latn-RS" dirty="0"/>
              <a:t>Karakteristike učenika:</a:t>
            </a:r>
          </a:p>
          <a:p>
            <a:pPr lvl="2"/>
            <a:r>
              <a:rPr lang="en-US" dirty="0"/>
              <a:t>Socio-</a:t>
            </a:r>
            <a:r>
              <a:rPr lang="en-US" dirty="0" err="1"/>
              <a:t>ekonomski</a:t>
            </a:r>
            <a:r>
              <a:rPr lang="en-US" dirty="0"/>
              <a:t> status u</a:t>
            </a:r>
            <a:r>
              <a:rPr lang="sr-Latn-RS" dirty="0" smtClean="0"/>
              <a:t>čenika</a:t>
            </a:r>
            <a:r>
              <a:rPr lang="en-US" dirty="0" smtClean="0"/>
              <a:t> </a:t>
            </a:r>
            <a:endParaRPr lang="sr-Latn-RS" dirty="0" smtClean="0"/>
          </a:p>
          <a:p>
            <a:pPr lvl="2"/>
            <a:r>
              <a:rPr lang="sr-Latn-RS" dirty="0" smtClean="0"/>
              <a:t>Personalne </a:t>
            </a:r>
            <a:r>
              <a:rPr lang="sr-Latn-RS" dirty="0"/>
              <a:t>karakteristike: otvorenost, </a:t>
            </a:r>
            <a:r>
              <a:rPr lang="en-US" dirty="0" err="1" smtClean="0"/>
              <a:t>istrajnost</a:t>
            </a:r>
            <a:r>
              <a:rPr lang="sr-Latn-RS" dirty="0" smtClean="0"/>
              <a:t>, </a:t>
            </a:r>
            <a:r>
              <a:rPr lang="sr-Latn-RS" dirty="0"/>
              <a:t>anksioznost, samoefikasnost, self-koncept, stavovi, motivacija, interesovanja, </a:t>
            </a:r>
            <a:r>
              <a:rPr lang="en-US" dirty="0" err="1" smtClean="0"/>
              <a:t>prilike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u</a:t>
            </a:r>
            <a:r>
              <a:rPr lang="sr-Latn-RS" dirty="0" smtClean="0"/>
              <a:t>č</a:t>
            </a:r>
            <a:r>
              <a:rPr lang="en-US" dirty="0" err="1" smtClean="0"/>
              <a:t>enje</a:t>
            </a:r>
            <a:r>
              <a:rPr lang="en-US" dirty="0" smtClean="0"/>
              <a:t>, </a:t>
            </a:r>
            <a:r>
              <a:rPr lang="sr-Latn-RS" dirty="0" smtClean="0"/>
              <a:t>itd</a:t>
            </a:r>
            <a:r>
              <a:rPr lang="sr-Latn-RS" dirty="0"/>
              <a:t>. </a:t>
            </a:r>
          </a:p>
          <a:p>
            <a:pPr lvl="1"/>
            <a:r>
              <a:rPr lang="sr-Latn-RS" dirty="0"/>
              <a:t>Karakteristike škole: Strategije učenja, školska klima, klima u učionici, resursi škole</a:t>
            </a:r>
            <a:endParaRPr lang="en-US" dirty="0"/>
          </a:p>
          <a:p>
            <a:r>
              <a:rPr lang="en-US" dirty="0" err="1"/>
              <a:t>Analiza</a:t>
            </a:r>
            <a:r>
              <a:rPr lang="en-US" dirty="0"/>
              <a:t>: </a:t>
            </a:r>
            <a:r>
              <a:rPr lang="en-US" dirty="0" err="1"/>
              <a:t>Hijerarhijsko</a:t>
            </a:r>
            <a:r>
              <a:rPr lang="en-US" dirty="0"/>
              <a:t> </a:t>
            </a:r>
            <a:r>
              <a:rPr lang="en-US" dirty="0" err="1"/>
              <a:t>Linearno</a:t>
            </a:r>
            <a:r>
              <a:rPr lang="en-US" dirty="0"/>
              <a:t> </a:t>
            </a:r>
            <a:r>
              <a:rPr lang="en-US" dirty="0" err="1"/>
              <a:t>Modelovanje</a:t>
            </a:r>
            <a:r>
              <a:rPr lang="en-US" dirty="0"/>
              <a:t> (HLM)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446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Preliminarni rezultati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4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Socio-</a:t>
            </a:r>
            <a:r>
              <a:rPr lang="en-US" dirty="0" err="1" smtClean="0"/>
              <a:t>ekonomski</a:t>
            </a:r>
            <a:r>
              <a:rPr lang="en-US" dirty="0" smtClean="0"/>
              <a:t> status i </a:t>
            </a:r>
            <a:r>
              <a:rPr lang="en-US" dirty="0" err="1" smtClean="0"/>
              <a:t>obrazovanje</a:t>
            </a:r>
            <a:r>
              <a:rPr lang="en-US" dirty="0" smtClean="0"/>
              <a:t> </a:t>
            </a:r>
            <a:r>
              <a:rPr lang="en-US" dirty="0" err="1" smtClean="0"/>
              <a:t>roditelja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09906"/>
              </p:ext>
            </p:extLst>
          </p:nvPr>
        </p:nvGraphicFramePr>
        <p:xfrm>
          <a:off x="2531564" y="2067542"/>
          <a:ext cx="7817476" cy="3600771"/>
        </p:xfrm>
        <a:graphic>
          <a:graphicData uri="http://schemas.openxmlformats.org/drawingml/2006/table">
            <a:tbl>
              <a:tblPr/>
              <a:tblGrid>
                <a:gridCol w="5236234"/>
                <a:gridCol w="1401246"/>
                <a:gridCol w="1179996"/>
              </a:tblGrid>
              <a:tr h="386364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sr-Latn-RS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79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Cultural Possessions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579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educational resources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579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Possessions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5798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Wealth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09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9619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Highest parental </a:t>
                      </a:r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occupational status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57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Highest parental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education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57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Index of economic, social and cultural status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r>
                        <a:rPr lang="sr-Latn-RS" sz="18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42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Stavovi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matematici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375876"/>
              </p:ext>
            </p:extLst>
          </p:nvPr>
        </p:nvGraphicFramePr>
        <p:xfrm>
          <a:off x="2389769" y="1923845"/>
          <a:ext cx="8248180" cy="4425439"/>
        </p:xfrm>
        <a:graphic>
          <a:graphicData uri="http://schemas.openxmlformats.org/drawingml/2006/table">
            <a:tbl>
              <a:tblPr/>
              <a:tblGrid>
                <a:gridCol w="4899673"/>
                <a:gridCol w="2197598"/>
                <a:gridCol w="1150909"/>
              </a:tblGrid>
              <a:tr h="626779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sr-Latn-RS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Anxiety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Attributions to Failure in Mathematics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Instrumental Motivation for Mathematics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05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Interest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06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Behaviour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03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Self-Efficacy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Intentions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</a:t>
                      </a:r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Work Ethic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04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Mathematics Self-Concept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866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Subjective Norms in Mathematics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09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2337954" y="2576945"/>
            <a:ext cx="8156864" cy="374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337954" y="4443845"/>
            <a:ext cx="8156864" cy="374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337954" y="5586845"/>
            <a:ext cx="8156864" cy="374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337954" y="4835234"/>
            <a:ext cx="8156864" cy="374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0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Školska klima i stavovi prema školi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965375"/>
              </p:ext>
            </p:extLst>
          </p:nvPr>
        </p:nvGraphicFramePr>
        <p:xfrm>
          <a:off x="2665927" y="1985449"/>
          <a:ext cx="6632620" cy="1276499"/>
        </p:xfrm>
        <a:graphic>
          <a:graphicData uri="http://schemas.openxmlformats.org/drawingml/2006/table">
            <a:tbl>
              <a:tblPr/>
              <a:tblGrid>
                <a:gridCol w="4442604"/>
                <a:gridCol w="1188866"/>
                <a:gridCol w="1001150"/>
              </a:tblGrid>
              <a:tr h="397143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Sense of Belonging to School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3075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01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7080">
                <a:tc>
                  <a:txBody>
                    <a:bodyPr/>
                    <a:lstStyle/>
                    <a:p>
                      <a:pPr algn="l" fontAlgn="t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Teacher Student Relations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73558"/>
              </p:ext>
            </p:extLst>
          </p:nvPr>
        </p:nvGraphicFramePr>
        <p:xfrm>
          <a:off x="2595831" y="4215952"/>
          <a:ext cx="6728473" cy="1321963"/>
        </p:xfrm>
        <a:graphic>
          <a:graphicData uri="http://schemas.openxmlformats.org/drawingml/2006/table">
            <a:tbl>
              <a:tblPr/>
              <a:tblGrid>
                <a:gridCol w="4674724"/>
                <a:gridCol w="1114892"/>
                <a:gridCol w="938857"/>
              </a:tblGrid>
              <a:tr h="313580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Attitude towards School: Learning Outcomes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07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79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Attitude towards School: Learning Activities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01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98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Rešavanje problema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618104"/>
              </p:ext>
            </p:extLst>
          </p:nvPr>
        </p:nvGraphicFramePr>
        <p:xfrm>
          <a:off x="2608710" y="2526361"/>
          <a:ext cx="6638320" cy="1276373"/>
        </p:xfrm>
        <a:graphic>
          <a:graphicData uri="http://schemas.openxmlformats.org/drawingml/2006/table">
            <a:tbl>
              <a:tblPr/>
              <a:tblGrid>
                <a:gridCol w="4612089"/>
                <a:gridCol w="1099954"/>
                <a:gridCol w="926277"/>
              </a:tblGrid>
              <a:tr h="306991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81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Openness for Problem Solving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1101">
                <a:tc>
                  <a:txBody>
                    <a:bodyPr/>
                    <a:lstStyle/>
                    <a:p>
                      <a:pPr algn="l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Perseverance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Latn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</a:t>
                      </a:r>
                      <a:r>
                        <a:rPr lang="sr-Latn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r>
                        <a:rPr lang="sr-Latn-RS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</a:t>
                      </a:r>
                      <a:endParaRPr lang="sr-Latn-R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27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491</TotalTime>
  <Words>1071</Words>
  <Application>Microsoft Office PowerPoint</Application>
  <PresentationFormat>Custom</PresentationFormat>
  <Paragraphs>264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Wisp</vt:lpstr>
      <vt:lpstr>Relevantnost karakteristika učenika i škole za postignuće u matematici</vt:lpstr>
      <vt:lpstr>PowerPoint Presentation</vt:lpstr>
      <vt:lpstr>Cilj istraživanja i hipoteze</vt:lpstr>
      <vt:lpstr>Metod</vt:lpstr>
      <vt:lpstr>Preliminarni rezultati</vt:lpstr>
      <vt:lpstr>Socio-ekonomski status i obrazovanje roditelja</vt:lpstr>
      <vt:lpstr>Stavovi prema matematici</vt:lpstr>
      <vt:lpstr>Školska klima i stavovi prema školi</vt:lpstr>
      <vt:lpstr>Rešavanje problema</vt:lpstr>
      <vt:lpstr>Informaciono-komunikacione tehnologije</vt:lpstr>
      <vt:lpstr>Prilike za učenje</vt:lpstr>
      <vt:lpstr>Ostale varijable</vt:lpstr>
      <vt:lpstr>Postignuće u matematici – linearna regresija</vt:lpstr>
      <vt:lpstr>Diskusija</vt:lpstr>
      <vt:lpstr>Dalji koraci u realizaciji projekta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LL</dc:creator>
  <cp:lastModifiedBy>Ana Orlic</cp:lastModifiedBy>
  <cp:revision>34</cp:revision>
  <dcterms:created xsi:type="dcterms:W3CDTF">2017-04-14T12:08:52Z</dcterms:created>
  <dcterms:modified xsi:type="dcterms:W3CDTF">2017-04-25T18:46:13Z</dcterms:modified>
</cp:coreProperties>
</file>