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</p:sldMasterIdLst>
  <p:sldIdLst>
    <p:sldId id="256" r:id="rId4"/>
    <p:sldId id="257" r:id="rId5"/>
    <p:sldId id="269" r:id="rId6"/>
    <p:sldId id="270" r:id="rId7"/>
    <p:sldId id="258" r:id="rId8"/>
    <p:sldId id="259" r:id="rId9"/>
    <p:sldId id="271" r:id="rId10"/>
    <p:sldId id="260" r:id="rId11"/>
    <p:sldId id="268" r:id="rId12"/>
    <p:sldId id="273" r:id="rId13"/>
    <p:sldId id="276" r:id="rId14"/>
    <p:sldId id="261" r:id="rId15"/>
    <p:sldId id="266" r:id="rId16"/>
    <p:sldId id="278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5699" autoAdjust="0"/>
  </p:normalViewPr>
  <p:slideViewPr>
    <p:cSldViewPr>
      <p:cViewPr>
        <p:scale>
          <a:sx n="83" d="100"/>
          <a:sy n="83" d="100"/>
        </p:scale>
        <p:origin x="-960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33535-E311-4DCA-BEF3-A659E83856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4349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AC8B-6245-4D56-A451-E45D221458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3366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78E98-4D16-460D-B262-F14E5ECDE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800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2E315-F68D-4AC5-801F-49CE76EE891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337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5C446-2440-4840-8D39-80B490D5FEF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3772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7CD7F-C211-4C92-9F7C-71034BB08C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0290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1A4D0-A1DF-437F-8D9C-3FE31C357A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68700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4FC6-334F-40A1-8DE0-C58ED864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389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3E388-1E5A-4142-BA1B-CFBD7B4F7D8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2312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EB92A-314A-4DCA-BD76-ACCB8641FA3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7950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F5835-F683-4F41-BD86-AFE8B40B68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417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33535-E311-4DCA-BEF3-A659E83856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90281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AC8B-6245-4D56-A451-E45D221458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91988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78E98-4D16-460D-B262-F14E5ECDE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72193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2E315-F68D-4AC5-801F-49CE76EE891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60211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5C446-2440-4840-8D39-80B490D5FEF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6420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7CD7F-C211-4C92-9F7C-71034BB08C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33477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1A4D0-A1DF-437F-8D9C-3FE31C357A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495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4FC6-334F-40A1-8DE0-C58ED864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19762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3E388-1E5A-4142-BA1B-CFBD7B4F7D8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98384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EB92A-314A-4DCA-BD76-ACCB8641FA3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10682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F5835-F683-4F41-BD86-AFE8B40B68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762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312BC37-73E0-4BFF-9F2D-D3F2E9C3954D}" type="datetimeFigureOut">
              <a:rPr lang="en-US" smtClean="0"/>
              <a:pPr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2B28E9-4FF5-450C-900B-EA414BA5EF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4F6495-BB5B-4B4F-A25D-77B998FB3F99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804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4F6495-BB5B-4B4F-A25D-77B998FB3F99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963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DO" sz="3200" cap="all" dirty="0" smtClean="0"/>
              <a:t>P</a:t>
            </a:r>
            <a:r>
              <a:rPr lang="sr-Cyrl-CS" sz="3200" cap="all" dirty="0" smtClean="0"/>
              <a:t>ovratn</a:t>
            </a:r>
            <a:r>
              <a:rPr lang="es-DO" sz="3200" cap="all" dirty="0" smtClean="0"/>
              <a:t>e</a:t>
            </a:r>
            <a:r>
              <a:rPr lang="sr-Cyrl-CS" sz="3200" cap="all" dirty="0" smtClean="0"/>
              <a:t> informacij</a:t>
            </a:r>
            <a:r>
              <a:rPr lang="es-DO" sz="3200" cap="all" dirty="0" smtClean="0"/>
              <a:t>e </a:t>
            </a:r>
            <a:r>
              <a:rPr lang="es-DO" sz="3200" cap="all" dirty="0" err="1" smtClean="0"/>
              <a:t>koje</a:t>
            </a:r>
            <a:r>
              <a:rPr lang="es-DO" sz="3200" cap="all" dirty="0" smtClean="0"/>
              <a:t> </a:t>
            </a:r>
            <a:r>
              <a:rPr lang="es-DO" sz="3200" cap="all" dirty="0" err="1" smtClean="0"/>
              <a:t>dobijaju</a:t>
            </a:r>
            <a:r>
              <a:rPr lang="es-DO" sz="3200" cap="all" dirty="0" smtClean="0"/>
              <a:t> NASTAVNICI U SRBIJI: </a:t>
            </a:r>
            <a:r>
              <a:rPr lang="es-DO" sz="3200" cap="all" dirty="0" err="1" smtClean="0"/>
              <a:t>Sekundarne</a:t>
            </a:r>
            <a:r>
              <a:rPr lang="es-DO" sz="3200" cap="all" dirty="0" smtClean="0"/>
              <a:t> </a:t>
            </a:r>
            <a:r>
              <a:rPr lang="es-DO" sz="3200" cap="all" dirty="0" err="1" smtClean="0"/>
              <a:t>analize</a:t>
            </a:r>
            <a:r>
              <a:rPr lang="es-DO" sz="3200" cap="all" dirty="0" smtClean="0"/>
              <a:t> TALIS 2013 </a:t>
            </a:r>
            <a:r>
              <a:rPr lang="es-DO" sz="3200" cap="all" dirty="0" err="1" smtClean="0"/>
              <a:t>istraživanja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sr-Latn-RS" sz="2000" dirty="0" smtClean="0">
                <a:solidFill>
                  <a:schemeClr val="tx1"/>
                </a:solidFill>
              </a:rPr>
              <a:t>Ivana Andjelković</a:t>
            </a:r>
          </a:p>
          <a:p>
            <a:pPr algn="l"/>
            <a:r>
              <a:rPr lang="sr-Latn-RS" sz="2000" dirty="0" smtClean="0">
                <a:solidFill>
                  <a:schemeClr val="tx1"/>
                </a:solidFill>
              </a:rPr>
              <a:t>Danijela S. Petrović</a:t>
            </a:r>
          </a:p>
          <a:p>
            <a:r>
              <a:rPr lang="es-DO" sz="2000" i="1" dirty="0" err="1" smtClean="0"/>
              <a:t>Odeljenje</a:t>
            </a:r>
            <a:r>
              <a:rPr lang="es-DO" sz="2000" i="1" dirty="0" smtClean="0"/>
              <a:t> </a:t>
            </a:r>
            <a:r>
              <a:rPr lang="es-DO" sz="2000" i="1" dirty="0" err="1" smtClean="0"/>
              <a:t>za</a:t>
            </a:r>
            <a:r>
              <a:rPr lang="es-DO" sz="2000" i="1" dirty="0" smtClean="0"/>
              <a:t> </a:t>
            </a:r>
            <a:r>
              <a:rPr lang="es-DO" sz="2000" i="1" dirty="0" err="1" smtClean="0"/>
              <a:t>psihologiju</a:t>
            </a:r>
            <a:r>
              <a:rPr lang="es-DO" sz="2000" i="1" dirty="0" smtClean="0"/>
              <a:t>, </a:t>
            </a:r>
            <a:r>
              <a:rPr lang="es-DO" sz="2000" i="1" dirty="0" err="1" smtClean="0"/>
              <a:t>Filozofski</a:t>
            </a:r>
            <a:r>
              <a:rPr lang="es-DO" sz="2000" i="1" dirty="0" smtClean="0"/>
              <a:t> </a:t>
            </a:r>
            <a:r>
              <a:rPr lang="es-DO" sz="2000" i="1" dirty="0" err="1" smtClean="0"/>
              <a:t>fakultet</a:t>
            </a:r>
            <a:r>
              <a:rPr lang="es-DO" sz="2000" i="1" dirty="0" smtClean="0"/>
              <a:t>, </a:t>
            </a:r>
            <a:r>
              <a:rPr lang="es-DO" sz="2000" i="1" dirty="0" err="1" smtClean="0"/>
              <a:t>Univerzitet</a:t>
            </a:r>
            <a:r>
              <a:rPr lang="es-DO" sz="2000" i="1" dirty="0" smtClean="0"/>
              <a:t> u </a:t>
            </a:r>
            <a:r>
              <a:rPr lang="es-DO" sz="2000" i="1" dirty="0" err="1" smtClean="0"/>
              <a:t>Beogradu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DEB295-B9C1-4230-9D23-4FC7A5EF0A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5942510"/>
              </p:ext>
            </p:extLst>
          </p:nvPr>
        </p:nvGraphicFramePr>
        <p:xfrm>
          <a:off x="500034" y="236538"/>
          <a:ext cx="8358216" cy="6475924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6818341"/>
                <a:gridCol w="733425"/>
                <a:gridCol w="806450"/>
              </a:tblGrid>
              <a:tr h="81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Oblast</a:t>
                      </a:r>
                      <a:r>
                        <a:rPr kumimoji="0" lang="es-DO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nastavničkog</a:t>
                      </a:r>
                      <a:r>
                        <a:rPr kumimoji="0" lang="es-DO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rada o </a:t>
                      </a:r>
                      <a:r>
                        <a:rPr kumimoji="0" lang="es-DO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kojoj</a:t>
                      </a:r>
                      <a:r>
                        <a:rPr kumimoji="0" lang="es-DO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se </a:t>
                      </a:r>
                      <a:r>
                        <a:rPr kumimoji="0" lang="es-DO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daju</a:t>
                      </a:r>
                      <a:r>
                        <a:rPr kumimoji="0" lang="es-DO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povratne</a:t>
                      </a:r>
                      <a:r>
                        <a:rPr kumimoji="0" lang="es-DO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informacije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  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Postignuća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učenika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3.67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95.1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Povratne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informacije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od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učenika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3.52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92.7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Znanje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i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razumevanje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predmeta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3.51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91.7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Načini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ocenjivanja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učenika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3.51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91.7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Ponašanje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učenika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i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upravljanje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odeljenjem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3.48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91.7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učenicima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smetnjama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razvoju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i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invaliditetom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3.46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90.4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Pedagoške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kompetencije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za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nastavu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predmeta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3.45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91.5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Saradnja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ili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rad s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drugim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nastavnicima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3.40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89.9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Povratne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informacije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od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roditelja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</a:t>
                      </a:r>
                      <a:r>
                        <a:rPr kumimoji="0" lang="es-DO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staratelja</a:t>
                      </a: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3.34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87.8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Povratne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informacije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date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kolegama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2.98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74.9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/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Nastava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multikulturalnom</a:t>
                      </a:r>
                      <a:r>
                        <a:rPr kumimoji="0" lang="en-US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2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okruženju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2.80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66.3</a:t>
                      </a: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299" marR="51299" marT="0" marB="0"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46144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987D8-6066-463B-8D47-47D9D75275F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9680072"/>
              </p:ext>
            </p:extLst>
          </p:nvPr>
        </p:nvGraphicFramePr>
        <p:xfrm>
          <a:off x="357188" y="428625"/>
          <a:ext cx="7929562" cy="6322381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715000"/>
                <a:gridCol w="1139825"/>
                <a:gridCol w="1074737"/>
              </a:tblGrid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Efekti</a:t>
                      </a:r>
                      <a:r>
                        <a:rPr kumimoji="0" lang="es-DO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povratnih</a:t>
                      </a:r>
                      <a:r>
                        <a:rPr kumimoji="0" lang="es-DO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informacija</a:t>
                      </a:r>
                      <a:r>
                        <a:rPr kumimoji="0" lang="es-DO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</a:t>
                      </a:r>
                      <a:r>
                        <a:rPr kumimoji="0" lang="es-DO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rad </a:t>
                      </a:r>
                      <a:r>
                        <a:rPr kumimoji="0" lang="es-DO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nastavnika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% 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Samopouzdanje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3.02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75.5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Motivacija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2.86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68.3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Zadovoljstvo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poslom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2.82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67.1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Nastavna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praksa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2.82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66.8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Javno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priznanje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2.82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68.9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Ucenjivanje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fuknciji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unapređenje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učenja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2.81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67.3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Radne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odgovornosti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2.76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66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Organizacija rada u učionici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2.67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60.8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Nastavne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metode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- 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učenici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sa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smetnjama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razvoju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i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invaliditetom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2.64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58.9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Znanje i razumevanje predmeta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2.62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57.7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Obim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stručnog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usavršavanja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2.56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56.2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Uloga u razvojnim inicijativama škole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2.44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51.2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Mogućnost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napredovanja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karijeri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2.11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36.8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Plata i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finansijske</a:t>
                      </a: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s-DO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nagrade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1.65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DO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9342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en-GB" dirty="0" smtClean="0"/>
              <a:t>R</a:t>
            </a:r>
            <a:r>
              <a:rPr lang="sr-Latn-RS" dirty="0" smtClean="0"/>
              <a:t>azlike u </a:t>
            </a:r>
            <a:r>
              <a:rPr lang="sr-Latn-RS" dirty="0" smtClean="0"/>
              <a:t>odnosu na pol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muškarci dobijaju </a:t>
            </a:r>
            <a:r>
              <a:rPr lang="sr-Latn-RS" dirty="0" smtClean="0"/>
              <a:t>PI</a:t>
            </a:r>
            <a:r>
              <a:rPr lang="sr-Latn-RS" dirty="0" smtClean="0"/>
              <a:t> </a:t>
            </a:r>
            <a:r>
              <a:rPr lang="sr-Latn-RS" dirty="0" smtClean="0"/>
              <a:t>pomoću raznovrsnijih metoda</a:t>
            </a:r>
          </a:p>
          <a:p>
            <a:r>
              <a:rPr lang="sr-Latn-RS" dirty="0" smtClean="0"/>
              <a:t>PI</a:t>
            </a:r>
            <a:r>
              <a:rPr lang="sr-Latn-R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 smtClean="0"/>
              <a:t>muškarci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efikasnije</a:t>
            </a:r>
            <a:r>
              <a:rPr lang="en-US" dirty="0" smtClean="0"/>
              <a:t> u </a:t>
            </a:r>
            <a:r>
              <a:rPr lang="en-US" dirty="0" err="1" smtClean="0"/>
              <a:t>proizvođenju</a:t>
            </a:r>
            <a:r>
              <a:rPr lang="en-US" dirty="0" smtClean="0"/>
              <a:t> </a:t>
            </a:r>
            <a:r>
              <a:rPr lang="en-US" dirty="0" err="1" smtClean="0"/>
              <a:t>pozitivnih</a:t>
            </a:r>
            <a:r>
              <a:rPr lang="en-US" dirty="0" smtClean="0"/>
              <a:t> </a:t>
            </a:r>
            <a:r>
              <a:rPr lang="en-US" dirty="0" err="1" smtClean="0"/>
              <a:t>efekata</a:t>
            </a:r>
            <a:r>
              <a:rPr lang="en-US" dirty="0" smtClean="0"/>
              <a:t> u </a:t>
            </a:r>
            <a:r>
              <a:rPr lang="sr-Latn-RS" dirty="0" smtClean="0"/>
              <a:t>nastavnoj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one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 smtClean="0"/>
              <a:t>žene</a:t>
            </a:r>
            <a:r>
              <a:rPr lang="en-US" dirty="0" smtClean="0"/>
              <a:t> </a:t>
            </a:r>
            <a:endParaRPr lang="sr-Latn-R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4038600"/>
          <a:ext cx="6934200" cy="213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8542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Efikasnost povr.inf.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Suma kvadrata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  <a:r>
                        <a:rPr lang="sr-Latn-RS" sz="1400" dirty="0" smtClean="0"/>
                        <a:t>tepeni</a:t>
                      </a:r>
                      <a:r>
                        <a:rPr lang="sr-Latn-RS" sz="1400" baseline="0" dirty="0" smtClean="0"/>
                        <a:t> slobode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Prosek</a:t>
                      </a:r>
                      <a:r>
                        <a:rPr lang="sr-Latn-RS" sz="1400" baseline="0" dirty="0" smtClean="0"/>
                        <a:t> kvadrata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Značajnost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b="1" dirty="0" smtClean="0"/>
                        <a:t>Izmedju</a:t>
                      </a:r>
                      <a:r>
                        <a:rPr lang="sr-Latn-RS" sz="1400" b="1" baseline="0" dirty="0" smtClean="0"/>
                        <a:t> grupa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18.271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18.271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b="1" dirty="0" smtClean="0"/>
                        <a:t>4.581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b="1" dirty="0" smtClean="0"/>
                        <a:t>0.05</a:t>
                      </a:r>
                      <a:endParaRPr lang="en-US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b="1" dirty="0" smtClean="0"/>
                        <a:t>Unutar</a:t>
                      </a:r>
                      <a:r>
                        <a:rPr lang="sr-Latn-RS" sz="1400" b="1" baseline="0" dirty="0" smtClean="0"/>
                        <a:t> grupa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12407.93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3111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3.988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b="1" dirty="0" smtClean="0"/>
                        <a:t>Total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12426.20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3112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r>
              <a:rPr lang="en-GB" dirty="0" smtClean="0"/>
              <a:t>R</a:t>
            </a:r>
            <a:r>
              <a:rPr lang="sr-Latn-RS" dirty="0" smtClean="0"/>
              <a:t>azlike s </a:t>
            </a:r>
            <a:r>
              <a:rPr lang="sr-Latn-RS" dirty="0" smtClean="0"/>
              <a:t>obzirom na radno iskustvo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/>
          <a:lstStyle/>
          <a:p>
            <a:r>
              <a:rPr lang="sr-Latn-RS" sz="2000" dirty="0" smtClean="0"/>
              <a:t>¾ mladih nastavika nema/ne dobija </a:t>
            </a:r>
            <a:r>
              <a:rPr lang="sr-Latn-RS" sz="2000" dirty="0" smtClean="0"/>
              <a:t> </a:t>
            </a:r>
            <a:r>
              <a:rPr lang="sr-Latn-RS" sz="2000" dirty="0" smtClean="0"/>
              <a:t>od mentora; </a:t>
            </a:r>
            <a:endParaRPr lang="sr-Latn-RS" sz="2000" dirty="0" smtClean="0"/>
          </a:p>
          <a:p>
            <a:r>
              <a:rPr lang="sr-Latn-RS" sz="2000" dirty="0" smtClean="0"/>
              <a:t>sa </a:t>
            </a:r>
            <a:r>
              <a:rPr lang="sr-Latn-RS" sz="2000" dirty="0" smtClean="0"/>
              <a:t>iskusnijim nastavnicima se upotrebljavaju raznovrsnije metode; </a:t>
            </a:r>
            <a:endParaRPr lang="sr-Latn-RS" sz="2000" dirty="0" smtClean="0"/>
          </a:p>
          <a:p>
            <a:r>
              <a:rPr lang="sr-Latn-RS" sz="2000" dirty="0" smtClean="0"/>
              <a:t>fokus </a:t>
            </a:r>
            <a:r>
              <a:rPr lang="sr-Latn-RS" sz="2000" dirty="0" smtClean="0"/>
              <a:t>kod mlađih nastavnika na znanja i kompetencije u vezi sa predmetom; ↑entuzijazam; ↓skepticizam</a:t>
            </a:r>
          </a:p>
          <a:p>
            <a:r>
              <a:rPr lang="en-US" sz="2000" dirty="0" smtClean="0"/>
              <a:t>u </a:t>
            </a:r>
            <a:r>
              <a:rPr lang="en-US" sz="2000" dirty="0" err="1" smtClean="0"/>
              <a:t>pogledu</a:t>
            </a:r>
            <a:r>
              <a:rPr lang="en-US" sz="2000" dirty="0" smtClean="0"/>
              <a:t> </a:t>
            </a:r>
            <a:r>
              <a:rPr lang="en-US" sz="2000" dirty="0" err="1" smtClean="0"/>
              <a:t>efikasnosti</a:t>
            </a:r>
            <a:r>
              <a:rPr lang="en-US" sz="2000" dirty="0" smtClean="0"/>
              <a:t>, </a:t>
            </a:r>
            <a:r>
              <a:rPr lang="sr-Latn-RS" sz="2000" dirty="0" smtClean="0"/>
              <a:t>PI su </a:t>
            </a:r>
            <a:r>
              <a:rPr lang="en-US" sz="2000" dirty="0" err="1" smtClean="0"/>
              <a:t>značajnije</a:t>
            </a:r>
            <a:r>
              <a:rPr lang="sr-Latn-RS" sz="2000" dirty="0" smtClean="0"/>
              <a:t> za manje iskusne nastavnike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više</a:t>
            </a:r>
            <a:r>
              <a:rPr lang="en-US" sz="2000" dirty="0" smtClean="0"/>
              <a:t> </a:t>
            </a:r>
            <a:r>
              <a:rPr lang="en-US" sz="2000" dirty="0" err="1" smtClean="0"/>
              <a:t>utiču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sr-Latn-RS" sz="2000" dirty="0" smtClean="0"/>
              <a:t>njihov </a:t>
            </a:r>
            <a:r>
              <a:rPr lang="en-US" sz="2000" dirty="0" err="1" smtClean="0"/>
              <a:t>rad</a:t>
            </a:r>
            <a:endParaRPr lang="sr-Latn-RS" sz="2000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4267200"/>
          <a:ext cx="6400800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066800"/>
                <a:gridCol w="1066800"/>
                <a:gridCol w="1066800"/>
                <a:gridCol w="1066800"/>
                <a:gridCol w="1066800"/>
              </a:tblGrid>
              <a:tr h="505499"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Efikasnost povr.inf.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Suma kvadrata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Stepeni slobode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Prosek kvadrata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Značajnost</a:t>
                      </a:r>
                      <a:endParaRPr lang="en-US" sz="1100" dirty="0"/>
                    </a:p>
                  </a:txBody>
                  <a:tcPr/>
                </a:tc>
              </a:tr>
              <a:tr h="505499">
                <a:tc>
                  <a:txBody>
                    <a:bodyPr/>
                    <a:lstStyle/>
                    <a:p>
                      <a:r>
                        <a:rPr lang="sr-Latn-RS" sz="1100" b="1" dirty="0" smtClean="0"/>
                        <a:t>Izmedju</a:t>
                      </a:r>
                      <a:r>
                        <a:rPr lang="sr-Latn-RS" sz="1100" b="1" baseline="0" dirty="0" smtClean="0"/>
                        <a:t> grupa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49.472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1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49.472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b="1" dirty="0" smtClean="0"/>
                        <a:t>12.568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b="1" dirty="0" smtClean="0"/>
                        <a:t>0.000</a:t>
                      </a:r>
                      <a:endParaRPr lang="en-US" sz="1100" b="1" dirty="0"/>
                    </a:p>
                  </a:txBody>
                  <a:tcPr/>
                </a:tc>
              </a:tr>
              <a:tr h="505499">
                <a:tc>
                  <a:txBody>
                    <a:bodyPr/>
                    <a:lstStyle/>
                    <a:p>
                      <a:r>
                        <a:rPr lang="sr-Latn-RS" sz="1100" b="1" dirty="0" smtClean="0"/>
                        <a:t>Unutar grupa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10753.860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2732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3.936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439303">
                <a:tc>
                  <a:txBody>
                    <a:bodyPr/>
                    <a:lstStyle/>
                    <a:p>
                      <a:r>
                        <a:rPr lang="sr-Latn-RS" sz="1100" b="1" dirty="0" smtClean="0"/>
                        <a:t>Total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10803.332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100" dirty="0" smtClean="0"/>
                        <a:t>2733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</a:t>
            </a:r>
            <a:r>
              <a:rPr lang="sr-Latn-RS" dirty="0" smtClean="0"/>
              <a:t>azlike s obzirom na predmet koji nastavnik predaje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err="1" smtClean="0"/>
              <a:t>nastavnici</a:t>
            </a:r>
            <a:r>
              <a:rPr lang="en-US" sz="2000" dirty="0" smtClean="0"/>
              <a:t> </a:t>
            </a:r>
            <a:r>
              <a:rPr lang="en-US" sz="2000" dirty="0" err="1" smtClean="0"/>
              <a:t>verske</a:t>
            </a:r>
            <a:r>
              <a:rPr lang="en-US" sz="2000" dirty="0" smtClean="0"/>
              <a:t> </a:t>
            </a:r>
            <a:r>
              <a:rPr lang="en-US" sz="2000" dirty="0" err="1" smtClean="0"/>
              <a:t>nastave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fizičkog</a:t>
            </a:r>
            <a:r>
              <a:rPr lang="en-US" sz="2000" dirty="0" smtClean="0"/>
              <a:t> </a:t>
            </a:r>
            <a:r>
              <a:rPr lang="en-US" sz="2000" dirty="0" err="1" smtClean="0"/>
              <a:t>vaspitanja</a:t>
            </a:r>
            <a:r>
              <a:rPr lang="en-US" sz="2000" dirty="0" smtClean="0"/>
              <a:t> </a:t>
            </a:r>
            <a:r>
              <a:rPr lang="en-US" sz="2000" dirty="0" err="1" smtClean="0"/>
              <a:t>dobijaju</a:t>
            </a:r>
            <a:r>
              <a:rPr lang="en-US" sz="2000" dirty="0" smtClean="0"/>
              <a:t> </a:t>
            </a:r>
            <a:r>
              <a:rPr lang="en-US" sz="2000" dirty="0" err="1" smtClean="0"/>
              <a:t>najmanje</a:t>
            </a:r>
            <a:r>
              <a:rPr lang="en-US" sz="2000" dirty="0" smtClean="0"/>
              <a:t> </a:t>
            </a:r>
            <a:r>
              <a:rPr lang="en-US" sz="2000" dirty="0" err="1" smtClean="0"/>
              <a:t>povratnih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informacija</a:t>
            </a:r>
            <a:r>
              <a:rPr lang="en-US" sz="2000" dirty="0" smtClean="0"/>
              <a:t>,</a:t>
            </a:r>
          </a:p>
          <a:p>
            <a:pPr lvl="1"/>
            <a:r>
              <a:rPr lang="en-US" sz="1700" dirty="0" err="1" smtClean="0"/>
              <a:t>manje</a:t>
            </a:r>
            <a:r>
              <a:rPr lang="en-US" sz="1700" dirty="0" smtClean="0"/>
              <a:t> </a:t>
            </a:r>
            <a:r>
              <a:rPr lang="en-US" sz="1700" dirty="0" err="1" smtClean="0"/>
              <a:t>raznovrsne</a:t>
            </a:r>
            <a:r>
              <a:rPr lang="en-US" sz="1700" dirty="0" smtClean="0"/>
              <a:t> </a:t>
            </a:r>
            <a:r>
              <a:rPr lang="en-US" sz="17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 err="1" smtClean="0"/>
              <a:t>detaljne</a:t>
            </a:r>
            <a:endParaRPr lang="en-US" sz="1700" dirty="0" smtClean="0"/>
          </a:p>
          <a:p>
            <a:pPr lvl="1"/>
            <a:r>
              <a:rPr lang="en-US" sz="1700" dirty="0" err="1" smtClean="0"/>
              <a:t>zadržavaju</a:t>
            </a:r>
            <a:r>
              <a:rPr lang="en-US" sz="1700" dirty="0" smtClean="0"/>
              <a:t> </a:t>
            </a:r>
            <a:r>
              <a:rPr lang="en-US" sz="1700" dirty="0" err="1" smtClean="0"/>
              <a:t>pozitivne</a:t>
            </a:r>
            <a:r>
              <a:rPr lang="en-US" sz="1700" dirty="0" smtClean="0"/>
              <a:t> </a:t>
            </a:r>
            <a:r>
              <a:rPr lang="en-US" sz="1700" dirty="0" err="1" smtClean="0"/>
              <a:t>stavove</a:t>
            </a:r>
            <a:r>
              <a:rPr lang="en-US" sz="1700" dirty="0" smtClean="0"/>
              <a:t> o </a:t>
            </a:r>
            <a:r>
              <a:rPr lang="en-US" sz="1700" dirty="0" err="1" smtClean="0"/>
              <a:t>samoj</a:t>
            </a:r>
            <a:r>
              <a:rPr lang="en-US" sz="1700" dirty="0" smtClean="0"/>
              <a:t> </a:t>
            </a:r>
            <a:r>
              <a:rPr lang="en-US" sz="1700" dirty="0" err="1" smtClean="0"/>
              <a:t>praksi</a:t>
            </a:r>
            <a:r>
              <a:rPr lang="en-US" sz="1700" dirty="0" smtClean="0"/>
              <a:t> </a:t>
            </a:r>
            <a:r>
              <a:rPr lang="en-US" sz="17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 err="1" smtClean="0"/>
              <a:t>potrebi</a:t>
            </a:r>
            <a:r>
              <a:rPr lang="en-US" sz="1700" dirty="0" smtClean="0"/>
              <a:t> </a:t>
            </a:r>
            <a:r>
              <a:rPr lang="en-US" sz="1700" dirty="0" err="1" smtClean="0"/>
              <a:t>za</a:t>
            </a:r>
            <a:r>
              <a:rPr lang="en-US" sz="1700" dirty="0" smtClean="0"/>
              <a:t> </a:t>
            </a:r>
            <a:r>
              <a:rPr lang="en-US" sz="1700" dirty="0" err="1" smtClean="0"/>
              <a:t>njihovim</a:t>
            </a:r>
            <a:r>
              <a:rPr lang="en-US" sz="1700" dirty="0" smtClean="0"/>
              <a:t> </a:t>
            </a:r>
            <a:r>
              <a:rPr lang="en-US" sz="1700" dirty="0" err="1" smtClean="0"/>
              <a:t>davanjem</a:t>
            </a:r>
            <a:endParaRPr lang="en-US" sz="1700" dirty="0" smtClean="0"/>
          </a:p>
          <a:p>
            <a:r>
              <a:rPr lang="sr-Latn-RS" sz="2000" dirty="0" err="1" smtClean="0"/>
              <a:t>s</a:t>
            </a:r>
            <a:r>
              <a:rPr lang="en-US" sz="2000" dirty="0" err="1" smtClean="0"/>
              <a:t>uprot</a:t>
            </a:r>
            <a:r>
              <a:rPr lang="sr-Latn-RS" sz="2000" dirty="0" smtClean="0"/>
              <a:t>an</a:t>
            </a:r>
            <a:r>
              <a:rPr lang="en-US" sz="2000" dirty="0" smtClean="0"/>
              <a:t> </a:t>
            </a:r>
            <a:r>
              <a:rPr lang="en-US" sz="2000" dirty="0" err="1" smtClean="0"/>
              <a:t>nalaz</a:t>
            </a:r>
            <a:r>
              <a:rPr lang="en-US" sz="2000" dirty="0" smtClean="0"/>
              <a:t> -  </a:t>
            </a:r>
            <a:r>
              <a:rPr lang="en-US" sz="2000" dirty="0" err="1" smtClean="0"/>
              <a:t>nastavnici</a:t>
            </a:r>
            <a:r>
              <a:rPr lang="en-US" sz="2000" dirty="0" smtClean="0"/>
              <a:t> </a:t>
            </a:r>
            <a:r>
              <a:rPr lang="en-US" sz="2000" dirty="0" err="1" smtClean="0"/>
              <a:t>stranih</a:t>
            </a:r>
            <a:r>
              <a:rPr lang="en-US" sz="2000" dirty="0" smtClean="0"/>
              <a:t> </a:t>
            </a:r>
            <a:r>
              <a:rPr lang="en-US" sz="2000" dirty="0" err="1" smtClean="0"/>
              <a:t>jezika</a:t>
            </a:r>
            <a:r>
              <a:rPr lang="en-US" sz="2000" dirty="0" smtClean="0"/>
              <a:t> i </a:t>
            </a:r>
            <a:r>
              <a:rPr lang="en-US" sz="2000" dirty="0" err="1" smtClean="0"/>
              <a:t>književnosti</a:t>
            </a:r>
            <a:r>
              <a:rPr lang="en-US" sz="20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1447800"/>
          <a:ext cx="37338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/>
                <a:gridCol w="1866900"/>
              </a:tblGrid>
              <a:tr h="608076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Predmetna oblast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% nastavnika bez</a:t>
                      </a:r>
                      <a:r>
                        <a:rPr lang="en-GB" sz="1600" dirty="0" smtClean="0"/>
                        <a:t>  PI</a:t>
                      </a:r>
                      <a:endParaRPr lang="en-US" sz="1600" dirty="0"/>
                    </a:p>
                  </a:txBody>
                  <a:tcPr/>
                </a:tc>
              </a:tr>
              <a:tr h="608076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Čitanje, pisanje i književnost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2.3</a:t>
                      </a:r>
                      <a:endParaRPr lang="en-US" sz="1600" dirty="0"/>
                    </a:p>
                  </a:txBody>
                  <a:tcPr/>
                </a:tc>
              </a:tr>
              <a:tr h="352044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Matematika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3.5</a:t>
                      </a:r>
                      <a:endParaRPr lang="en-US" sz="1600" dirty="0"/>
                    </a:p>
                  </a:txBody>
                  <a:tcPr/>
                </a:tc>
              </a:tr>
              <a:tr h="352044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Prirodne nauke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4.9</a:t>
                      </a:r>
                      <a:endParaRPr lang="en-US" sz="1600" dirty="0"/>
                    </a:p>
                  </a:txBody>
                  <a:tcPr/>
                </a:tc>
              </a:tr>
              <a:tr h="608076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Društvene</a:t>
                      </a:r>
                      <a:r>
                        <a:rPr lang="sr-Latn-RS" sz="1600" baseline="0" dirty="0" smtClean="0"/>
                        <a:t> nauke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3.6</a:t>
                      </a:r>
                      <a:endParaRPr lang="en-US" sz="1600" dirty="0"/>
                    </a:p>
                  </a:txBody>
                  <a:tcPr/>
                </a:tc>
              </a:tr>
              <a:tr h="608076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Moderni strani jezici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4.3</a:t>
                      </a:r>
                      <a:endParaRPr lang="en-US" sz="1600" dirty="0"/>
                    </a:p>
                  </a:txBody>
                  <a:tcPr/>
                </a:tc>
              </a:tr>
              <a:tr h="352044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Tehnologija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5.5</a:t>
                      </a:r>
                      <a:endParaRPr lang="en-US" sz="1600" dirty="0"/>
                    </a:p>
                  </a:txBody>
                  <a:tcPr/>
                </a:tc>
              </a:tr>
              <a:tr h="352044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Umetnost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3.4</a:t>
                      </a:r>
                      <a:endParaRPr lang="en-US" sz="1600" dirty="0"/>
                    </a:p>
                  </a:txBody>
                  <a:tcPr/>
                </a:tc>
              </a:tr>
              <a:tr h="608076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Fizičko vaspitanje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7.1</a:t>
                      </a:r>
                      <a:endParaRPr lang="en-US" sz="1600" dirty="0"/>
                    </a:p>
                  </a:txBody>
                  <a:tcPr/>
                </a:tc>
              </a:tr>
              <a:tr h="352044"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Verska nastava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600" dirty="0" smtClean="0"/>
                        <a:t>9.5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31435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Di</a:t>
            </a:r>
            <a:r>
              <a:rPr lang="sr-Latn-RS" dirty="0" smtClean="0"/>
              <a:t>s</a:t>
            </a:r>
            <a:r>
              <a:rPr lang="en-US" dirty="0" err="1" smtClean="0"/>
              <a:t>kusija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lnSpcReduction="10000"/>
          </a:bodyPr>
          <a:lstStyle/>
          <a:p>
            <a:r>
              <a:rPr lang="sr-Latn-RS" dirty="0" smtClean="0"/>
              <a:t>OGRANIČENJA: </a:t>
            </a:r>
            <a:endParaRPr lang="en-GB" dirty="0" smtClean="0"/>
          </a:p>
          <a:p>
            <a:pPr lvl="1"/>
            <a:r>
              <a:rPr lang="sr-Latn-RS" dirty="0" smtClean="0"/>
              <a:t>a) veliki broj varijabli; b) subjektivnost podataka; c) korelacioni nacrt</a:t>
            </a:r>
            <a:endParaRPr lang="en-GB" dirty="0" smtClean="0"/>
          </a:p>
          <a:p>
            <a:r>
              <a:rPr lang="sr-Latn-RS" dirty="0" smtClean="0"/>
              <a:t> PREPORUKE: </a:t>
            </a:r>
            <a:endParaRPr lang="en-GB" dirty="0" smtClean="0"/>
          </a:p>
          <a:p>
            <a:pPr lvl="1"/>
            <a:r>
              <a:rPr lang="en-US" dirty="0" err="1" smtClean="0"/>
              <a:t>povećati</a:t>
            </a:r>
            <a:r>
              <a:rPr lang="en-US" dirty="0" smtClean="0"/>
              <a:t> </a:t>
            </a:r>
            <a:r>
              <a:rPr lang="en-US" dirty="0" err="1" smtClean="0"/>
              <a:t>efikasnost</a:t>
            </a:r>
            <a:r>
              <a:rPr lang="en-GB" dirty="0" smtClean="0"/>
              <a:t> PI</a:t>
            </a:r>
            <a:r>
              <a:rPr lang="en-US" dirty="0" smtClean="0"/>
              <a:t> </a:t>
            </a:r>
          </a:p>
          <a:p>
            <a:pPr lvl="2"/>
            <a:r>
              <a:rPr lang="en-US" sz="2200" dirty="0" err="1" smtClean="0"/>
              <a:t>kroz</a:t>
            </a:r>
            <a:r>
              <a:rPr lang="en-US" sz="2200" dirty="0" smtClean="0"/>
              <a:t> </a:t>
            </a:r>
            <a:r>
              <a:rPr lang="en-US" sz="2200" dirty="0" err="1" smtClean="0"/>
              <a:t>adekvatnu</a:t>
            </a:r>
            <a:r>
              <a:rPr lang="en-US" sz="2200" dirty="0" smtClean="0"/>
              <a:t> </a:t>
            </a:r>
            <a:r>
              <a:rPr lang="en-US" sz="2200" dirty="0" err="1" smtClean="0"/>
              <a:t>obuku</a:t>
            </a:r>
            <a:r>
              <a:rPr lang="en-US" sz="2200" dirty="0" smtClean="0"/>
              <a:t> </a:t>
            </a:r>
            <a:r>
              <a:rPr lang="en-US" sz="2200" dirty="0" err="1" smtClean="0"/>
              <a:t>stručnih</a:t>
            </a:r>
            <a:r>
              <a:rPr lang="en-US" sz="2200" dirty="0" smtClean="0"/>
              <a:t> </a:t>
            </a:r>
            <a:r>
              <a:rPr lang="en-US" sz="2200" dirty="0" err="1" smtClean="0"/>
              <a:t>saradnika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direktora</a:t>
            </a:r>
            <a:r>
              <a:rPr lang="sr-Latn-RS" sz="2200" dirty="0" smtClean="0"/>
              <a:t>;</a:t>
            </a:r>
            <a:r>
              <a:rPr lang="en-US" sz="2200" dirty="0" smtClean="0"/>
              <a:t> </a:t>
            </a:r>
            <a:r>
              <a:rPr lang="en-US" sz="2200" dirty="0" err="1" smtClean="0"/>
              <a:t>upotrebu</a:t>
            </a:r>
            <a:r>
              <a:rPr lang="en-US" sz="2200" dirty="0" smtClean="0"/>
              <a:t> </a:t>
            </a:r>
            <a:r>
              <a:rPr lang="en-US" sz="2200" dirty="0" err="1" smtClean="0"/>
              <a:t>raznovrsnijih</a:t>
            </a:r>
            <a:r>
              <a:rPr lang="en-US" sz="2200" dirty="0" smtClean="0"/>
              <a:t> </a:t>
            </a:r>
            <a:r>
              <a:rPr lang="en-US" sz="2200" dirty="0" err="1" smtClean="0"/>
              <a:t>metoda</a:t>
            </a:r>
            <a:r>
              <a:rPr lang="sr-Latn-RS" sz="2200" dirty="0" smtClean="0"/>
              <a:t>;</a:t>
            </a:r>
            <a:r>
              <a:rPr lang="en-US" sz="2200" dirty="0" smtClean="0"/>
              <a:t> </a:t>
            </a:r>
          </a:p>
          <a:p>
            <a:pPr lvl="2"/>
            <a:r>
              <a:rPr lang="en-US" sz="2200" dirty="0" err="1" smtClean="0"/>
              <a:t>ukl</a:t>
            </a:r>
            <a:r>
              <a:rPr lang="sr-Latn-RS" sz="2200" dirty="0" smtClean="0"/>
              <a:t>j</a:t>
            </a:r>
            <a:r>
              <a:rPr lang="en-US" sz="2200" dirty="0" err="1" smtClean="0"/>
              <a:t>učivanje</a:t>
            </a:r>
            <a:r>
              <a:rPr lang="en-US" sz="2200" dirty="0" smtClean="0"/>
              <a:t> </a:t>
            </a:r>
            <a:r>
              <a:rPr lang="en-US" sz="2200" dirty="0" err="1" smtClean="0"/>
              <a:t>različitih</a:t>
            </a:r>
            <a:r>
              <a:rPr lang="en-US" sz="2200" dirty="0" smtClean="0"/>
              <a:t> </a:t>
            </a:r>
            <a:r>
              <a:rPr lang="en-US" sz="2200" dirty="0" err="1" smtClean="0"/>
              <a:t>oblasti</a:t>
            </a:r>
            <a:r>
              <a:rPr lang="en-US" sz="2200" dirty="0" smtClean="0"/>
              <a:t> </a:t>
            </a:r>
            <a:r>
              <a:rPr lang="en-US" sz="2200" dirty="0" err="1" smtClean="0"/>
              <a:t>nastavničkog</a:t>
            </a:r>
            <a:r>
              <a:rPr lang="en-US" sz="2200" dirty="0" smtClean="0"/>
              <a:t> </a:t>
            </a:r>
            <a:r>
              <a:rPr lang="en-US" sz="2200" dirty="0" err="1" smtClean="0"/>
              <a:t>rada</a:t>
            </a:r>
            <a:r>
              <a:rPr lang="sr-Latn-RS" sz="2200" dirty="0" smtClean="0"/>
              <a:t>;</a:t>
            </a:r>
            <a:r>
              <a:rPr lang="en-US" sz="2200" dirty="0" smtClean="0"/>
              <a:t> </a:t>
            </a:r>
            <a:r>
              <a:rPr lang="en-US" sz="2200" dirty="0" err="1" smtClean="0"/>
              <a:t>uvođenje</a:t>
            </a:r>
            <a:r>
              <a:rPr lang="en-US" sz="2200" dirty="0" smtClean="0"/>
              <a:t> </a:t>
            </a:r>
            <a:r>
              <a:rPr lang="en-US" sz="2200" dirty="0" err="1" smtClean="0"/>
              <a:t>priznanja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nastavnike</a:t>
            </a:r>
            <a:r>
              <a:rPr lang="en-US" sz="2200" dirty="0" smtClean="0"/>
              <a:t> </a:t>
            </a:r>
            <a:r>
              <a:rPr lang="en-US" sz="2200" dirty="0" err="1" smtClean="0"/>
              <a:t>koji</a:t>
            </a:r>
            <a:r>
              <a:rPr lang="en-US" sz="2200" dirty="0" smtClean="0"/>
              <a:t> </a:t>
            </a:r>
            <a:r>
              <a:rPr lang="en-US" sz="2200" dirty="0" err="1" smtClean="0"/>
              <a:t>ostvaruju</a:t>
            </a:r>
            <a:r>
              <a:rPr lang="en-US" sz="2200" dirty="0" smtClean="0"/>
              <a:t> </a:t>
            </a:r>
            <a:r>
              <a:rPr lang="en-US" sz="2200" dirty="0" err="1" smtClean="0"/>
              <a:t>najbolji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sankcija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one </a:t>
            </a:r>
            <a:r>
              <a:rPr lang="en-US" sz="2200" dirty="0" err="1" smtClean="0"/>
              <a:t>koji</a:t>
            </a:r>
            <a:r>
              <a:rPr lang="en-US" sz="2200" dirty="0" smtClean="0"/>
              <a:t> </a:t>
            </a:r>
            <a:r>
              <a:rPr lang="en-US" sz="2200" dirty="0" err="1" smtClean="0"/>
              <a:t>ostvaruju</a:t>
            </a:r>
            <a:r>
              <a:rPr lang="en-US" sz="2200" dirty="0" smtClean="0"/>
              <a:t> slab </a:t>
            </a:r>
            <a:r>
              <a:rPr lang="en-US" sz="2200" dirty="0" err="1" smtClean="0"/>
              <a:t>radni</a:t>
            </a:r>
            <a:r>
              <a:rPr lang="en-US" sz="2200" dirty="0" smtClean="0"/>
              <a:t> </a:t>
            </a:r>
            <a:r>
              <a:rPr lang="en-US" sz="2200" dirty="0" err="1" smtClean="0"/>
              <a:t>učinak</a:t>
            </a:r>
            <a:r>
              <a:rPr lang="en-US" sz="2200" dirty="0" smtClean="0"/>
              <a:t>.</a:t>
            </a:r>
          </a:p>
          <a:p>
            <a:pPr lvl="2"/>
            <a:r>
              <a:rPr lang="es-DO" sz="2400" dirty="0" err="1" smtClean="0"/>
              <a:t>potrebno</a:t>
            </a:r>
            <a:r>
              <a:rPr lang="es-DO" sz="2400" dirty="0" smtClean="0"/>
              <a:t> je </a:t>
            </a:r>
            <a:r>
              <a:rPr lang="es-DO" sz="2400" dirty="0" err="1" smtClean="0"/>
              <a:t>povezati</a:t>
            </a:r>
            <a:r>
              <a:rPr lang="es-DO" sz="2400" dirty="0" smtClean="0"/>
              <a:t> </a:t>
            </a:r>
            <a:r>
              <a:rPr lang="en-US" sz="2400" dirty="0" smtClean="0"/>
              <a:t>PI</a:t>
            </a:r>
            <a:r>
              <a:rPr lang="es-DO" sz="2400" dirty="0" smtClean="0"/>
              <a:t> </a:t>
            </a:r>
            <a:r>
              <a:rPr lang="es-DO" sz="2400" dirty="0" err="1" smtClean="0"/>
              <a:t>dat</a:t>
            </a:r>
            <a:r>
              <a:rPr lang="en-US" sz="2400" dirty="0" smtClean="0"/>
              <a:t>u</a:t>
            </a:r>
            <a:r>
              <a:rPr lang="es-DO" sz="2400" dirty="0" smtClean="0"/>
              <a:t> </a:t>
            </a:r>
            <a:r>
              <a:rPr lang="es-DO" sz="2400" dirty="0" err="1" smtClean="0"/>
              <a:t>nastavnicima</a:t>
            </a:r>
            <a:r>
              <a:rPr lang="es-DO" sz="2400" dirty="0" smtClean="0"/>
              <a:t> </a:t>
            </a:r>
            <a:r>
              <a:rPr lang="es-DO" sz="2400" dirty="0" err="1" smtClean="0"/>
              <a:t>sa</a:t>
            </a:r>
            <a:r>
              <a:rPr lang="es-DO" sz="2400" dirty="0" smtClean="0"/>
              <a:t> </a:t>
            </a:r>
            <a:r>
              <a:rPr lang="es-DO" sz="2400" dirty="0" err="1" smtClean="0"/>
              <a:t>mogućnošću</a:t>
            </a:r>
            <a:r>
              <a:rPr lang="es-DO" sz="2400" dirty="0" smtClean="0"/>
              <a:t> </a:t>
            </a:r>
            <a:r>
              <a:rPr lang="es-DO" sz="2400" dirty="0" err="1" smtClean="0"/>
              <a:t>napredovanja</a:t>
            </a:r>
            <a:r>
              <a:rPr lang="es-DO" sz="2400" dirty="0" smtClean="0"/>
              <a:t> u </a:t>
            </a:r>
            <a:r>
              <a:rPr lang="es-DO" sz="2400" dirty="0" err="1" smtClean="0"/>
              <a:t>karijeri</a:t>
            </a:r>
            <a:endParaRPr lang="en-US" sz="2400" dirty="0" smtClean="0"/>
          </a:p>
          <a:p>
            <a:pPr lvl="1"/>
            <a:r>
              <a:rPr lang="sr-Latn-RS" b="1" dirty="0" smtClean="0"/>
              <a:t>++ </a:t>
            </a:r>
            <a:r>
              <a:rPr lang="en-US" dirty="0" err="1" smtClean="0"/>
              <a:t>obratiti</a:t>
            </a:r>
            <a:r>
              <a:rPr lang="en-US" dirty="0" smtClean="0"/>
              <a:t> </a:t>
            </a:r>
            <a:r>
              <a:rPr lang="en-US" dirty="0" err="1" smtClean="0"/>
              <a:t>posebnu</a:t>
            </a:r>
            <a:r>
              <a:rPr lang="en-US" dirty="0" smtClean="0"/>
              <a:t> </a:t>
            </a:r>
            <a:r>
              <a:rPr lang="en-US" dirty="0" err="1" smtClean="0"/>
              <a:t>pažnju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nastavnike</a:t>
            </a:r>
            <a:r>
              <a:rPr lang="en-US" dirty="0" smtClean="0"/>
              <a:t> </a:t>
            </a:r>
            <a:r>
              <a:rPr lang="en-US" dirty="0" err="1" smtClean="0"/>
              <a:t>ženskog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one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dužim</a:t>
            </a:r>
            <a:r>
              <a:rPr lang="en-US" dirty="0" smtClean="0"/>
              <a:t> </a:t>
            </a:r>
            <a:r>
              <a:rPr lang="en-US" dirty="0" err="1" smtClean="0"/>
              <a:t>radnim</a:t>
            </a:r>
            <a:r>
              <a:rPr lang="en-US" dirty="0" smtClean="0"/>
              <a:t> </a:t>
            </a:r>
            <a:r>
              <a:rPr lang="en-US" dirty="0" err="1" smtClean="0"/>
              <a:t>stažom</a:t>
            </a:r>
            <a:endParaRPr lang="sr-Latn-R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34780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Osnovni pojmovi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povratne informacije – bilo kakva vrsta komunikacije kroz koju nastavnici dobijaju informacije o svom radu (OECD, 2009)</a:t>
            </a:r>
          </a:p>
          <a:p>
            <a:r>
              <a:rPr lang="sr-Latn-RS" dirty="0" smtClean="0"/>
              <a:t>refleksivnost fidbeka – sposobnost da pobudi introspekciju, samoprocenu i sposobnost uvida u sopstvene nastavne procese</a:t>
            </a:r>
          </a:p>
          <a:p>
            <a:r>
              <a:rPr lang="sr-Latn-RS" dirty="0" smtClean="0"/>
              <a:t>povratne informacije i postignuća učenika?</a:t>
            </a:r>
          </a:p>
          <a:p>
            <a:r>
              <a:rPr lang="sr-Latn-RS" dirty="0" smtClean="0"/>
              <a:t>TALIS – međunarodno istraživanje nastave i učenja</a:t>
            </a:r>
          </a:p>
          <a:p>
            <a:r>
              <a:rPr lang="sr-Latn-RS" dirty="0" smtClean="0"/>
              <a:t>Teme: upravljanje školom; obuka nastavnika; povratne informacije i procena rada; pedagoška uverenja; nastavnička procena samoefikasnosti, zadovoljstva poslom i atmosfere u školi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Značaj povratnih informacija (PI)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sr-Latn-RS" dirty="0"/>
              <a:t>Vrednovanje nastavničkog rada je važno i neophodno za poboljšanje njihovog rada, ali i za dobro funkcionisanje čitavog obrazovnog sistema</a:t>
            </a:r>
            <a:endParaRPr lang="en-GB" dirty="0"/>
          </a:p>
          <a:p>
            <a:pPr>
              <a:buFont typeface="Arial" pitchFamily="34" charset="0"/>
              <a:buChar char="•"/>
              <a:defRPr/>
            </a:pPr>
            <a:r>
              <a:rPr lang="sr-Cyrl-CS" dirty="0"/>
              <a:t>Povratne informacije omogućavaju procenu kvaliteta nastavničkog rada i predstavljaju </a:t>
            </a:r>
            <a:r>
              <a:rPr lang="sr-Latn-RS" dirty="0"/>
              <a:t>osnovu</a:t>
            </a:r>
            <a:r>
              <a:rPr lang="sr-Cyrl-CS" dirty="0"/>
              <a:t> za njegovo poboljšanje i promenu</a:t>
            </a:r>
            <a:endParaRPr lang="en-GB" dirty="0"/>
          </a:p>
          <a:p>
            <a:pPr lvl="1">
              <a:buFont typeface="Arial" pitchFamily="34" charset="0"/>
              <a:buChar char="•"/>
              <a:defRPr/>
            </a:pPr>
            <a:r>
              <a:rPr lang="en-GB" dirty="0"/>
              <a:t>P</a:t>
            </a:r>
            <a:r>
              <a:rPr lang="sr-Latn-RS" dirty="0"/>
              <a:t>otencijal PI da prepoznaju, podrže i prošire nastavnikove kompetencije, i da istovremeno ukažu na njegove slabosti i pomognu mu u njihovom prevazilaženju (</a:t>
            </a:r>
            <a:r>
              <a:rPr lang="en-US" dirty="0"/>
              <a:t>Hyland</a:t>
            </a:r>
            <a:r>
              <a:rPr lang="sr-Latn-RS" dirty="0"/>
              <a:t> &amp; </a:t>
            </a:r>
            <a:r>
              <a:rPr lang="en-US" dirty="0" err="1"/>
              <a:t>Loi</a:t>
            </a:r>
            <a:r>
              <a:rPr lang="sr-Latn-RS" dirty="0"/>
              <a:t>, 2006)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2810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Značaj</a:t>
            </a:r>
            <a:r>
              <a:rPr lang="en-US" dirty="0"/>
              <a:t> PI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nastavnika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endParaRPr lang="sr-Latn-RS" dirty="0" smtClean="0"/>
          </a:p>
          <a:p>
            <a:pPr>
              <a:buFont typeface="Arial" pitchFamily="34" charset="0"/>
              <a:buChar char="•"/>
              <a:defRPr/>
            </a:pPr>
            <a:endParaRPr lang="sr-Latn-RS" dirty="0"/>
          </a:p>
          <a:p>
            <a:pPr>
              <a:buFont typeface="Arial" pitchFamily="34" charset="0"/>
              <a:buChar char="•"/>
              <a:defRPr/>
            </a:pPr>
            <a:r>
              <a:rPr lang="sr-Latn-RS" dirty="0" smtClean="0"/>
              <a:t>PI  </a:t>
            </a:r>
            <a:r>
              <a:rPr lang="sr-Latn-RS" dirty="0"/>
              <a:t>koje nastavnik dobija o svom radu imaju uticaj na celokupan njegov profesionalni život (OECD, 2014):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sr-Latn-RS" dirty="0"/>
              <a:t> od profesionalnog razvoja, zadovoljstva poslom, pa sve do samih nastavnih praksi i postignuća učenika.</a:t>
            </a:r>
            <a:endParaRPr lang="en-GB" dirty="0"/>
          </a:p>
          <a:p>
            <a:pPr lvl="1">
              <a:buFont typeface="Arial" pitchFamily="34" charset="0"/>
              <a:buChar char="–"/>
              <a:defRPr/>
            </a:pPr>
            <a:r>
              <a:rPr lang="en-GB" dirty="0"/>
              <a:t>U</a:t>
            </a:r>
            <a:r>
              <a:rPr lang="sr-Cyrl-CS" dirty="0"/>
              <a:t>tiču na pedagoške prakse</a:t>
            </a:r>
            <a:r>
              <a:rPr lang="sr-Latn-RS" dirty="0"/>
              <a:t> nastavnika</a:t>
            </a:r>
            <a:r>
              <a:rPr lang="sr-Cyrl-CS" dirty="0"/>
              <a:t>, a samim tim i na učeničke rezultate. 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304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Ciljevi istraživanja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dirty="0" smtClean="0"/>
              <a:t>Ispitati </a:t>
            </a:r>
            <a:r>
              <a:rPr lang="sr-Latn-RS" dirty="0" smtClean="0"/>
              <a:t>osnovne </a:t>
            </a:r>
            <a:r>
              <a:rPr lang="sr-Cyrl-CS" dirty="0" smtClean="0"/>
              <a:t>karakteristike </a:t>
            </a:r>
            <a:r>
              <a:rPr lang="sr-Latn-RS" dirty="0" smtClean="0"/>
              <a:t>povratnih informacija koje o svom radu dobijaju nastavnici </a:t>
            </a:r>
            <a:r>
              <a:rPr lang="sr-Cyrl-CS" dirty="0" smtClean="0"/>
              <a:t> u </a:t>
            </a:r>
            <a:r>
              <a:rPr lang="sr-Latn-RS" dirty="0" smtClean="0"/>
              <a:t> starijim</a:t>
            </a:r>
            <a:r>
              <a:rPr lang="sr-Cyrl-CS" dirty="0" smtClean="0"/>
              <a:t> razredima osnovnih škola na teritoriji Srbije</a:t>
            </a:r>
            <a:endParaRPr lang="sr-Latn-RS" dirty="0" smtClean="0"/>
          </a:p>
          <a:p>
            <a:pPr lvl="0"/>
            <a:r>
              <a:rPr lang="sr-Latn-RS" dirty="0" smtClean="0"/>
              <a:t>Utvrditi postojanje razlika s obzirom na:</a:t>
            </a:r>
          </a:p>
          <a:p>
            <a:pPr lvl="1">
              <a:buNone/>
            </a:pPr>
            <a:r>
              <a:rPr lang="sr-Latn-RS" dirty="0" smtClean="0"/>
              <a:t>a) pol </a:t>
            </a:r>
          </a:p>
          <a:p>
            <a:pPr lvl="1">
              <a:buNone/>
            </a:pPr>
            <a:r>
              <a:rPr lang="sr-Latn-RS" dirty="0" smtClean="0"/>
              <a:t>b) radni staž nastavnika</a:t>
            </a:r>
          </a:p>
          <a:p>
            <a:pPr lvl="1">
              <a:buNone/>
            </a:pPr>
            <a:r>
              <a:rPr lang="sr-Latn-RS" dirty="0" smtClean="0"/>
              <a:t>c) oblast koju nastavnik predaje</a:t>
            </a:r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karakteristike uzorka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3857 nastavnika viših razreda osnovnih škola</a:t>
            </a:r>
          </a:p>
          <a:p>
            <a:r>
              <a:rPr lang="sr-Latn-RS" dirty="0" smtClean="0"/>
              <a:t>191 škola</a:t>
            </a:r>
          </a:p>
          <a:p>
            <a:r>
              <a:rPr lang="sr-Latn-RS" dirty="0" smtClean="0"/>
              <a:t>65 % nastavnika su žene</a:t>
            </a:r>
          </a:p>
          <a:p>
            <a:r>
              <a:rPr lang="sr-Latn-RS" dirty="0" smtClean="0"/>
              <a:t>prosečna starost – 43.1 godina</a:t>
            </a:r>
          </a:p>
          <a:p>
            <a:r>
              <a:rPr lang="sr-Latn-RS" dirty="0" smtClean="0"/>
              <a:t>81.4 % ima više od 5 godina radnog iskustva</a:t>
            </a:r>
          </a:p>
          <a:p>
            <a:r>
              <a:rPr lang="sr-Latn-RS" dirty="0" smtClean="0"/>
              <a:t>Najveći procenat predaje prirodne nauke </a:t>
            </a:r>
            <a:r>
              <a:rPr lang="en-US" dirty="0" smtClean="0"/>
              <a:t>(16.1%), </a:t>
            </a:r>
            <a:r>
              <a:rPr lang="en-US" dirty="0" err="1" smtClean="0"/>
              <a:t>moderne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jezike</a:t>
            </a:r>
            <a:r>
              <a:rPr lang="en-US" dirty="0" smtClean="0"/>
              <a:t> (14.6%), </a:t>
            </a:r>
            <a:r>
              <a:rPr lang="en-US" dirty="0" err="1" smtClean="0"/>
              <a:t>čitanje</a:t>
            </a:r>
            <a:r>
              <a:rPr lang="en-US" dirty="0" smtClean="0"/>
              <a:t>, </a:t>
            </a:r>
            <a:r>
              <a:rPr lang="en-US" dirty="0" err="1" smtClean="0"/>
              <a:t>pisanje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književnost</a:t>
            </a:r>
            <a:r>
              <a:rPr lang="en-US" dirty="0" smtClean="0"/>
              <a:t> (13.1%)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društvene</a:t>
            </a:r>
            <a:r>
              <a:rPr lang="en-US" dirty="0" smtClean="0"/>
              <a:t> </a:t>
            </a:r>
            <a:r>
              <a:rPr lang="en-US" dirty="0" err="1" smtClean="0"/>
              <a:t>nauke</a:t>
            </a:r>
            <a:r>
              <a:rPr lang="en-US" dirty="0" smtClean="0"/>
              <a:t> (12.6%). </a:t>
            </a:r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sr-Latn-RS" dirty="0"/>
              <a:t>PI koje dobijaju Srpski </a:t>
            </a:r>
            <a:r>
              <a:rPr lang="sr-Latn-RS" dirty="0" smtClean="0"/>
              <a:t>nastavnici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sr-Latn-RS" dirty="0">
                <a:solidFill>
                  <a:prstClr val="black"/>
                </a:solidFill>
                <a:latin typeface="Century Schoolbook" pitchFamily="18" charset="0"/>
              </a:rPr>
              <a:t>O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ko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95 %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nastavnika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u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Srbiji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dobija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neki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vid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povratnih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informacija</a:t>
            </a:r>
            <a:endParaRPr lang="en-GB" dirty="0">
              <a:solidFill>
                <a:prstClr val="black"/>
              </a:solidFill>
              <a:latin typeface="Century Schoolbook" pitchFamily="18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najčešće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od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stručnih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saradnika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i</a:t>
            </a:r>
            <a:r>
              <a:rPr lang="sr-Latn-R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od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direktora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škole</a:t>
            </a:r>
            <a:endParaRPr lang="en-GB" dirty="0">
              <a:solidFill>
                <a:prstClr val="black"/>
              </a:solidFill>
              <a:latin typeface="Century Schoolbook" pitchFamily="18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najčešći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metod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sr-Latn-RS" dirty="0">
                <a:solidFill>
                  <a:prstClr val="black"/>
                </a:solidFill>
                <a:latin typeface="Century Schoolbook" pitchFamily="18" charset="0"/>
              </a:rPr>
              <a:t>-  davanja PI je nakon posmatranja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nastave</a:t>
            </a:r>
            <a:endParaRPr lang="en-GB" dirty="0">
              <a:solidFill>
                <a:prstClr val="black"/>
              </a:solidFill>
              <a:latin typeface="Century Schoolbook" pitchFamily="18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oblast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nastavničkog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rada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koja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se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najčešće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procenjuje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jeste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postignuće</a:t>
            </a:r>
            <a:r>
              <a:rPr lang="en-US" dirty="0">
                <a:solidFill>
                  <a:prstClr val="black"/>
                </a:solidFill>
                <a:latin typeface="Century Schoolbook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entury Schoolbook" pitchFamily="18" charset="0"/>
              </a:rPr>
              <a:t>učenika</a:t>
            </a:r>
            <a:r>
              <a:rPr lang="en-US" sz="3200" dirty="0">
                <a:solidFill>
                  <a:prstClr val="black"/>
                </a:solidFill>
                <a:latin typeface="Century Schoolbook" pitchFamily="18" charset="0"/>
              </a:rPr>
              <a:t>. </a:t>
            </a:r>
            <a:endParaRPr lang="sr-Latn-RS" sz="3200" dirty="0">
              <a:solidFill>
                <a:prstClr val="black"/>
              </a:solidFill>
              <a:latin typeface="Century Schoolbook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5798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 koje dobijaju Srpski nastavnici </a:t>
            </a:r>
            <a:r>
              <a:rPr lang="sr-Latn-RS" sz="2400" dirty="0"/>
              <a:t>(Anđelković &amp; Petrović, 2017)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3309902"/>
              </p:ext>
            </p:extLst>
          </p:nvPr>
        </p:nvGraphicFramePr>
        <p:xfrm>
          <a:off x="428592" y="1905000"/>
          <a:ext cx="8182008" cy="4626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751"/>
                <a:gridCol w="1022751"/>
                <a:gridCol w="1022751"/>
                <a:gridCol w="1022751"/>
                <a:gridCol w="1022751"/>
                <a:gridCol w="1022751"/>
                <a:gridCol w="1022751"/>
                <a:gridCol w="1022751"/>
              </a:tblGrid>
              <a:tr h="877068">
                <a:tc>
                  <a:txBody>
                    <a:bodyPr/>
                    <a:lstStyle/>
                    <a:p>
                      <a:r>
                        <a:rPr lang="sr-Latn-RS" b="1" dirty="0" smtClean="0"/>
                        <a:t>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b="1" i="0" dirty="0" smtClean="0"/>
                        <a:t>Direktna opservacvija nastave</a:t>
                      </a:r>
                      <a:endParaRPr lang="en-US" sz="105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i="0" dirty="0" smtClean="0"/>
                        <a:t>A</a:t>
                      </a:r>
                      <a:r>
                        <a:rPr lang="sr-Latn-RS" sz="1050" b="1" i="0" dirty="0" smtClean="0"/>
                        <a:t>nketiranje učenika</a:t>
                      </a:r>
                      <a:endParaRPr lang="en-US" sz="105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b="1" i="0" dirty="0" smtClean="0"/>
                        <a:t>Procena poznavanja</a:t>
                      </a:r>
                      <a:r>
                        <a:rPr lang="sr-Latn-RS" sz="1050" b="1" i="0" baseline="0" dirty="0" smtClean="0"/>
                        <a:t> sadržaja predmeta</a:t>
                      </a:r>
                      <a:endParaRPr lang="en-US" sz="105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b="1" i="0" dirty="0" smtClean="0"/>
                        <a:t>Analiza učenika na testu</a:t>
                      </a:r>
                      <a:endParaRPr lang="en-US" sz="105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b="1" i="0" dirty="0" smtClean="0"/>
                        <a:t>Anketiranje</a:t>
                      </a:r>
                      <a:r>
                        <a:rPr lang="sr-Latn-RS" sz="1050" b="1" i="0" baseline="0" dirty="0" smtClean="0"/>
                        <a:t> roditelja/staratelja</a:t>
                      </a:r>
                      <a:endParaRPr lang="en-US" sz="105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900" b="1" i="0" dirty="0" smtClean="0"/>
                        <a:t>Informacije</a:t>
                      </a:r>
                      <a:r>
                        <a:rPr lang="sr-Latn-RS" sz="900" b="1" i="0" baseline="0" dirty="0" smtClean="0"/>
                        <a:t> date nakon nastavnikove samoprocene</a:t>
                      </a:r>
                      <a:endParaRPr lang="en-US" sz="9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b="1" i="0" dirty="0" smtClean="0"/>
                        <a:t>Ukupno po izvorima</a:t>
                      </a:r>
                      <a:endParaRPr lang="en-US" sz="1050" b="1" i="0" dirty="0"/>
                    </a:p>
                  </a:txBody>
                  <a:tcPr/>
                </a:tc>
              </a:tr>
              <a:tr h="631489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Pojedinci ili tela izvan škole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20.2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5.9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15.3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9.3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7.2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5.6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34.7</a:t>
                      </a:r>
                      <a:endParaRPr lang="en-US" sz="1400" b="1" i="0" dirty="0"/>
                    </a:p>
                  </a:txBody>
                  <a:tcPr/>
                </a:tc>
              </a:tr>
              <a:tr h="456075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Direktor škole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57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16.6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28.2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27.1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23.2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21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70.1</a:t>
                      </a:r>
                      <a:endParaRPr lang="en-US" sz="1400" b="1" i="0" dirty="0"/>
                    </a:p>
                  </a:txBody>
                  <a:tcPr/>
                </a:tc>
              </a:tr>
              <a:tr h="456075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Dodeljeni</a:t>
                      </a:r>
                      <a:r>
                        <a:rPr lang="sr-Latn-RS" sz="1200" b="1" baseline="0" dirty="0" smtClean="0"/>
                        <a:t> mentor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8.3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5.8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2.1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1.2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1.9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12</a:t>
                      </a:r>
                      <a:endParaRPr lang="en-US" sz="1400" b="1" i="0" dirty="0"/>
                    </a:p>
                  </a:txBody>
                  <a:tcPr/>
                </a:tc>
              </a:tr>
              <a:tr h="456075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Psiholog</a:t>
                      </a:r>
                      <a:r>
                        <a:rPr lang="sr-Latn-RS" sz="1200" b="1" dirty="0" smtClean="0"/>
                        <a:t>/</a:t>
                      </a:r>
                    </a:p>
                    <a:p>
                      <a:r>
                        <a:rPr lang="sr-Latn-RS" sz="1200" b="1" dirty="0" smtClean="0"/>
                        <a:t>Pedagog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63.7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43.1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36.4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40.5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37.1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32.6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80.5</a:t>
                      </a:r>
                      <a:endParaRPr lang="en-US" sz="1400" b="1" i="0" dirty="0"/>
                    </a:p>
                  </a:txBody>
                  <a:tcPr/>
                </a:tc>
              </a:tr>
              <a:tr h="806902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Članovi</a:t>
                      </a:r>
                      <a:r>
                        <a:rPr lang="sr-Latn-RS" sz="1200" b="1" baseline="0" dirty="0" smtClean="0"/>
                        <a:t> tima za upravljanje školom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15.7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11.5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9.6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10.4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9.1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9.2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30.6</a:t>
                      </a:r>
                      <a:endParaRPr lang="en-US" sz="1400" b="1" i="0" dirty="0"/>
                    </a:p>
                  </a:txBody>
                  <a:tcPr/>
                </a:tc>
              </a:tr>
              <a:tr h="456075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Drugi nastavnici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18.8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8.8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9.3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11.4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10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050" i="0" dirty="0" smtClean="0"/>
                        <a:t>10.3</a:t>
                      </a:r>
                      <a:endParaRPr lang="en-US" sz="105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37</a:t>
                      </a:r>
                      <a:endParaRPr lang="en-US" sz="1400" b="1" i="0" dirty="0"/>
                    </a:p>
                  </a:txBody>
                  <a:tcPr/>
                </a:tc>
              </a:tr>
              <a:tr h="456075">
                <a:tc>
                  <a:txBody>
                    <a:bodyPr/>
                    <a:lstStyle/>
                    <a:p>
                      <a:r>
                        <a:rPr lang="sr-Latn-RS" sz="1200" b="1" dirty="0" smtClean="0"/>
                        <a:t>Ukupno po metodama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92.6</a:t>
                      </a:r>
                      <a:endParaRPr lang="en-US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65.3</a:t>
                      </a:r>
                      <a:endParaRPr lang="en-US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72.1</a:t>
                      </a:r>
                      <a:endParaRPr lang="en-US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72.3</a:t>
                      </a:r>
                      <a:endParaRPr lang="en-US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63.5</a:t>
                      </a:r>
                      <a:endParaRPr lang="en-US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61</a:t>
                      </a:r>
                      <a:endParaRPr lang="en-US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="1" i="0" dirty="0" smtClean="0"/>
                        <a:t>95.4</a:t>
                      </a:r>
                      <a:endParaRPr lang="en-US" sz="1400" b="1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PI koje dobijaju Srpski </a:t>
            </a:r>
            <a:r>
              <a:rPr lang="sr-Latn-RS" dirty="0" smtClean="0"/>
              <a:t>nastavnici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71678"/>
            <a:ext cx="7467600" cy="4402274"/>
          </a:xfrm>
        </p:spPr>
        <p:txBody>
          <a:bodyPr/>
          <a:lstStyle/>
          <a:p>
            <a:r>
              <a:rPr lang="sr-Latn-RS" dirty="0" smtClean="0"/>
              <a:t>najviše važnosti se pridaje postignućima učenika, najmanje nastavi u multikulturalnom okruženju</a:t>
            </a:r>
          </a:p>
          <a:p>
            <a:r>
              <a:rPr lang="sr-Latn-RS" dirty="0" smtClean="0"/>
              <a:t>dovode do subjektivnih promena, nedovoljno utiču na objektivne</a:t>
            </a:r>
          </a:p>
          <a:p>
            <a:r>
              <a:rPr lang="sr-Latn-RS" dirty="0" smtClean="0"/>
              <a:t>ne dovode do vidljivih efekata (otpuštanja/nagrađivanja na osnovu radnog učinka)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259</TotalTime>
  <Words>1011</Words>
  <Application>Microsoft Office PowerPoint</Application>
  <PresentationFormat>On-screen Show (4:3)</PresentationFormat>
  <Paragraphs>274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Oriel</vt:lpstr>
      <vt:lpstr>Office Theme</vt:lpstr>
      <vt:lpstr>1_Office Theme</vt:lpstr>
      <vt:lpstr>Povratne informacije koje dobijaju NASTAVNICI U SRBIJI: Sekundarne analize TALIS 2013 istraživanja  </vt:lpstr>
      <vt:lpstr>Osnovni pojmovi</vt:lpstr>
      <vt:lpstr>Značaj povratnih informacija (PI)</vt:lpstr>
      <vt:lpstr>Značaj PI za nastavnika</vt:lpstr>
      <vt:lpstr>Ciljevi istraživanja</vt:lpstr>
      <vt:lpstr>karakteristike uzorka</vt:lpstr>
      <vt:lpstr>PI koje dobijaju Srpski nastavnici</vt:lpstr>
      <vt:lpstr>PI koje dobijaju Srpski nastavnici (Anđelković &amp; Petrović, 2017)</vt:lpstr>
      <vt:lpstr>PI koje dobijaju Srpski nastavnici</vt:lpstr>
      <vt:lpstr>Slide 10</vt:lpstr>
      <vt:lpstr>Slide 11</vt:lpstr>
      <vt:lpstr>Razlike u odnosu na pol</vt:lpstr>
      <vt:lpstr>Razlike s obzirom na radno iskustvo</vt:lpstr>
      <vt:lpstr>Razlike s obzirom na predmet koji nastavnik predaje</vt:lpstr>
      <vt:lpstr>Diskusija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Povratne informacije koje o svom radu dobijaju nastavnici iz Srbije:  Sekundarne analize TALIS 2013 istraživanja</dc:title>
  <dc:creator>Admin</dc:creator>
  <cp:lastModifiedBy>Windows User</cp:lastModifiedBy>
  <cp:revision>35</cp:revision>
  <dcterms:created xsi:type="dcterms:W3CDTF">2016-09-19T02:05:37Z</dcterms:created>
  <dcterms:modified xsi:type="dcterms:W3CDTF">2017-04-27T00:12:43Z</dcterms:modified>
</cp:coreProperties>
</file>