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handoutMasterIdLst>
    <p:handoutMasterId r:id="rId25"/>
  </p:handoutMasterIdLst>
  <p:sldIdLst>
    <p:sldId id="256" r:id="rId5"/>
    <p:sldId id="257" r:id="rId6"/>
    <p:sldId id="261" r:id="rId7"/>
    <p:sldId id="269" r:id="rId8"/>
    <p:sldId id="270" r:id="rId9"/>
    <p:sldId id="271" r:id="rId10"/>
    <p:sldId id="262" r:id="rId11"/>
    <p:sldId id="272" r:id="rId12"/>
    <p:sldId id="273" r:id="rId13"/>
    <p:sldId id="274" r:id="rId14"/>
    <p:sldId id="275" r:id="rId15"/>
    <p:sldId id="260" r:id="rId16"/>
    <p:sldId id="276" r:id="rId17"/>
    <p:sldId id="277" r:id="rId18"/>
    <p:sldId id="278" r:id="rId19"/>
    <p:sldId id="279" r:id="rId20"/>
    <p:sldId id="280" r:id="rId21"/>
    <p:sldId id="281" r:id="rId22"/>
    <p:sldId id="28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39" autoAdjust="0"/>
    <p:restoredTop sz="94660"/>
  </p:normalViewPr>
  <p:slideViewPr>
    <p:cSldViewPr snapToGrid="0" showGuides="1">
      <p:cViewPr varScale="1">
        <p:scale>
          <a:sx n="115" d="100"/>
          <a:sy n="115" d="100"/>
        </p:scale>
        <p:origin x="402" y="108"/>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C18FBF-3FF5-4C16-97CF-AF03740D7AB6}" type="doc">
      <dgm:prSet loTypeId="urn:microsoft.com/office/officeart/2005/8/layout/hList9" loCatId="list" qsTypeId="urn:microsoft.com/office/officeart/2005/8/quickstyle/simple4" qsCatId="simple" csTypeId="urn:microsoft.com/office/officeart/2005/8/colors/accent1_2" csCatId="accent1" phldr="1"/>
      <dgm:spPr/>
      <dgm:t>
        <a:bodyPr/>
        <a:lstStyle/>
        <a:p>
          <a:endParaRPr lang="en-US"/>
        </a:p>
      </dgm:t>
    </dgm:pt>
    <dgm:pt modelId="{B4F1B46E-22B2-4721-950C-8704487586DC}">
      <dgm:prSet phldrT="[Text]"/>
      <dgm:spPr/>
      <dgm:t>
        <a:bodyPr/>
        <a:lstStyle/>
        <a:p>
          <a:r>
            <a:rPr lang="sr-Latn-RS" dirty="0" smtClean="0"/>
            <a:t>Matematika</a:t>
          </a:r>
          <a:endParaRPr lang="en-US" dirty="0"/>
        </a:p>
      </dgm:t>
    </dgm:pt>
    <dgm:pt modelId="{E8A66543-CC4D-4785-A93E-5B125E09F826}" type="parTrans" cxnId="{2C8317B2-2EBB-4589-86EA-C77B3B6E81AA}">
      <dgm:prSet/>
      <dgm:spPr/>
      <dgm:t>
        <a:bodyPr/>
        <a:lstStyle/>
        <a:p>
          <a:endParaRPr lang="en-US"/>
        </a:p>
      </dgm:t>
    </dgm:pt>
    <dgm:pt modelId="{A7E2530A-34E2-4E9F-BC78-8920BA140C41}" type="sibTrans" cxnId="{2C8317B2-2EBB-4589-86EA-C77B3B6E81AA}">
      <dgm:prSet/>
      <dgm:spPr/>
      <dgm:t>
        <a:bodyPr/>
        <a:lstStyle/>
        <a:p>
          <a:endParaRPr lang="en-US"/>
        </a:p>
      </dgm:t>
    </dgm:pt>
    <dgm:pt modelId="{9D72CDD3-5859-43DB-BD75-0C3C30E3DE62}">
      <dgm:prSet phldrT="[Text]"/>
      <dgm:spPr/>
      <dgm:t>
        <a:bodyPr/>
        <a:lstStyle/>
        <a:p>
          <a:r>
            <a:rPr lang="sr-Latn-RS" dirty="0" smtClean="0"/>
            <a:t>Srbija: </a:t>
          </a:r>
        </a:p>
        <a:p>
          <a:r>
            <a:rPr lang="sr-Latn-RS" dirty="0" smtClean="0"/>
            <a:t>38,9% </a:t>
          </a:r>
          <a:endParaRPr lang="en-US" dirty="0"/>
        </a:p>
      </dgm:t>
    </dgm:pt>
    <dgm:pt modelId="{1D5B1F83-33A7-4298-BC11-2B1252AFAEA5}" type="parTrans" cxnId="{DDB5AD9A-40B0-48EF-AF2C-8CCDA330F7FE}">
      <dgm:prSet/>
      <dgm:spPr/>
      <dgm:t>
        <a:bodyPr/>
        <a:lstStyle/>
        <a:p>
          <a:endParaRPr lang="en-US"/>
        </a:p>
      </dgm:t>
    </dgm:pt>
    <dgm:pt modelId="{15E25BD4-1EBF-43C2-8885-DBF66B8429E1}" type="sibTrans" cxnId="{DDB5AD9A-40B0-48EF-AF2C-8CCDA330F7FE}">
      <dgm:prSet/>
      <dgm:spPr/>
      <dgm:t>
        <a:bodyPr/>
        <a:lstStyle/>
        <a:p>
          <a:endParaRPr lang="en-US"/>
        </a:p>
      </dgm:t>
    </dgm:pt>
    <dgm:pt modelId="{F9D46839-CD06-4669-AAE4-4D1E9AFEDA78}">
      <dgm:prSet phldrT="[Text]"/>
      <dgm:spPr/>
      <dgm:t>
        <a:bodyPr/>
        <a:lstStyle/>
        <a:p>
          <a:r>
            <a:rPr lang="sr-Latn-RS" dirty="0" smtClean="0"/>
            <a:t>OECD:</a:t>
          </a:r>
        </a:p>
        <a:p>
          <a:r>
            <a:rPr lang="sr-Latn-RS" dirty="0" smtClean="0"/>
            <a:t>23%</a:t>
          </a:r>
          <a:endParaRPr lang="en-US" dirty="0"/>
        </a:p>
      </dgm:t>
    </dgm:pt>
    <dgm:pt modelId="{B6B535D8-00AB-4FA1-AAEC-92498ABC6F4C}" type="parTrans" cxnId="{AD25A8A0-4628-40E2-8C9E-64E6AD4D4D91}">
      <dgm:prSet/>
      <dgm:spPr/>
      <dgm:t>
        <a:bodyPr/>
        <a:lstStyle/>
        <a:p>
          <a:endParaRPr lang="en-US"/>
        </a:p>
      </dgm:t>
    </dgm:pt>
    <dgm:pt modelId="{6497F199-DC2A-41F9-A449-D395E6BC4900}" type="sibTrans" cxnId="{AD25A8A0-4628-40E2-8C9E-64E6AD4D4D91}">
      <dgm:prSet/>
      <dgm:spPr/>
      <dgm:t>
        <a:bodyPr/>
        <a:lstStyle/>
        <a:p>
          <a:endParaRPr lang="en-US"/>
        </a:p>
      </dgm:t>
    </dgm:pt>
    <dgm:pt modelId="{F2881FB1-6580-4F21-A283-BFAA6F91D5D2}">
      <dgm:prSet phldrT="[Text]"/>
      <dgm:spPr/>
      <dgm:t>
        <a:bodyPr/>
        <a:lstStyle/>
        <a:p>
          <a:r>
            <a:rPr lang="sr-Latn-RS" dirty="0" smtClean="0"/>
            <a:t>Čitanje</a:t>
          </a:r>
          <a:endParaRPr lang="en-US" dirty="0"/>
        </a:p>
      </dgm:t>
    </dgm:pt>
    <dgm:pt modelId="{2D960FDD-BADA-480D-9043-497C56588AD3}" type="parTrans" cxnId="{4A31D641-1B5D-46D3-B685-0C4DC6EFE71B}">
      <dgm:prSet/>
      <dgm:spPr/>
      <dgm:t>
        <a:bodyPr/>
        <a:lstStyle/>
        <a:p>
          <a:endParaRPr lang="en-US"/>
        </a:p>
      </dgm:t>
    </dgm:pt>
    <dgm:pt modelId="{A5ABDC17-7AB5-4F0E-992A-F9343F5D74EB}" type="sibTrans" cxnId="{4A31D641-1B5D-46D3-B685-0C4DC6EFE71B}">
      <dgm:prSet/>
      <dgm:spPr/>
      <dgm:t>
        <a:bodyPr/>
        <a:lstStyle/>
        <a:p>
          <a:endParaRPr lang="en-US"/>
        </a:p>
      </dgm:t>
    </dgm:pt>
    <dgm:pt modelId="{D5197DDB-D5D2-499F-B255-CF7BB5AE2B43}">
      <dgm:prSet phldrT="[Text]"/>
      <dgm:spPr/>
      <dgm:t>
        <a:bodyPr/>
        <a:lstStyle/>
        <a:p>
          <a:r>
            <a:rPr lang="sr-Latn-RS" dirty="0" smtClean="0"/>
            <a:t>Srbija:</a:t>
          </a:r>
        </a:p>
        <a:p>
          <a:r>
            <a:rPr lang="sr-Latn-RS" dirty="0" smtClean="0"/>
            <a:t>33,1%</a:t>
          </a:r>
          <a:endParaRPr lang="en-US" dirty="0"/>
        </a:p>
      </dgm:t>
    </dgm:pt>
    <dgm:pt modelId="{B14A4DC9-F40A-4867-ADB8-4BA8A1F83766}" type="parTrans" cxnId="{3204ED53-15A0-4643-A582-021A785F1BA2}">
      <dgm:prSet/>
      <dgm:spPr/>
      <dgm:t>
        <a:bodyPr/>
        <a:lstStyle/>
        <a:p>
          <a:endParaRPr lang="en-US"/>
        </a:p>
      </dgm:t>
    </dgm:pt>
    <dgm:pt modelId="{29F2454A-2FA8-4B3A-AC63-4A0B9FD04A75}" type="sibTrans" cxnId="{3204ED53-15A0-4643-A582-021A785F1BA2}">
      <dgm:prSet/>
      <dgm:spPr/>
      <dgm:t>
        <a:bodyPr/>
        <a:lstStyle/>
        <a:p>
          <a:endParaRPr lang="en-US"/>
        </a:p>
      </dgm:t>
    </dgm:pt>
    <dgm:pt modelId="{29E78340-8EBE-415C-B973-78A91A054B9C}">
      <dgm:prSet phldrT="[Text]"/>
      <dgm:spPr/>
      <dgm:t>
        <a:bodyPr/>
        <a:lstStyle/>
        <a:p>
          <a:r>
            <a:rPr lang="sr-Latn-RS" dirty="0" smtClean="0"/>
            <a:t>OECD:</a:t>
          </a:r>
        </a:p>
        <a:p>
          <a:r>
            <a:rPr lang="sr-Latn-RS" dirty="0" smtClean="0"/>
            <a:t>18%</a:t>
          </a:r>
          <a:endParaRPr lang="en-US" dirty="0"/>
        </a:p>
      </dgm:t>
    </dgm:pt>
    <dgm:pt modelId="{FF4E5F97-6974-4E39-A85D-DCB2E100798E}" type="parTrans" cxnId="{311348D8-FDE3-4C22-99F5-3B98C5F51F0D}">
      <dgm:prSet/>
      <dgm:spPr/>
      <dgm:t>
        <a:bodyPr/>
        <a:lstStyle/>
        <a:p>
          <a:endParaRPr lang="en-US"/>
        </a:p>
      </dgm:t>
    </dgm:pt>
    <dgm:pt modelId="{B4B9A51E-FA34-465E-B5B4-81CD76EB3FC2}" type="sibTrans" cxnId="{311348D8-FDE3-4C22-99F5-3B98C5F51F0D}">
      <dgm:prSet/>
      <dgm:spPr/>
      <dgm:t>
        <a:bodyPr/>
        <a:lstStyle/>
        <a:p>
          <a:endParaRPr lang="en-US"/>
        </a:p>
      </dgm:t>
    </dgm:pt>
    <dgm:pt modelId="{6352CA33-6755-44BE-808F-400DA4CF80A7}">
      <dgm:prSet phldrT="[Text]"/>
      <dgm:spPr/>
      <dgm:t>
        <a:bodyPr/>
        <a:lstStyle/>
        <a:p>
          <a:r>
            <a:rPr lang="sr-Latn-RS" dirty="0" smtClean="0"/>
            <a:t>Nauka</a:t>
          </a:r>
          <a:endParaRPr lang="en-US" dirty="0"/>
        </a:p>
      </dgm:t>
    </dgm:pt>
    <dgm:pt modelId="{AEB59203-63BA-4A96-BADC-40BAEBD9AA40}" type="parTrans" cxnId="{82BAE5DD-3A79-4870-9019-1254385E0650}">
      <dgm:prSet/>
      <dgm:spPr/>
      <dgm:t>
        <a:bodyPr/>
        <a:lstStyle/>
        <a:p>
          <a:endParaRPr lang="en-US"/>
        </a:p>
      </dgm:t>
    </dgm:pt>
    <dgm:pt modelId="{AAB4CF73-4B9B-4AA0-9074-16C2D2AE00A1}" type="sibTrans" cxnId="{82BAE5DD-3A79-4870-9019-1254385E0650}">
      <dgm:prSet/>
      <dgm:spPr/>
      <dgm:t>
        <a:bodyPr/>
        <a:lstStyle/>
        <a:p>
          <a:endParaRPr lang="en-US"/>
        </a:p>
      </dgm:t>
    </dgm:pt>
    <dgm:pt modelId="{9614A323-64B1-4077-A841-022051EC749A}">
      <dgm:prSet phldrT="[Text]"/>
      <dgm:spPr/>
      <dgm:t>
        <a:bodyPr/>
        <a:lstStyle/>
        <a:p>
          <a:r>
            <a:rPr lang="sr-Latn-RS" dirty="0" smtClean="0"/>
            <a:t>Srbija:</a:t>
          </a:r>
        </a:p>
        <a:p>
          <a:r>
            <a:rPr lang="sr-Latn-RS" dirty="0" smtClean="0"/>
            <a:t>35%</a:t>
          </a:r>
          <a:endParaRPr lang="en-US" dirty="0"/>
        </a:p>
      </dgm:t>
    </dgm:pt>
    <dgm:pt modelId="{E5F6BCBD-B84E-4018-BE9E-BF57FF3B4B36}" type="parTrans" cxnId="{FC7BD086-74EA-4D6C-9657-E916D355F209}">
      <dgm:prSet/>
      <dgm:spPr/>
      <dgm:t>
        <a:bodyPr/>
        <a:lstStyle/>
        <a:p>
          <a:endParaRPr lang="en-US"/>
        </a:p>
      </dgm:t>
    </dgm:pt>
    <dgm:pt modelId="{FEC2A79F-8857-403A-A738-E8CE75C965E2}" type="sibTrans" cxnId="{FC7BD086-74EA-4D6C-9657-E916D355F209}">
      <dgm:prSet/>
      <dgm:spPr/>
      <dgm:t>
        <a:bodyPr/>
        <a:lstStyle/>
        <a:p>
          <a:endParaRPr lang="en-US"/>
        </a:p>
      </dgm:t>
    </dgm:pt>
    <dgm:pt modelId="{3D5CDB25-F8FA-444B-8D4A-1D29D0CBA282}">
      <dgm:prSet phldrT="[Text]"/>
      <dgm:spPr/>
      <dgm:t>
        <a:bodyPr/>
        <a:lstStyle/>
        <a:p>
          <a:r>
            <a:rPr lang="sr-Latn-RS" dirty="0" smtClean="0"/>
            <a:t>OECD:</a:t>
          </a:r>
        </a:p>
        <a:p>
          <a:r>
            <a:rPr lang="sr-Latn-RS" dirty="0" smtClean="0"/>
            <a:t>17,8%</a:t>
          </a:r>
          <a:endParaRPr lang="en-US" dirty="0"/>
        </a:p>
      </dgm:t>
    </dgm:pt>
    <dgm:pt modelId="{4C229933-AC16-44B7-98EC-4C0F07FABCB0}" type="parTrans" cxnId="{2E3C97E6-67D4-4948-B47A-1115C2B2979F}">
      <dgm:prSet/>
      <dgm:spPr/>
      <dgm:t>
        <a:bodyPr/>
        <a:lstStyle/>
        <a:p>
          <a:endParaRPr lang="en-US"/>
        </a:p>
      </dgm:t>
    </dgm:pt>
    <dgm:pt modelId="{189DA4C5-2A22-4C71-A806-7B4AB57767CC}" type="sibTrans" cxnId="{2E3C97E6-67D4-4948-B47A-1115C2B2979F}">
      <dgm:prSet/>
      <dgm:spPr/>
      <dgm:t>
        <a:bodyPr/>
        <a:lstStyle/>
        <a:p>
          <a:endParaRPr lang="en-US"/>
        </a:p>
      </dgm:t>
    </dgm:pt>
    <dgm:pt modelId="{7FCE83D9-631B-4420-BBFC-CA0AFA59F747}">
      <dgm:prSet phldrT="[Text]"/>
      <dgm:spPr/>
      <dgm:t>
        <a:bodyPr/>
        <a:lstStyle/>
        <a:p>
          <a:r>
            <a:rPr lang="sr-Latn-RS" dirty="0" smtClean="0"/>
            <a:t>PS</a:t>
          </a:r>
          <a:endParaRPr lang="en-US" dirty="0"/>
        </a:p>
      </dgm:t>
    </dgm:pt>
    <dgm:pt modelId="{C61EC981-13FA-4710-B079-D35692EEB764}" type="parTrans" cxnId="{E572418E-4340-4448-940D-253A2FA3B9B3}">
      <dgm:prSet/>
      <dgm:spPr/>
      <dgm:t>
        <a:bodyPr/>
        <a:lstStyle/>
        <a:p>
          <a:endParaRPr lang="en-US"/>
        </a:p>
      </dgm:t>
    </dgm:pt>
    <dgm:pt modelId="{1B48A0DE-4031-4D45-86A1-94CDAF68824A}" type="sibTrans" cxnId="{E572418E-4340-4448-940D-253A2FA3B9B3}">
      <dgm:prSet/>
      <dgm:spPr/>
      <dgm:t>
        <a:bodyPr/>
        <a:lstStyle/>
        <a:p>
          <a:endParaRPr lang="en-US"/>
        </a:p>
      </dgm:t>
    </dgm:pt>
    <dgm:pt modelId="{DB9FB862-4759-4D6A-84F3-01524B92723B}">
      <dgm:prSet phldrT="[Text]"/>
      <dgm:spPr/>
      <dgm:t>
        <a:bodyPr/>
        <a:lstStyle/>
        <a:p>
          <a:r>
            <a:rPr lang="sr-Latn-RS" dirty="0" smtClean="0"/>
            <a:t>Srbija:</a:t>
          </a:r>
        </a:p>
        <a:p>
          <a:r>
            <a:rPr lang="sr-Latn-RS" dirty="0" smtClean="0"/>
            <a:t>28,5%</a:t>
          </a:r>
          <a:endParaRPr lang="en-US" dirty="0"/>
        </a:p>
      </dgm:t>
    </dgm:pt>
    <dgm:pt modelId="{CD1EE44C-3116-420B-89E3-1D797CB25D34}" type="parTrans" cxnId="{70CAB4FC-3D17-49C2-8A7B-F387031FCDCA}">
      <dgm:prSet/>
      <dgm:spPr/>
      <dgm:t>
        <a:bodyPr/>
        <a:lstStyle/>
        <a:p>
          <a:endParaRPr lang="en-US"/>
        </a:p>
      </dgm:t>
    </dgm:pt>
    <dgm:pt modelId="{4BD4D4A5-043E-4ED5-A5CA-8D46DADC3150}" type="sibTrans" cxnId="{70CAB4FC-3D17-49C2-8A7B-F387031FCDCA}">
      <dgm:prSet/>
      <dgm:spPr/>
      <dgm:t>
        <a:bodyPr/>
        <a:lstStyle/>
        <a:p>
          <a:endParaRPr lang="en-US"/>
        </a:p>
      </dgm:t>
    </dgm:pt>
    <dgm:pt modelId="{50451020-5E1A-4778-9E8D-169182A36191}">
      <dgm:prSet phldrT="[Text]"/>
      <dgm:spPr/>
      <dgm:t>
        <a:bodyPr/>
        <a:lstStyle/>
        <a:p>
          <a:r>
            <a:rPr lang="sr-Latn-RS" dirty="0" smtClean="0"/>
            <a:t>OECD:</a:t>
          </a:r>
        </a:p>
        <a:p>
          <a:r>
            <a:rPr lang="sr-Latn-RS" dirty="0" smtClean="0"/>
            <a:t>21,5%</a:t>
          </a:r>
          <a:endParaRPr lang="en-US" dirty="0"/>
        </a:p>
      </dgm:t>
    </dgm:pt>
    <dgm:pt modelId="{7DFC3849-4A12-49FB-B614-8AFD597CCB9E}" type="parTrans" cxnId="{0F86DBDB-3C4F-4C84-981B-7F4CA2A8EAF3}">
      <dgm:prSet/>
      <dgm:spPr/>
      <dgm:t>
        <a:bodyPr/>
        <a:lstStyle/>
        <a:p>
          <a:endParaRPr lang="en-US"/>
        </a:p>
      </dgm:t>
    </dgm:pt>
    <dgm:pt modelId="{EEDE2474-4F18-4F59-8E58-6382D253E514}" type="sibTrans" cxnId="{0F86DBDB-3C4F-4C84-981B-7F4CA2A8EAF3}">
      <dgm:prSet/>
      <dgm:spPr/>
      <dgm:t>
        <a:bodyPr/>
        <a:lstStyle/>
        <a:p>
          <a:endParaRPr lang="en-US"/>
        </a:p>
      </dgm:t>
    </dgm:pt>
    <dgm:pt modelId="{0DC7A063-583D-4B0F-88B2-BD54F95D95AF}" type="pres">
      <dgm:prSet presAssocID="{00C18FBF-3FF5-4C16-97CF-AF03740D7AB6}" presName="list" presStyleCnt="0">
        <dgm:presLayoutVars>
          <dgm:dir/>
          <dgm:animLvl val="lvl"/>
        </dgm:presLayoutVars>
      </dgm:prSet>
      <dgm:spPr/>
      <dgm:t>
        <a:bodyPr/>
        <a:lstStyle/>
        <a:p>
          <a:endParaRPr lang="sr-Latn-RS"/>
        </a:p>
      </dgm:t>
    </dgm:pt>
    <dgm:pt modelId="{3B23570A-ECC9-4DF8-BCB4-0465C69CBB88}" type="pres">
      <dgm:prSet presAssocID="{B4F1B46E-22B2-4721-950C-8704487586DC}" presName="posSpace" presStyleCnt="0"/>
      <dgm:spPr/>
    </dgm:pt>
    <dgm:pt modelId="{FC66A233-6BBA-46AF-B2F6-28E379B158E2}" type="pres">
      <dgm:prSet presAssocID="{B4F1B46E-22B2-4721-950C-8704487586DC}" presName="vertFlow" presStyleCnt="0"/>
      <dgm:spPr/>
    </dgm:pt>
    <dgm:pt modelId="{46739A04-1AA3-49C6-8EA7-EB1DE975B900}" type="pres">
      <dgm:prSet presAssocID="{B4F1B46E-22B2-4721-950C-8704487586DC}" presName="topSpace" presStyleCnt="0"/>
      <dgm:spPr/>
    </dgm:pt>
    <dgm:pt modelId="{535C6EC9-8098-42C5-8527-E62FF045E4EB}" type="pres">
      <dgm:prSet presAssocID="{B4F1B46E-22B2-4721-950C-8704487586DC}" presName="firstComp" presStyleCnt="0"/>
      <dgm:spPr/>
    </dgm:pt>
    <dgm:pt modelId="{6B08AC4B-4CEC-41E5-AE19-47A4E2720563}" type="pres">
      <dgm:prSet presAssocID="{B4F1B46E-22B2-4721-950C-8704487586DC}" presName="firstChild" presStyleLbl="bgAccFollowNode1" presStyleIdx="0" presStyleCnt="8"/>
      <dgm:spPr/>
      <dgm:t>
        <a:bodyPr/>
        <a:lstStyle/>
        <a:p>
          <a:endParaRPr lang="sr-Latn-RS"/>
        </a:p>
      </dgm:t>
    </dgm:pt>
    <dgm:pt modelId="{187D4E8C-5C91-4D00-870C-2C45D4EA263C}" type="pres">
      <dgm:prSet presAssocID="{B4F1B46E-22B2-4721-950C-8704487586DC}" presName="firstChildTx" presStyleLbl="bgAccFollowNode1" presStyleIdx="0" presStyleCnt="8">
        <dgm:presLayoutVars>
          <dgm:bulletEnabled val="1"/>
        </dgm:presLayoutVars>
      </dgm:prSet>
      <dgm:spPr/>
      <dgm:t>
        <a:bodyPr/>
        <a:lstStyle/>
        <a:p>
          <a:endParaRPr lang="sr-Latn-RS"/>
        </a:p>
      </dgm:t>
    </dgm:pt>
    <dgm:pt modelId="{ADF61BBD-28F4-4815-BC7F-82CF00464E8B}" type="pres">
      <dgm:prSet presAssocID="{F9D46839-CD06-4669-AAE4-4D1E9AFEDA78}" presName="comp" presStyleCnt="0"/>
      <dgm:spPr/>
    </dgm:pt>
    <dgm:pt modelId="{59179C9B-8BA4-4AC7-ACB1-A12DE00142E2}" type="pres">
      <dgm:prSet presAssocID="{F9D46839-CD06-4669-AAE4-4D1E9AFEDA78}" presName="child" presStyleLbl="bgAccFollowNode1" presStyleIdx="1" presStyleCnt="8"/>
      <dgm:spPr/>
      <dgm:t>
        <a:bodyPr/>
        <a:lstStyle/>
        <a:p>
          <a:endParaRPr lang="sr-Latn-RS"/>
        </a:p>
      </dgm:t>
    </dgm:pt>
    <dgm:pt modelId="{4AE7D907-B6F4-4647-AB3F-ABE94C438AE8}" type="pres">
      <dgm:prSet presAssocID="{F9D46839-CD06-4669-AAE4-4D1E9AFEDA78}" presName="childTx" presStyleLbl="bgAccFollowNode1" presStyleIdx="1" presStyleCnt="8">
        <dgm:presLayoutVars>
          <dgm:bulletEnabled val="1"/>
        </dgm:presLayoutVars>
      </dgm:prSet>
      <dgm:spPr/>
      <dgm:t>
        <a:bodyPr/>
        <a:lstStyle/>
        <a:p>
          <a:endParaRPr lang="sr-Latn-RS"/>
        </a:p>
      </dgm:t>
    </dgm:pt>
    <dgm:pt modelId="{3845DB9A-BEF3-4D5D-B9C7-5FC0456401AC}" type="pres">
      <dgm:prSet presAssocID="{B4F1B46E-22B2-4721-950C-8704487586DC}" presName="negSpace" presStyleCnt="0"/>
      <dgm:spPr/>
    </dgm:pt>
    <dgm:pt modelId="{FC7ED273-8CFD-43C2-9C05-44FADF3E0637}" type="pres">
      <dgm:prSet presAssocID="{B4F1B46E-22B2-4721-950C-8704487586DC}" presName="circle" presStyleLbl="node1" presStyleIdx="0" presStyleCnt="4"/>
      <dgm:spPr/>
      <dgm:t>
        <a:bodyPr/>
        <a:lstStyle/>
        <a:p>
          <a:endParaRPr lang="sr-Latn-RS"/>
        </a:p>
      </dgm:t>
    </dgm:pt>
    <dgm:pt modelId="{13C564B0-C27E-4ABA-AFDA-59E145B256BA}" type="pres">
      <dgm:prSet presAssocID="{A7E2530A-34E2-4E9F-BC78-8920BA140C41}" presName="transSpace" presStyleCnt="0"/>
      <dgm:spPr/>
    </dgm:pt>
    <dgm:pt modelId="{6300E233-87DF-4270-9808-160BFEB8A5BE}" type="pres">
      <dgm:prSet presAssocID="{F2881FB1-6580-4F21-A283-BFAA6F91D5D2}" presName="posSpace" presStyleCnt="0"/>
      <dgm:spPr/>
    </dgm:pt>
    <dgm:pt modelId="{6E53DEF7-499E-42EE-802D-59B2F8915392}" type="pres">
      <dgm:prSet presAssocID="{F2881FB1-6580-4F21-A283-BFAA6F91D5D2}" presName="vertFlow" presStyleCnt="0"/>
      <dgm:spPr/>
    </dgm:pt>
    <dgm:pt modelId="{E08C30D1-35EA-4D05-9731-5D01E3FCBD09}" type="pres">
      <dgm:prSet presAssocID="{F2881FB1-6580-4F21-A283-BFAA6F91D5D2}" presName="topSpace" presStyleCnt="0"/>
      <dgm:spPr/>
    </dgm:pt>
    <dgm:pt modelId="{2F3BD88A-9166-4A26-B941-B9BAEE1A11D5}" type="pres">
      <dgm:prSet presAssocID="{F2881FB1-6580-4F21-A283-BFAA6F91D5D2}" presName="firstComp" presStyleCnt="0"/>
      <dgm:spPr/>
    </dgm:pt>
    <dgm:pt modelId="{F660F4B9-35DB-4256-A868-A35C6DCCF6B2}" type="pres">
      <dgm:prSet presAssocID="{F2881FB1-6580-4F21-A283-BFAA6F91D5D2}" presName="firstChild" presStyleLbl="bgAccFollowNode1" presStyleIdx="2" presStyleCnt="8"/>
      <dgm:spPr/>
      <dgm:t>
        <a:bodyPr/>
        <a:lstStyle/>
        <a:p>
          <a:endParaRPr lang="sr-Latn-RS"/>
        </a:p>
      </dgm:t>
    </dgm:pt>
    <dgm:pt modelId="{10C9E3CF-3A8F-4100-8ACD-91E2373197A2}" type="pres">
      <dgm:prSet presAssocID="{F2881FB1-6580-4F21-A283-BFAA6F91D5D2}" presName="firstChildTx" presStyleLbl="bgAccFollowNode1" presStyleIdx="2" presStyleCnt="8">
        <dgm:presLayoutVars>
          <dgm:bulletEnabled val="1"/>
        </dgm:presLayoutVars>
      </dgm:prSet>
      <dgm:spPr/>
      <dgm:t>
        <a:bodyPr/>
        <a:lstStyle/>
        <a:p>
          <a:endParaRPr lang="sr-Latn-RS"/>
        </a:p>
      </dgm:t>
    </dgm:pt>
    <dgm:pt modelId="{60887C36-4733-46AC-A452-5444F6BC3B23}" type="pres">
      <dgm:prSet presAssocID="{29E78340-8EBE-415C-B973-78A91A054B9C}" presName="comp" presStyleCnt="0"/>
      <dgm:spPr/>
    </dgm:pt>
    <dgm:pt modelId="{614EBA0E-D12B-447E-B378-B0FA2DEBEA2F}" type="pres">
      <dgm:prSet presAssocID="{29E78340-8EBE-415C-B973-78A91A054B9C}" presName="child" presStyleLbl="bgAccFollowNode1" presStyleIdx="3" presStyleCnt="8"/>
      <dgm:spPr/>
      <dgm:t>
        <a:bodyPr/>
        <a:lstStyle/>
        <a:p>
          <a:endParaRPr lang="sr-Latn-RS"/>
        </a:p>
      </dgm:t>
    </dgm:pt>
    <dgm:pt modelId="{B12AEB83-0A64-4B36-BF01-B2F834861BAA}" type="pres">
      <dgm:prSet presAssocID="{29E78340-8EBE-415C-B973-78A91A054B9C}" presName="childTx" presStyleLbl="bgAccFollowNode1" presStyleIdx="3" presStyleCnt="8">
        <dgm:presLayoutVars>
          <dgm:bulletEnabled val="1"/>
        </dgm:presLayoutVars>
      </dgm:prSet>
      <dgm:spPr/>
      <dgm:t>
        <a:bodyPr/>
        <a:lstStyle/>
        <a:p>
          <a:endParaRPr lang="sr-Latn-RS"/>
        </a:p>
      </dgm:t>
    </dgm:pt>
    <dgm:pt modelId="{69136330-53DB-4978-A56B-160862279381}" type="pres">
      <dgm:prSet presAssocID="{F2881FB1-6580-4F21-A283-BFAA6F91D5D2}" presName="negSpace" presStyleCnt="0"/>
      <dgm:spPr/>
    </dgm:pt>
    <dgm:pt modelId="{FD776C1E-557E-4553-9447-49B69EEC7907}" type="pres">
      <dgm:prSet presAssocID="{F2881FB1-6580-4F21-A283-BFAA6F91D5D2}" presName="circle" presStyleLbl="node1" presStyleIdx="1" presStyleCnt="4"/>
      <dgm:spPr/>
      <dgm:t>
        <a:bodyPr/>
        <a:lstStyle/>
        <a:p>
          <a:endParaRPr lang="sr-Latn-RS"/>
        </a:p>
      </dgm:t>
    </dgm:pt>
    <dgm:pt modelId="{FC2522F1-14BB-4B37-B60E-2E8A7E8A6C30}" type="pres">
      <dgm:prSet presAssocID="{A5ABDC17-7AB5-4F0E-992A-F9343F5D74EB}" presName="transSpace" presStyleCnt="0"/>
      <dgm:spPr/>
    </dgm:pt>
    <dgm:pt modelId="{2C2F6211-85A7-47FE-9239-DE94DF41A263}" type="pres">
      <dgm:prSet presAssocID="{6352CA33-6755-44BE-808F-400DA4CF80A7}" presName="posSpace" presStyleCnt="0"/>
      <dgm:spPr/>
    </dgm:pt>
    <dgm:pt modelId="{7B0C2EAE-70CB-4160-863D-210C3C66D5FD}" type="pres">
      <dgm:prSet presAssocID="{6352CA33-6755-44BE-808F-400DA4CF80A7}" presName="vertFlow" presStyleCnt="0"/>
      <dgm:spPr/>
    </dgm:pt>
    <dgm:pt modelId="{5AF3752E-55A6-443C-AD35-C49DF50A4566}" type="pres">
      <dgm:prSet presAssocID="{6352CA33-6755-44BE-808F-400DA4CF80A7}" presName="topSpace" presStyleCnt="0"/>
      <dgm:spPr/>
    </dgm:pt>
    <dgm:pt modelId="{53567A66-F0E9-4EF8-ADA9-764BA36AA6A9}" type="pres">
      <dgm:prSet presAssocID="{6352CA33-6755-44BE-808F-400DA4CF80A7}" presName="firstComp" presStyleCnt="0"/>
      <dgm:spPr/>
    </dgm:pt>
    <dgm:pt modelId="{AD2806AC-6A03-4F05-9F4D-F72EA0E56FBF}" type="pres">
      <dgm:prSet presAssocID="{6352CA33-6755-44BE-808F-400DA4CF80A7}" presName="firstChild" presStyleLbl="bgAccFollowNode1" presStyleIdx="4" presStyleCnt="8"/>
      <dgm:spPr/>
      <dgm:t>
        <a:bodyPr/>
        <a:lstStyle/>
        <a:p>
          <a:endParaRPr lang="sr-Latn-RS"/>
        </a:p>
      </dgm:t>
    </dgm:pt>
    <dgm:pt modelId="{F8977219-728E-448F-AE8B-46B14F4F17DE}" type="pres">
      <dgm:prSet presAssocID="{6352CA33-6755-44BE-808F-400DA4CF80A7}" presName="firstChildTx" presStyleLbl="bgAccFollowNode1" presStyleIdx="4" presStyleCnt="8">
        <dgm:presLayoutVars>
          <dgm:bulletEnabled val="1"/>
        </dgm:presLayoutVars>
      </dgm:prSet>
      <dgm:spPr/>
      <dgm:t>
        <a:bodyPr/>
        <a:lstStyle/>
        <a:p>
          <a:endParaRPr lang="sr-Latn-RS"/>
        </a:p>
      </dgm:t>
    </dgm:pt>
    <dgm:pt modelId="{46A8623B-DC64-4ED6-B73D-98FEAB030508}" type="pres">
      <dgm:prSet presAssocID="{3D5CDB25-F8FA-444B-8D4A-1D29D0CBA282}" presName="comp" presStyleCnt="0"/>
      <dgm:spPr/>
    </dgm:pt>
    <dgm:pt modelId="{5314AADB-0AD3-4BAE-9F15-B0FE4F44C802}" type="pres">
      <dgm:prSet presAssocID="{3D5CDB25-F8FA-444B-8D4A-1D29D0CBA282}" presName="child" presStyleLbl="bgAccFollowNode1" presStyleIdx="5" presStyleCnt="8"/>
      <dgm:spPr/>
      <dgm:t>
        <a:bodyPr/>
        <a:lstStyle/>
        <a:p>
          <a:endParaRPr lang="sr-Latn-RS"/>
        </a:p>
      </dgm:t>
    </dgm:pt>
    <dgm:pt modelId="{96624143-7928-48E9-817F-BC4A07250C32}" type="pres">
      <dgm:prSet presAssocID="{3D5CDB25-F8FA-444B-8D4A-1D29D0CBA282}" presName="childTx" presStyleLbl="bgAccFollowNode1" presStyleIdx="5" presStyleCnt="8">
        <dgm:presLayoutVars>
          <dgm:bulletEnabled val="1"/>
        </dgm:presLayoutVars>
      </dgm:prSet>
      <dgm:spPr/>
      <dgm:t>
        <a:bodyPr/>
        <a:lstStyle/>
        <a:p>
          <a:endParaRPr lang="sr-Latn-RS"/>
        </a:p>
      </dgm:t>
    </dgm:pt>
    <dgm:pt modelId="{FBCC4E74-37C0-494F-ABC0-7D18132E1437}" type="pres">
      <dgm:prSet presAssocID="{6352CA33-6755-44BE-808F-400DA4CF80A7}" presName="negSpace" presStyleCnt="0"/>
      <dgm:spPr/>
    </dgm:pt>
    <dgm:pt modelId="{89E6DA6E-7A23-44BD-8A99-378091FF741D}" type="pres">
      <dgm:prSet presAssocID="{6352CA33-6755-44BE-808F-400DA4CF80A7}" presName="circle" presStyleLbl="node1" presStyleIdx="2" presStyleCnt="4"/>
      <dgm:spPr/>
      <dgm:t>
        <a:bodyPr/>
        <a:lstStyle/>
        <a:p>
          <a:endParaRPr lang="sr-Latn-RS"/>
        </a:p>
      </dgm:t>
    </dgm:pt>
    <dgm:pt modelId="{E966790E-26B5-4EB8-981F-1094BF4B7611}" type="pres">
      <dgm:prSet presAssocID="{AAB4CF73-4B9B-4AA0-9074-16C2D2AE00A1}" presName="transSpace" presStyleCnt="0"/>
      <dgm:spPr/>
    </dgm:pt>
    <dgm:pt modelId="{229B7655-E1F4-4CF5-84B8-30F0491D32B5}" type="pres">
      <dgm:prSet presAssocID="{7FCE83D9-631B-4420-BBFC-CA0AFA59F747}" presName="posSpace" presStyleCnt="0"/>
      <dgm:spPr/>
    </dgm:pt>
    <dgm:pt modelId="{F85FFCDF-8E5F-492B-B22D-55A08EACE783}" type="pres">
      <dgm:prSet presAssocID="{7FCE83D9-631B-4420-BBFC-CA0AFA59F747}" presName="vertFlow" presStyleCnt="0"/>
      <dgm:spPr/>
    </dgm:pt>
    <dgm:pt modelId="{600B3FB2-1315-4A84-8613-B445666BC7D2}" type="pres">
      <dgm:prSet presAssocID="{7FCE83D9-631B-4420-BBFC-CA0AFA59F747}" presName="topSpace" presStyleCnt="0"/>
      <dgm:spPr/>
    </dgm:pt>
    <dgm:pt modelId="{E47C73E9-FBEE-4370-9B3F-E04EB7C4023A}" type="pres">
      <dgm:prSet presAssocID="{7FCE83D9-631B-4420-BBFC-CA0AFA59F747}" presName="firstComp" presStyleCnt="0"/>
      <dgm:spPr/>
    </dgm:pt>
    <dgm:pt modelId="{402C2C77-A32C-4D99-9940-12535E1181F2}" type="pres">
      <dgm:prSet presAssocID="{7FCE83D9-631B-4420-BBFC-CA0AFA59F747}" presName="firstChild" presStyleLbl="bgAccFollowNode1" presStyleIdx="6" presStyleCnt="8"/>
      <dgm:spPr/>
      <dgm:t>
        <a:bodyPr/>
        <a:lstStyle/>
        <a:p>
          <a:endParaRPr lang="sr-Latn-RS"/>
        </a:p>
      </dgm:t>
    </dgm:pt>
    <dgm:pt modelId="{5B88A17E-EFF5-4A04-9CC9-D2131DA9ECCC}" type="pres">
      <dgm:prSet presAssocID="{7FCE83D9-631B-4420-BBFC-CA0AFA59F747}" presName="firstChildTx" presStyleLbl="bgAccFollowNode1" presStyleIdx="6" presStyleCnt="8">
        <dgm:presLayoutVars>
          <dgm:bulletEnabled val="1"/>
        </dgm:presLayoutVars>
      </dgm:prSet>
      <dgm:spPr/>
      <dgm:t>
        <a:bodyPr/>
        <a:lstStyle/>
        <a:p>
          <a:endParaRPr lang="sr-Latn-RS"/>
        </a:p>
      </dgm:t>
    </dgm:pt>
    <dgm:pt modelId="{F3C2D87B-A5E7-46E2-B3D3-58E6D9562663}" type="pres">
      <dgm:prSet presAssocID="{50451020-5E1A-4778-9E8D-169182A36191}" presName="comp" presStyleCnt="0"/>
      <dgm:spPr/>
    </dgm:pt>
    <dgm:pt modelId="{3086D0BF-AAD1-4310-88ED-4D81A687BD50}" type="pres">
      <dgm:prSet presAssocID="{50451020-5E1A-4778-9E8D-169182A36191}" presName="child" presStyleLbl="bgAccFollowNode1" presStyleIdx="7" presStyleCnt="8"/>
      <dgm:spPr/>
      <dgm:t>
        <a:bodyPr/>
        <a:lstStyle/>
        <a:p>
          <a:endParaRPr lang="sr-Latn-RS"/>
        </a:p>
      </dgm:t>
    </dgm:pt>
    <dgm:pt modelId="{2B18CCD9-D6B1-4225-8D26-4BA691BB1837}" type="pres">
      <dgm:prSet presAssocID="{50451020-5E1A-4778-9E8D-169182A36191}" presName="childTx" presStyleLbl="bgAccFollowNode1" presStyleIdx="7" presStyleCnt="8">
        <dgm:presLayoutVars>
          <dgm:bulletEnabled val="1"/>
        </dgm:presLayoutVars>
      </dgm:prSet>
      <dgm:spPr/>
      <dgm:t>
        <a:bodyPr/>
        <a:lstStyle/>
        <a:p>
          <a:endParaRPr lang="sr-Latn-RS"/>
        </a:p>
      </dgm:t>
    </dgm:pt>
    <dgm:pt modelId="{9051EF7D-7D6C-4B43-A6C4-239F9933C94D}" type="pres">
      <dgm:prSet presAssocID="{7FCE83D9-631B-4420-BBFC-CA0AFA59F747}" presName="negSpace" presStyleCnt="0"/>
      <dgm:spPr/>
    </dgm:pt>
    <dgm:pt modelId="{7453D9C8-CD6E-4AA4-8A19-7F6F667528F0}" type="pres">
      <dgm:prSet presAssocID="{7FCE83D9-631B-4420-BBFC-CA0AFA59F747}" presName="circle" presStyleLbl="node1" presStyleIdx="3" presStyleCnt="4"/>
      <dgm:spPr/>
      <dgm:t>
        <a:bodyPr/>
        <a:lstStyle/>
        <a:p>
          <a:endParaRPr lang="sr-Latn-RS"/>
        </a:p>
      </dgm:t>
    </dgm:pt>
  </dgm:ptLst>
  <dgm:cxnLst>
    <dgm:cxn modelId="{7F3B5912-CE3A-4F69-B6A0-82162798FA63}" type="presOf" srcId="{00C18FBF-3FF5-4C16-97CF-AF03740D7AB6}" destId="{0DC7A063-583D-4B0F-88B2-BD54F95D95AF}" srcOrd="0" destOrd="0" presId="urn:microsoft.com/office/officeart/2005/8/layout/hList9"/>
    <dgm:cxn modelId="{20AF3F0D-FCCC-4AE8-8B10-DDA56D69A389}" type="presOf" srcId="{6352CA33-6755-44BE-808F-400DA4CF80A7}" destId="{89E6DA6E-7A23-44BD-8A99-378091FF741D}" srcOrd="0" destOrd="0" presId="urn:microsoft.com/office/officeart/2005/8/layout/hList9"/>
    <dgm:cxn modelId="{EDF0B63A-DCA1-49A5-910A-B447CA5609B2}" type="presOf" srcId="{3D5CDB25-F8FA-444B-8D4A-1D29D0CBA282}" destId="{96624143-7928-48E9-817F-BC4A07250C32}" srcOrd="1" destOrd="0" presId="urn:microsoft.com/office/officeart/2005/8/layout/hList9"/>
    <dgm:cxn modelId="{9740321C-35B3-4F5F-BD46-905CB7B8FAEB}" type="presOf" srcId="{9614A323-64B1-4077-A841-022051EC749A}" destId="{AD2806AC-6A03-4F05-9F4D-F72EA0E56FBF}" srcOrd="0" destOrd="0" presId="urn:microsoft.com/office/officeart/2005/8/layout/hList9"/>
    <dgm:cxn modelId="{70E22FBE-4510-487A-BD3F-D791559A8263}" type="presOf" srcId="{3D5CDB25-F8FA-444B-8D4A-1D29D0CBA282}" destId="{5314AADB-0AD3-4BAE-9F15-B0FE4F44C802}" srcOrd="0" destOrd="0" presId="urn:microsoft.com/office/officeart/2005/8/layout/hList9"/>
    <dgm:cxn modelId="{70AA2139-FA57-4EAA-83C0-CFBB31F3B2CD}" type="presOf" srcId="{9D72CDD3-5859-43DB-BD75-0C3C30E3DE62}" destId="{187D4E8C-5C91-4D00-870C-2C45D4EA263C}" srcOrd="1" destOrd="0" presId="urn:microsoft.com/office/officeart/2005/8/layout/hList9"/>
    <dgm:cxn modelId="{DDB5AD9A-40B0-48EF-AF2C-8CCDA330F7FE}" srcId="{B4F1B46E-22B2-4721-950C-8704487586DC}" destId="{9D72CDD3-5859-43DB-BD75-0C3C30E3DE62}" srcOrd="0" destOrd="0" parTransId="{1D5B1F83-33A7-4298-BC11-2B1252AFAEA5}" sibTransId="{15E25BD4-1EBF-43C2-8885-DBF66B8429E1}"/>
    <dgm:cxn modelId="{70CAB4FC-3D17-49C2-8A7B-F387031FCDCA}" srcId="{7FCE83D9-631B-4420-BBFC-CA0AFA59F747}" destId="{DB9FB862-4759-4D6A-84F3-01524B92723B}" srcOrd="0" destOrd="0" parTransId="{CD1EE44C-3116-420B-89E3-1D797CB25D34}" sibTransId="{4BD4D4A5-043E-4ED5-A5CA-8D46DADC3150}"/>
    <dgm:cxn modelId="{2DF4FDC6-9998-45E2-B49B-7BDDAE43878E}" type="presOf" srcId="{B4F1B46E-22B2-4721-950C-8704487586DC}" destId="{FC7ED273-8CFD-43C2-9C05-44FADF3E0637}" srcOrd="0" destOrd="0" presId="urn:microsoft.com/office/officeart/2005/8/layout/hList9"/>
    <dgm:cxn modelId="{B736D792-8630-4423-BF25-ED6293A18ADD}" type="presOf" srcId="{9614A323-64B1-4077-A841-022051EC749A}" destId="{F8977219-728E-448F-AE8B-46B14F4F17DE}" srcOrd="1" destOrd="0" presId="urn:microsoft.com/office/officeart/2005/8/layout/hList9"/>
    <dgm:cxn modelId="{0E640A01-5254-426D-9300-3ED2F4E3FC75}" type="presOf" srcId="{29E78340-8EBE-415C-B973-78A91A054B9C}" destId="{614EBA0E-D12B-447E-B378-B0FA2DEBEA2F}" srcOrd="0" destOrd="0" presId="urn:microsoft.com/office/officeart/2005/8/layout/hList9"/>
    <dgm:cxn modelId="{FC7BD086-74EA-4D6C-9657-E916D355F209}" srcId="{6352CA33-6755-44BE-808F-400DA4CF80A7}" destId="{9614A323-64B1-4077-A841-022051EC749A}" srcOrd="0" destOrd="0" parTransId="{E5F6BCBD-B84E-4018-BE9E-BF57FF3B4B36}" sibTransId="{FEC2A79F-8857-403A-A738-E8CE75C965E2}"/>
    <dgm:cxn modelId="{0F86DBDB-3C4F-4C84-981B-7F4CA2A8EAF3}" srcId="{7FCE83D9-631B-4420-BBFC-CA0AFA59F747}" destId="{50451020-5E1A-4778-9E8D-169182A36191}" srcOrd="1" destOrd="0" parTransId="{7DFC3849-4A12-49FB-B614-8AFD597CCB9E}" sibTransId="{EEDE2474-4F18-4F59-8E58-6382D253E514}"/>
    <dgm:cxn modelId="{3204ED53-15A0-4643-A582-021A785F1BA2}" srcId="{F2881FB1-6580-4F21-A283-BFAA6F91D5D2}" destId="{D5197DDB-D5D2-499F-B255-CF7BB5AE2B43}" srcOrd="0" destOrd="0" parTransId="{B14A4DC9-F40A-4867-ADB8-4BA8A1F83766}" sibTransId="{29F2454A-2FA8-4B3A-AC63-4A0B9FD04A75}"/>
    <dgm:cxn modelId="{16E03549-76FD-4D73-932D-9C88E7D9FF05}" type="presOf" srcId="{DB9FB862-4759-4D6A-84F3-01524B92723B}" destId="{402C2C77-A32C-4D99-9940-12535E1181F2}" srcOrd="0" destOrd="0" presId="urn:microsoft.com/office/officeart/2005/8/layout/hList9"/>
    <dgm:cxn modelId="{E572418E-4340-4448-940D-253A2FA3B9B3}" srcId="{00C18FBF-3FF5-4C16-97CF-AF03740D7AB6}" destId="{7FCE83D9-631B-4420-BBFC-CA0AFA59F747}" srcOrd="3" destOrd="0" parTransId="{C61EC981-13FA-4710-B079-D35692EEB764}" sibTransId="{1B48A0DE-4031-4D45-86A1-94CDAF68824A}"/>
    <dgm:cxn modelId="{2C8317B2-2EBB-4589-86EA-C77B3B6E81AA}" srcId="{00C18FBF-3FF5-4C16-97CF-AF03740D7AB6}" destId="{B4F1B46E-22B2-4721-950C-8704487586DC}" srcOrd="0" destOrd="0" parTransId="{E8A66543-CC4D-4785-A93E-5B125E09F826}" sibTransId="{A7E2530A-34E2-4E9F-BC78-8920BA140C41}"/>
    <dgm:cxn modelId="{4CCFFDF9-D8E9-43FF-9A5C-0D554AC5AAB1}" type="presOf" srcId="{50451020-5E1A-4778-9E8D-169182A36191}" destId="{2B18CCD9-D6B1-4225-8D26-4BA691BB1837}" srcOrd="1" destOrd="0" presId="urn:microsoft.com/office/officeart/2005/8/layout/hList9"/>
    <dgm:cxn modelId="{2E3C97E6-67D4-4948-B47A-1115C2B2979F}" srcId="{6352CA33-6755-44BE-808F-400DA4CF80A7}" destId="{3D5CDB25-F8FA-444B-8D4A-1D29D0CBA282}" srcOrd="1" destOrd="0" parTransId="{4C229933-AC16-44B7-98EC-4C0F07FABCB0}" sibTransId="{189DA4C5-2A22-4C71-A806-7B4AB57767CC}"/>
    <dgm:cxn modelId="{A587C2CB-6562-4021-B4BF-D479DBE9444F}" type="presOf" srcId="{D5197DDB-D5D2-499F-B255-CF7BB5AE2B43}" destId="{F660F4B9-35DB-4256-A868-A35C6DCCF6B2}" srcOrd="0" destOrd="0" presId="urn:microsoft.com/office/officeart/2005/8/layout/hList9"/>
    <dgm:cxn modelId="{3F290A52-8A4A-4469-9AB4-D811A6E23C3C}" type="presOf" srcId="{F9D46839-CD06-4669-AAE4-4D1E9AFEDA78}" destId="{59179C9B-8BA4-4AC7-ACB1-A12DE00142E2}" srcOrd="0" destOrd="0" presId="urn:microsoft.com/office/officeart/2005/8/layout/hList9"/>
    <dgm:cxn modelId="{3EF668B1-7B6A-40A1-9E64-0829B2EF0539}" type="presOf" srcId="{F9D46839-CD06-4669-AAE4-4D1E9AFEDA78}" destId="{4AE7D907-B6F4-4647-AB3F-ABE94C438AE8}" srcOrd="1" destOrd="0" presId="urn:microsoft.com/office/officeart/2005/8/layout/hList9"/>
    <dgm:cxn modelId="{C0DEB330-C4FA-4F66-86CA-0C9C52F1F01F}" type="presOf" srcId="{29E78340-8EBE-415C-B973-78A91A054B9C}" destId="{B12AEB83-0A64-4B36-BF01-B2F834861BAA}" srcOrd="1" destOrd="0" presId="urn:microsoft.com/office/officeart/2005/8/layout/hList9"/>
    <dgm:cxn modelId="{AD25A8A0-4628-40E2-8C9E-64E6AD4D4D91}" srcId="{B4F1B46E-22B2-4721-950C-8704487586DC}" destId="{F9D46839-CD06-4669-AAE4-4D1E9AFEDA78}" srcOrd="1" destOrd="0" parTransId="{B6B535D8-00AB-4FA1-AAEC-92498ABC6F4C}" sibTransId="{6497F199-DC2A-41F9-A449-D395E6BC4900}"/>
    <dgm:cxn modelId="{311348D8-FDE3-4C22-99F5-3B98C5F51F0D}" srcId="{F2881FB1-6580-4F21-A283-BFAA6F91D5D2}" destId="{29E78340-8EBE-415C-B973-78A91A054B9C}" srcOrd="1" destOrd="0" parTransId="{FF4E5F97-6974-4E39-A85D-DCB2E100798E}" sibTransId="{B4B9A51E-FA34-465E-B5B4-81CD76EB3FC2}"/>
    <dgm:cxn modelId="{6C9D5899-99E2-4916-98F9-1660647928E3}" type="presOf" srcId="{DB9FB862-4759-4D6A-84F3-01524B92723B}" destId="{5B88A17E-EFF5-4A04-9CC9-D2131DA9ECCC}" srcOrd="1" destOrd="0" presId="urn:microsoft.com/office/officeart/2005/8/layout/hList9"/>
    <dgm:cxn modelId="{82BAE5DD-3A79-4870-9019-1254385E0650}" srcId="{00C18FBF-3FF5-4C16-97CF-AF03740D7AB6}" destId="{6352CA33-6755-44BE-808F-400DA4CF80A7}" srcOrd="2" destOrd="0" parTransId="{AEB59203-63BA-4A96-BADC-40BAEBD9AA40}" sibTransId="{AAB4CF73-4B9B-4AA0-9074-16C2D2AE00A1}"/>
    <dgm:cxn modelId="{114529EA-CDEE-4574-B59D-8F35E4FE7A75}" type="presOf" srcId="{50451020-5E1A-4778-9E8D-169182A36191}" destId="{3086D0BF-AAD1-4310-88ED-4D81A687BD50}" srcOrd="0" destOrd="0" presId="urn:microsoft.com/office/officeart/2005/8/layout/hList9"/>
    <dgm:cxn modelId="{4A31D641-1B5D-46D3-B685-0C4DC6EFE71B}" srcId="{00C18FBF-3FF5-4C16-97CF-AF03740D7AB6}" destId="{F2881FB1-6580-4F21-A283-BFAA6F91D5D2}" srcOrd="1" destOrd="0" parTransId="{2D960FDD-BADA-480D-9043-497C56588AD3}" sibTransId="{A5ABDC17-7AB5-4F0E-992A-F9343F5D74EB}"/>
    <dgm:cxn modelId="{59E871E8-E7D2-4CCC-B749-A714977AF5E6}" type="presOf" srcId="{D5197DDB-D5D2-499F-B255-CF7BB5AE2B43}" destId="{10C9E3CF-3A8F-4100-8ACD-91E2373197A2}" srcOrd="1" destOrd="0" presId="urn:microsoft.com/office/officeart/2005/8/layout/hList9"/>
    <dgm:cxn modelId="{B2647B56-8947-4632-AB4A-42CBB9B48494}" type="presOf" srcId="{7FCE83D9-631B-4420-BBFC-CA0AFA59F747}" destId="{7453D9C8-CD6E-4AA4-8A19-7F6F667528F0}" srcOrd="0" destOrd="0" presId="urn:microsoft.com/office/officeart/2005/8/layout/hList9"/>
    <dgm:cxn modelId="{AACC54D1-0243-46E9-9624-A663799E8A06}" type="presOf" srcId="{9D72CDD3-5859-43DB-BD75-0C3C30E3DE62}" destId="{6B08AC4B-4CEC-41E5-AE19-47A4E2720563}" srcOrd="0" destOrd="0" presId="urn:microsoft.com/office/officeart/2005/8/layout/hList9"/>
    <dgm:cxn modelId="{77F620CE-FC2D-42CF-890C-6A28A43BA06E}" type="presOf" srcId="{F2881FB1-6580-4F21-A283-BFAA6F91D5D2}" destId="{FD776C1E-557E-4553-9447-49B69EEC7907}" srcOrd="0" destOrd="0" presId="urn:microsoft.com/office/officeart/2005/8/layout/hList9"/>
    <dgm:cxn modelId="{E1D1E23B-EC87-45CC-9E87-38B27A23764D}" type="presParOf" srcId="{0DC7A063-583D-4B0F-88B2-BD54F95D95AF}" destId="{3B23570A-ECC9-4DF8-BCB4-0465C69CBB88}" srcOrd="0" destOrd="0" presId="urn:microsoft.com/office/officeart/2005/8/layout/hList9"/>
    <dgm:cxn modelId="{82537023-5CD7-4BB7-84CF-DE8196338CF2}" type="presParOf" srcId="{0DC7A063-583D-4B0F-88B2-BD54F95D95AF}" destId="{FC66A233-6BBA-46AF-B2F6-28E379B158E2}" srcOrd="1" destOrd="0" presId="urn:microsoft.com/office/officeart/2005/8/layout/hList9"/>
    <dgm:cxn modelId="{5DFED7C8-2E54-4441-B032-3A4788B2A8D3}" type="presParOf" srcId="{FC66A233-6BBA-46AF-B2F6-28E379B158E2}" destId="{46739A04-1AA3-49C6-8EA7-EB1DE975B900}" srcOrd="0" destOrd="0" presId="urn:microsoft.com/office/officeart/2005/8/layout/hList9"/>
    <dgm:cxn modelId="{59D81910-4316-4EAE-9A67-0B3EDF027306}" type="presParOf" srcId="{FC66A233-6BBA-46AF-B2F6-28E379B158E2}" destId="{535C6EC9-8098-42C5-8527-E62FF045E4EB}" srcOrd="1" destOrd="0" presId="urn:microsoft.com/office/officeart/2005/8/layout/hList9"/>
    <dgm:cxn modelId="{C4FBC461-0B5D-4B7E-9CAF-A88B1223F18A}" type="presParOf" srcId="{535C6EC9-8098-42C5-8527-E62FF045E4EB}" destId="{6B08AC4B-4CEC-41E5-AE19-47A4E2720563}" srcOrd="0" destOrd="0" presId="urn:microsoft.com/office/officeart/2005/8/layout/hList9"/>
    <dgm:cxn modelId="{16A1B336-CE68-4171-8D18-284543992BEA}" type="presParOf" srcId="{535C6EC9-8098-42C5-8527-E62FF045E4EB}" destId="{187D4E8C-5C91-4D00-870C-2C45D4EA263C}" srcOrd="1" destOrd="0" presId="urn:microsoft.com/office/officeart/2005/8/layout/hList9"/>
    <dgm:cxn modelId="{7A41C261-6E27-4943-9CD0-4E08EB7E56A7}" type="presParOf" srcId="{FC66A233-6BBA-46AF-B2F6-28E379B158E2}" destId="{ADF61BBD-28F4-4815-BC7F-82CF00464E8B}" srcOrd="2" destOrd="0" presId="urn:microsoft.com/office/officeart/2005/8/layout/hList9"/>
    <dgm:cxn modelId="{03CD72CE-2160-4837-B2C9-B73CABBC437B}" type="presParOf" srcId="{ADF61BBD-28F4-4815-BC7F-82CF00464E8B}" destId="{59179C9B-8BA4-4AC7-ACB1-A12DE00142E2}" srcOrd="0" destOrd="0" presId="urn:microsoft.com/office/officeart/2005/8/layout/hList9"/>
    <dgm:cxn modelId="{F9662DB2-653F-4128-AA82-4C07C6F00722}" type="presParOf" srcId="{ADF61BBD-28F4-4815-BC7F-82CF00464E8B}" destId="{4AE7D907-B6F4-4647-AB3F-ABE94C438AE8}" srcOrd="1" destOrd="0" presId="urn:microsoft.com/office/officeart/2005/8/layout/hList9"/>
    <dgm:cxn modelId="{DEF99A7A-98F1-424D-AC92-7C6B69A0E544}" type="presParOf" srcId="{0DC7A063-583D-4B0F-88B2-BD54F95D95AF}" destId="{3845DB9A-BEF3-4D5D-B9C7-5FC0456401AC}" srcOrd="2" destOrd="0" presId="urn:microsoft.com/office/officeart/2005/8/layout/hList9"/>
    <dgm:cxn modelId="{ACD8FD0D-39C9-49DB-B77E-B03522FDF5FC}" type="presParOf" srcId="{0DC7A063-583D-4B0F-88B2-BD54F95D95AF}" destId="{FC7ED273-8CFD-43C2-9C05-44FADF3E0637}" srcOrd="3" destOrd="0" presId="urn:microsoft.com/office/officeart/2005/8/layout/hList9"/>
    <dgm:cxn modelId="{2C72EC61-81F4-4DCD-A533-255CBC66AE34}" type="presParOf" srcId="{0DC7A063-583D-4B0F-88B2-BD54F95D95AF}" destId="{13C564B0-C27E-4ABA-AFDA-59E145B256BA}" srcOrd="4" destOrd="0" presId="urn:microsoft.com/office/officeart/2005/8/layout/hList9"/>
    <dgm:cxn modelId="{775600F8-FCFE-4862-8108-85F84EA9DEE2}" type="presParOf" srcId="{0DC7A063-583D-4B0F-88B2-BD54F95D95AF}" destId="{6300E233-87DF-4270-9808-160BFEB8A5BE}" srcOrd="5" destOrd="0" presId="urn:microsoft.com/office/officeart/2005/8/layout/hList9"/>
    <dgm:cxn modelId="{AE3B7A69-67E7-41D2-BC1A-3586A3CC259D}" type="presParOf" srcId="{0DC7A063-583D-4B0F-88B2-BD54F95D95AF}" destId="{6E53DEF7-499E-42EE-802D-59B2F8915392}" srcOrd="6" destOrd="0" presId="urn:microsoft.com/office/officeart/2005/8/layout/hList9"/>
    <dgm:cxn modelId="{76A9B804-07B5-4060-AA61-249A1765ECB9}" type="presParOf" srcId="{6E53DEF7-499E-42EE-802D-59B2F8915392}" destId="{E08C30D1-35EA-4D05-9731-5D01E3FCBD09}" srcOrd="0" destOrd="0" presId="urn:microsoft.com/office/officeart/2005/8/layout/hList9"/>
    <dgm:cxn modelId="{6162898E-21FD-497B-BFEE-B78CF45F7D9A}" type="presParOf" srcId="{6E53DEF7-499E-42EE-802D-59B2F8915392}" destId="{2F3BD88A-9166-4A26-B941-B9BAEE1A11D5}" srcOrd="1" destOrd="0" presId="urn:microsoft.com/office/officeart/2005/8/layout/hList9"/>
    <dgm:cxn modelId="{71D4EFDE-15BC-4327-9242-5F72F9DAFAD4}" type="presParOf" srcId="{2F3BD88A-9166-4A26-B941-B9BAEE1A11D5}" destId="{F660F4B9-35DB-4256-A868-A35C6DCCF6B2}" srcOrd="0" destOrd="0" presId="urn:microsoft.com/office/officeart/2005/8/layout/hList9"/>
    <dgm:cxn modelId="{9B414BA4-2018-40DF-8E7D-AD7E78EF0217}" type="presParOf" srcId="{2F3BD88A-9166-4A26-B941-B9BAEE1A11D5}" destId="{10C9E3CF-3A8F-4100-8ACD-91E2373197A2}" srcOrd="1" destOrd="0" presId="urn:microsoft.com/office/officeart/2005/8/layout/hList9"/>
    <dgm:cxn modelId="{28BA3997-5DD1-4713-9F4F-B2881F36E8DC}" type="presParOf" srcId="{6E53DEF7-499E-42EE-802D-59B2F8915392}" destId="{60887C36-4733-46AC-A452-5444F6BC3B23}" srcOrd="2" destOrd="0" presId="urn:microsoft.com/office/officeart/2005/8/layout/hList9"/>
    <dgm:cxn modelId="{7A6208FE-C5A8-4871-9488-BEEAE472C061}" type="presParOf" srcId="{60887C36-4733-46AC-A452-5444F6BC3B23}" destId="{614EBA0E-D12B-447E-B378-B0FA2DEBEA2F}" srcOrd="0" destOrd="0" presId="urn:microsoft.com/office/officeart/2005/8/layout/hList9"/>
    <dgm:cxn modelId="{2148A8C9-9BA6-45BD-9008-59301C4B49FC}" type="presParOf" srcId="{60887C36-4733-46AC-A452-5444F6BC3B23}" destId="{B12AEB83-0A64-4B36-BF01-B2F834861BAA}" srcOrd="1" destOrd="0" presId="urn:microsoft.com/office/officeart/2005/8/layout/hList9"/>
    <dgm:cxn modelId="{D8406746-50BE-425E-A523-9ED524500743}" type="presParOf" srcId="{0DC7A063-583D-4B0F-88B2-BD54F95D95AF}" destId="{69136330-53DB-4978-A56B-160862279381}" srcOrd="7" destOrd="0" presId="urn:microsoft.com/office/officeart/2005/8/layout/hList9"/>
    <dgm:cxn modelId="{A91BC494-75AC-4CCA-8CC1-7E9884C2F3AD}" type="presParOf" srcId="{0DC7A063-583D-4B0F-88B2-BD54F95D95AF}" destId="{FD776C1E-557E-4553-9447-49B69EEC7907}" srcOrd="8" destOrd="0" presId="urn:microsoft.com/office/officeart/2005/8/layout/hList9"/>
    <dgm:cxn modelId="{487F9920-08DF-4AC5-BA64-D35F42602B66}" type="presParOf" srcId="{0DC7A063-583D-4B0F-88B2-BD54F95D95AF}" destId="{FC2522F1-14BB-4B37-B60E-2E8A7E8A6C30}" srcOrd="9" destOrd="0" presId="urn:microsoft.com/office/officeart/2005/8/layout/hList9"/>
    <dgm:cxn modelId="{DC194D92-7E98-42DD-A8CA-BCD1EDD2C95D}" type="presParOf" srcId="{0DC7A063-583D-4B0F-88B2-BD54F95D95AF}" destId="{2C2F6211-85A7-47FE-9239-DE94DF41A263}" srcOrd="10" destOrd="0" presId="urn:microsoft.com/office/officeart/2005/8/layout/hList9"/>
    <dgm:cxn modelId="{575F4FD6-9E0F-4F5E-88EE-9B265B6FD4F4}" type="presParOf" srcId="{0DC7A063-583D-4B0F-88B2-BD54F95D95AF}" destId="{7B0C2EAE-70CB-4160-863D-210C3C66D5FD}" srcOrd="11" destOrd="0" presId="urn:microsoft.com/office/officeart/2005/8/layout/hList9"/>
    <dgm:cxn modelId="{8AE96C49-A416-4FC7-84EE-2BDAF35C57FF}" type="presParOf" srcId="{7B0C2EAE-70CB-4160-863D-210C3C66D5FD}" destId="{5AF3752E-55A6-443C-AD35-C49DF50A4566}" srcOrd="0" destOrd="0" presId="urn:microsoft.com/office/officeart/2005/8/layout/hList9"/>
    <dgm:cxn modelId="{235B263C-399E-4245-95BD-2AA1F19D4AB4}" type="presParOf" srcId="{7B0C2EAE-70CB-4160-863D-210C3C66D5FD}" destId="{53567A66-F0E9-4EF8-ADA9-764BA36AA6A9}" srcOrd="1" destOrd="0" presId="urn:microsoft.com/office/officeart/2005/8/layout/hList9"/>
    <dgm:cxn modelId="{265DA8D6-D429-4956-8CB8-10EE7EF20F0C}" type="presParOf" srcId="{53567A66-F0E9-4EF8-ADA9-764BA36AA6A9}" destId="{AD2806AC-6A03-4F05-9F4D-F72EA0E56FBF}" srcOrd="0" destOrd="0" presId="urn:microsoft.com/office/officeart/2005/8/layout/hList9"/>
    <dgm:cxn modelId="{35A8C2CA-EB30-45FD-8152-A7470BE42B4C}" type="presParOf" srcId="{53567A66-F0E9-4EF8-ADA9-764BA36AA6A9}" destId="{F8977219-728E-448F-AE8B-46B14F4F17DE}" srcOrd="1" destOrd="0" presId="urn:microsoft.com/office/officeart/2005/8/layout/hList9"/>
    <dgm:cxn modelId="{6ACEADBE-023B-4505-93FF-04069F754490}" type="presParOf" srcId="{7B0C2EAE-70CB-4160-863D-210C3C66D5FD}" destId="{46A8623B-DC64-4ED6-B73D-98FEAB030508}" srcOrd="2" destOrd="0" presId="urn:microsoft.com/office/officeart/2005/8/layout/hList9"/>
    <dgm:cxn modelId="{AD010A9C-D63C-4BD8-BA56-A4D20026F974}" type="presParOf" srcId="{46A8623B-DC64-4ED6-B73D-98FEAB030508}" destId="{5314AADB-0AD3-4BAE-9F15-B0FE4F44C802}" srcOrd="0" destOrd="0" presId="urn:microsoft.com/office/officeart/2005/8/layout/hList9"/>
    <dgm:cxn modelId="{10F973FE-8000-468C-900B-4ED99BE40E65}" type="presParOf" srcId="{46A8623B-DC64-4ED6-B73D-98FEAB030508}" destId="{96624143-7928-48E9-817F-BC4A07250C32}" srcOrd="1" destOrd="0" presId="urn:microsoft.com/office/officeart/2005/8/layout/hList9"/>
    <dgm:cxn modelId="{EF3F399A-E096-436A-AD74-CF747D62B02A}" type="presParOf" srcId="{0DC7A063-583D-4B0F-88B2-BD54F95D95AF}" destId="{FBCC4E74-37C0-494F-ABC0-7D18132E1437}" srcOrd="12" destOrd="0" presId="urn:microsoft.com/office/officeart/2005/8/layout/hList9"/>
    <dgm:cxn modelId="{5EA17F20-F6C6-4B5A-AFEB-38BD8F975065}" type="presParOf" srcId="{0DC7A063-583D-4B0F-88B2-BD54F95D95AF}" destId="{89E6DA6E-7A23-44BD-8A99-378091FF741D}" srcOrd="13" destOrd="0" presId="urn:microsoft.com/office/officeart/2005/8/layout/hList9"/>
    <dgm:cxn modelId="{463280A8-1DBA-4FE7-B5B2-8151A298EB35}" type="presParOf" srcId="{0DC7A063-583D-4B0F-88B2-BD54F95D95AF}" destId="{E966790E-26B5-4EB8-981F-1094BF4B7611}" srcOrd="14" destOrd="0" presId="urn:microsoft.com/office/officeart/2005/8/layout/hList9"/>
    <dgm:cxn modelId="{A4221FEF-656B-43DD-8382-199EAB5F1E7B}" type="presParOf" srcId="{0DC7A063-583D-4B0F-88B2-BD54F95D95AF}" destId="{229B7655-E1F4-4CF5-84B8-30F0491D32B5}" srcOrd="15" destOrd="0" presId="urn:microsoft.com/office/officeart/2005/8/layout/hList9"/>
    <dgm:cxn modelId="{48FA6F14-4694-4C77-8D75-48D3A22A3540}" type="presParOf" srcId="{0DC7A063-583D-4B0F-88B2-BD54F95D95AF}" destId="{F85FFCDF-8E5F-492B-B22D-55A08EACE783}" srcOrd="16" destOrd="0" presId="urn:microsoft.com/office/officeart/2005/8/layout/hList9"/>
    <dgm:cxn modelId="{3995A447-6B53-4DFA-8494-06C3A1F8D7F7}" type="presParOf" srcId="{F85FFCDF-8E5F-492B-B22D-55A08EACE783}" destId="{600B3FB2-1315-4A84-8613-B445666BC7D2}" srcOrd="0" destOrd="0" presId="urn:microsoft.com/office/officeart/2005/8/layout/hList9"/>
    <dgm:cxn modelId="{C652D75D-BE73-43BB-9138-B232AAF272A1}" type="presParOf" srcId="{F85FFCDF-8E5F-492B-B22D-55A08EACE783}" destId="{E47C73E9-FBEE-4370-9B3F-E04EB7C4023A}" srcOrd="1" destOrd="0" presId="urn:microsoft.com/office/officeart/2005/8/layout/hList9"/>
    <dgm:cxn modelId="{5F19BD3C-10AC-4F51-A8FD-00351A52371B}" type="presParOf" srcId="{E47C73E9-FBEE-4370-9B3F-E04EB7C4023A}" destId="{402C2C77-A32C-4D99-9940-12535E1181F2}" srcOrd="0" destOrd="0" presId="urn:microsoft.com/office/officeart/2005/8/layout/hList9"/>
    <dgm:cxn modelId="{1D14EEBA-2351-4066-8BB7-C42885F1D780}" type="presParOf" srcId="{E47C73E9-FBEE-4370-9B3F-E04EB7C4023A}" destId="{5B88A17E-EFF5-4A04-9CC9-D2131DA9ECCC}" srcOrd="1" destOrd="0" presId="urn:microsoft.com/office/officeart/2005/8/layout/hList9"/>
    <dgm:cxn modelId="{D230C2D8-6446-403F-971D-BA59F9482A7E}" type="presParOf" srcId="{F85FFCDF-8E5F-492B-B22D-55A08EACE783}" destId="{F3C2D87B-A5E7-46E2-B3D3-58E6D9562663}" srcOrd="2" destOrd="0" presId="urn:microsoft.com/office/officeart/2005/8/layout/hList9"/>
    <dgm:cxn modelId="{71EFAC4F-7BC1-470A-9459-DE14D03A3B20}" type="presParOf" srcId="{F3C2D87B-A5E7-46E2-B3D3-58E6D9562663}" destId="{3086D0BF-AAD1-4310-88ED-4D81A687BD50}" srcOrd="0" destOrd="0" presId="urn:microsoft.com/office/officeart/2005/8/layout/hList9"/>
    <dgm:cxn modelId="{6035C1AD-47FA-47BC-9D78-974272EBB1D2}" type="presParOf" srcId="{F3C2D87B-A5E7-46E2-B3D3-58E6D9562663}" destId="{2B18CCD9-D6B1-4225-8D26-4BA691BB1837}" srcOrd="1" destOrd="0" presId="urn:microsoft.com/office/officeart/2005/8/layout/hList9"/>
    <dgm:cxn modelId="{ADA815FB-429E-4ABD-97FC-4AEA97B4630C}" type="presParOf" srcId="{0DC7A063-583D-4B0F-88B2-BD54F95D95AF}" destId="{9051EF7D-7D6C-4B43-A6C4-239F9933C94D}" srcOrd="17" destOrd="0" presId="urn:microsoft.com/office/officeart/2005/8/layout/hList9"/>
    <dgm:cxn modelId="{7961C21C-3FE8-4B71-95E5-AB5835F91CC1}" type="presParOf" srcId="{0DC7A063-583D-4B0F-88B2-BD54F95D95AF}" destId="{7453D9C8-CD6E-4AA4-8A19-7F6F667528F0}" srcOrd="1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8AC4B-4CEC-41E5-AE19-47A4E2720563}">
      <dsp:nvSpPr>
        <dsp:cNvPr id="0" name=""/>
        <dsp:cNvSpPr/>
      </dsp:nvSpPr>
      <dsp:spPr>
        <a:xfrm>
          <a:off x="819461" y="1471513"/>
          <a:ext cx="1526209" cy="1017981"/>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sr-Latn-RS" sz="2200" kern="1200" dirty="0" smtClean="0"/>
            <a:t>Srbija: </a:t>
          </a:r>
        </a:p>
        <a:p>
          <a:pPr lvl="0" algn="l" defTabSz="977900">
            <a:lnSpc>
              <a:spcPct val="90000"/>
            </a:lnSpc>
            <a:spcBef>
              <a:spcPct val="0"/>
            </a:spcBef>
            <a:spcAft>
              <a:spcPct val="35000"/>
            </a:spcAft>
          </a:pPr>
          <a:r>
            <a:rPr lang="sr-Latn-RS" sz="2200" kern="1200" dirty="0" smtClean="0"/>
            <a:t>38,9% </a:t>
          </a:r>
          <a:endParaRPr lang="en-US" sz="2200" kern="1200" dirty="0"/>
        </a:p>
      </dsp:txBody>
      <dsp:txXfrm>
        <a:off x="1063655" y="1471513"/>
        <a:ext cx="1282015" cy="1017981"/>
      </dsp:txXfrm>
    </dsp:sp>
    <dsp:sp modelId="{59179C9B-8BA4-4AC7-ACB1-A12DE00142E2}">
      <dsp:nvSpPr>
        <dsp:cNvPr id="0" name=""/>
        <dsp:cNvSpPr/>
      </dsp:nvSpPr>
      <dsp:spPr>
        <a:xfrm>
          <a:off x="819461" y="2489494"/>
          <a:ext cx="1526209" cy="1017981"/>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sr-Latn-RS" sz="2200" kern="1200" dirty="0" smtClean="0"/>
            <a:t>OECD:</a:t>
          </a:r>
        </a:p>
        <a:p>
          <a:pPr lvl="0" algn="l" defTabSz="977900">
            <a:lnSpc>
              <a:spcPct val="90000"/>
            </a:lnSpc>
            <a:spcBef>
              <a:spcPct val="0"/>
            </a:spcBef>
            <a:spcAft>
              <a:spcPct val="35000"/>
            </a:spcAft>
          </a:pPr>
          <a:r>
            <a:rPr lang="sr-Latn-RS" sz="2200" kern="1200" dirty="0" smtClean="0"/>
            <a:t>23%</a:t>
          </a:r>
          <a:endParaRPr lang="en-US" sz="2200" kern="1200" dirty="0"/>
        </a:p>
      </dsp:txBody>
      <dsp:txXfrm>
        <a:off x="1063655" y="2489494"/>
        <a:ext cx="1282015" cy="1017981"/>
      </dsp:txXfrm>
    </dsp:sp>
    <dsp:sp modelId="{FC7ED273-8CFD-43C2-9C05-44FADF3E0637}">
      <dsp:nvSpPr>
        <dsp:cNvPr id="0" name=""/>
        <dsp:cNvSpPr/>
      </dsp:nvSpPr>
      <dsp:spPr>
        <a:xfrm>
          <a:off x="5483" y="1064523"/>
          <a:ext cx="1017472" cy="1017472"/>
        </a:xfrm>
        <a:prstGeom prst="ellipse">
          <a:avLst/>
        </a:prstGeom>
        <a:gradFill rotWithShape="0">
          <a:gsLst>
            <a:gs pos="0">
              <a:schemeClr val="accent1">
                <a:hueOff val="0"/>
                <a:satOff val="0"/>
                <a:lumOff val="0"/>
                <a:alphaOff val="0"/>
                <a:shade val="100000"/>
                <a:satMod val="137000"/>
              </a:schemeClr>
            </a:gs>
            <a:gs pos="71000">
              <a:schemeClr val="accent1">
                <a:hueOff val="0"/>
                <a:satOff val="0"/>
                <a:lumOff val="0"/>
                <a:alphaOff val="0"/>
                <a:shade val="98000"/>
                <a:satMod val="137000"/>
              </a:schemeClr>
            </a:gs>
            <a:gs pos="100000">
              <a:schemeClr val="accent1">
                <a:hueOff val="0"/>
                <a:satOff val="0"/>
                <a:lumOff val="0"/>
                <a:alphaOff val="0"/>
                <a:shade val="75000"/>
                <a:satMod val="137000"/>
              </a:schemeClr>
            </a:gs>
          </a:gsLst>
          <a:path path="rect">
            <a:fillToRect l="50000" t="50000" r="50000" b="50000"/>
          </a:path>
        </a:gradFill>
        <a:ln>
          <a:noFill/>
        </a:ln>
        <a:effectLst>
          <a:outerShdw blurRad="39000" dist="25400" dir="5400000" rotWithShape="0">
            <a:srgbClr val="000000">
              <a:alpha val="3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sr-Latn-RS" sz="1000" kern="1200" dirty="0" smtClean="0"/>
            <a:t>Matematika</a:t>
          </a:r>
          <a:endParaRPr lang="en-US" sz="1000" kern="1200" dirty="0"/>
        </a:p>
      </dsp:txBody>
      <dsp:txXfrm>
        <a:off x="154488" y="1213528"/>
        <a:ext cx="719462" cy="719462"/>
      </dsp:txXfrm>
    </dsp:sp>
    <dsp:sp modelId="{F660F4B9-35DB-4256-A868-A35C6DCCF6B2}">
      <dsp:nvSpPr>
        <dsp:cNvPr id="0" name=""/>
        <dsp:cNvSpPr/>
      </dsp:nvSpPr>
      <dsp:spPr>
        <a:xfrm>
          <a:off x="3363143" y="1471513"/>
          <a:ext cx="1526209" cy="1017981"/>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sr-Latn-RS" sz="2200" kern="1200" dirty="0" smtClean="0"/>
            <a:t>Srbija:</a:t>
          </a:r>
        </a:p>
        <a:p>
          <a:pPr lvl="0" algn="l" defTabSz="977900">
            <a:lnSpc>
              <a:spcPct val="90000"/>
            </a:lnSpc>
            <a:spcBef>
              <a:spcPct val="0"/>
            </a:spcBef>
            <a:spcAft>
              <a:spcPct val="35000"/>
            </a:spcAft>
          </a:pPr>
          <a:r>
            <a:rPr lang="sr-Latn-RS" sz="2200" kern="1200" dirty="0" smtClean="0"/>
            <a:t>33,1%</a:t>
          </a:r>
          <a:endParaRPr lang="en-US" sz="2200" kern="1200" dirty="0"/>
        </a:p>
      </dsp:txBody>
      <dsp:txXfrm>
        <a:off x="3607337" y="1471513"/>
        <a:ext cx="1282015" cy="1017981"/>
      </dsp:txXfrm>
    </dsp:sp>
    <dsp:sp modelId="{614EBA0E-D12B-447E-B378-B0FA2DEBEA2F}">
      <dsp:nvSpPr>
        <dsp:cNvPr id="0" name=""/>
        <dsp:cNvSpPr/>
      </dsp:nvSpPr>
      <dsp:spPr>
        <a:xfrm>
          <a:off x="3363143" y="2489494"/>
          <a:ext cx="1526209" cy="1017981"/>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sr-Latn-RS" sz="2200" kern="1200" dirty="0" smtClean="0"/>
            <a:t>OECD:</a:t>
          </a:r>
        </a:p>
        <a:p>
          <a:pPr lvl="0" algn="l" defTabSz="977900">
            <a:lnSpc>
              <a:spcPct val="90000"/>
            </a:lnSpc>
            <a:spcBef>
              <a:spcPct val="0"/>
            </a:spcBef>
            <a:spcAft>
              <a:spcPct val="35000"/>
            </a:spcAft>
          </a:pPr>
          <a:r>
            <a:rPr lang="sr-Latn-RS" sz="2200" kern="1200" dirty="0" smtClean="0"/>
            <a:t>18%</a:t>
          </a:r>
          <a:endParaRPr lang="en-US" sz="2200" kern="1200" dirty="0"/>
        </a:p>
      </dsp:txBody>
      <dsp:txXfrm>
        <a:off x="3607337" y="2489494"/>
        <a:ext cx="1282015" cy="1017981"/>
      </dsp:txXfrm>
    </dsp:sp>
    <dsp:sp modelId="{FD776C1E-557E-4553-9447-49B69EEC7907}">
      <dsp:nvSpPr>
        <dsp:cNvPr id="0" name=""/>
        <dsp:cNvSpPr/>
      </dsp:nvSpPr>
      <dsp:spPr>
        <a:xfrm>
          <a:off x="2549165" y="1064523"/>
          <a:ext cx="1017472" cy="1017472"/>
        </a:xfrm>
        <a:prstGeom prst="ellipse">
          <a:avLst/>
        </a:prstGeom>
        <a:gradFill rotWithShape="0">
          <a:gsLst>
            <a:gs pos="0">
              <a:schemeClr val="accent1">
                <a:hueOff val="0"/>
                <a:satOff val="0"/>
                <a:lumOff val="0"/>
                <a:alphaOff val="0"/>
                <a:shade val="100000"/>
                <a:satMod val="137000"/>
              </a:schemeClr>
            </a:gs>
            <a:gs pos="71000">
              <a:schemeClr val="accent1">
                <a:hueOff val="0"/>
                <a:satOff val="0"/>
                <a:lumOff val="0"/>
                <a:alphaOff val="0"/>
                <a:shade val="98000"/>
                <a:satMod val="137000"/>
              </a:schemeClr>
            </a:gs>
            <a:gs pos="100000">
              <a:schemeClr val="accent1">
                <a:hueOff val="0"/>
                <a:satOff val="0"/>
                <a:lumOff val="0"/>
                <a:alphaOff val="0"/>
                <a:shade val="75000"/>
                <a:satMod val="137000"/>
              </a:schemeClr>
            </a:gs>
          </a:gsLst>
          <a:path path="rect">
            <a:fillToRect l="50000" t="50000" r="50000" b="50000"/>
          </a:path>
        </a:gradFill>
        <a:ln>
          <a:noFill/>
        </a:ln>
        <a:effectLst>
          <a:outerShdw blurRad="39000" dist="25400" dir="5400000" rotWithShape="0">
            <a:srgbClr val="000000">
              <a:alpha val="3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sr-Latn-RS" sz="1000" kern="1200" dirty="0" smtClean="0"/>
            <a:t>Čitanje</a:t>
          </a:r>
          <a:endParaRPr lang="en-US" sz="1000" kern="1200" dirty="0"/>
        </a:p>
      </dsp:txBody>
      <dsp:txXfrm>
        <a:off x="2698170" y="1213528"/>
        <a:ext cx="719462" cy="719462"/>
      </dsp:txXfrm>
    </dsp:sp>
    <dsp:sp modelId="{AD2806AC-6A03-4F05-9F4D-F72EA0E56FBF}">
      <dsp:nvSpPr>
        <dsp:cNvPr id="0" name=""/>
        <dsp:cNvSpPr/>
      </dsp:nvSpPr>
      <dsp:spPr>
        <a:xfrm>
          <a:off x="5906825" y="1471513"/>
          <a:ext cx="1526209" cy="1017981"/>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sr-Latn-RS" sz="2200" kern="1200" dirty="0" smtClean="0"/>
            <a:t>Srbija:</a:t>
          </a:r>
        </a:p>
        <a:p>
          <a:pPr lvl="0" algn="l" defTabSz="977900">
            <a:lnSpc>
              <a:spcPct val="90000"/>
            </a:lnSpc>
            <a:spcBef>
              <a:spcPct val="0"/>
            </a:spcBef>
            <a:spcAft>
              <a:spcPct val="35000"/>
            </a:spcAft>
          </a:pPr>
          <a:r>
            <a:rPr lang="sr-Latn-RS" sz="2200" kern="1200" dirty="0" smtClean="0"/>
            <a:t>35%</a:t>
          </a:r>
          <a:endParaRPr lang="en-US" sz="2200" kern="1200" dirty="0"/>
        </a:p>
      </dsp:txBody>
      <dsp:txXfrm>
        <a:off x="6151018" y="1471513"/>
        <a:ext cx="1282015" cy="1017981"/>
      </dsp:txXfrm>
    </dsp:sp>
    <dsp:sp modelId="{5314AADB-0AD3-4BAE-9F15-B0FE4F44C802}">
      <dsp:nvSpPr>
        <dsp:cNvPr id="0" name=""/>
        <dsp:cNvSpPr/>
      </dsp:nvSpPr>
      <dsp:spPr>
        <a:xfrm>
          <a:off x="5906825" y="2489494"/>
          <a:ext cx="1526209" cy="1017981"/>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sr-Latn-RS" sz="2200" kern="1200" dirty="0" smtClean="0"/>
            <a:t>OECD:</a:t>
          </a:r>
        </a:p>
        <a:p>
          <a:pPr lvl="0" algn="l" defTabSz="977900">
            <a:lnSpc>
              <a:spcPct val="90000"/>
            </a:lnSpc>
            <a:spcBef>
              <a:spcPct val="0"/>
            </a:spcBef>
            <a:spcAft>
              <a:spcPct val="35000"/>
            </a:spcAft>
          </a:pPr>
          <a:r>
            <a:rPr lang="sr-Latn-RS" sz="2200" kern="1200" dirty="0" smtClean="0"/>
            <a:t>17,8%</a:t>
          </a:r>
          <a:endParaRPr lang="en-US" sz="2200" kern="1200" dirty="0"/>
        </a:p>
      </dsp:txBody>
      <dsp:txXfrm>
        <a:off x="6151018" y="2489494"/>
        <a:ext cx="1282015" cy="1017981"/>
      </dsp:txXfrm>
    </dsp:sp>
    <dsp:sp modelId="{89E6DA6E-7A23-44BD-8A99-378091FF741D}">
      <dsp:nvSpPr>
        <dsp:cNvPr id="0" name=""/>
        <dsp:cNvSpPr/>
      </dsp:nvSpPr>
      <dsp:spPr>
        <a:xfrm>
          <a:off x="5092847" y="1064523"/>
          <a:ext cx="1017472" cy="1017472"/>
        </a:xfrm>
        <a:prstGeom prst="ellipse">
          <a:avLst/>
        </a:prstGeom>
        <a:gradFill rotWithShape="0">
          <a:gsLst>
            <a:gs pos="0">
              <a:schemeClr val="accent1">
                <a:hueOff val="0"/>
                <a:satOff val="0"/>
                <a:lumOff val="0"/>
                <a:alphaOff val="0"/>
                <a:shade val="100000"/>
                <a:satMod val="137000"/>
              </a:schemeClr>
            </a:gs>
            <a:gs pos="71000">
              <a:schemeClr val="accent1">
                <a:hueOff val="0"/>
                <a:satOff val="0"/>
                <a:lumOff val="0"/>
                <a:alphaOff val="0"/>
                <a:shade val="98000"/>
                <a:satMod val="137000"/>
              </a:schemeClr>
            </a:gs>
            <a:gs pos="100000">
              <a:schemeClr val="accent1">
                <a:hueOff val="0"/>
                <a:satOff val="0"/>
                <a:lumOff val="0"/>
                <a:alphaOff val="0"/>
                <a:shade val="75000"/>
                <a:satMod val="137000"/>
              </a:schemeClr>
            </a:gs>
          </a:gsLst>
          <a:path path="rect">
            <a:fillToRect l="50000" t="50000" r="50000" b="50000"/>
          </a:path>
        </a:gradFill>
        <a:ln>
          <a:noFill/>
        </a:ln>
        <a:effectLst>
          <a:outerShdw blurRad="39000" dist="25400" dir="5400000" rotWithShape="0">
            <a:srgbClr val="000000">
              <a:alpha val="3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sr-Latn-RS" sz="1000" kern="1200" dirty="0" smtClean="0"/>
            <a:t>Nauka</a:t>
          </a:r>
          <a:endParaRPr lang="en-US" sz="1000" kern="1200" dirty="0"/>
        </a:p>
      </dsp:txBody>
      <dsp:txXfrm>
        <a:off x="5241852" y="1213528"/>
        <a:ext cx="719462" cy="719462"/>
      </dsp:txXfrm>
    </dsp:sp>
    <dsp:sp modelId="{402C2C77-A32C-4D99-9940-12535E1181F2}">
      <dsp:nvSpPr>
        <dsp:cNvPr id="0" name=""/>
        <dsp:cNvSpPr/>
      </dsp:nvSpPr>
      <dsp:spPr>
        <a:xfrm>
          <a:off x="8450507" y="1471513"/>
          <a:ext cx="1526209" cy="1017981"/>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sr-Latn-RS" sz="2200" kern="1200" dirty="0" smtClean="0"/>
            <a:t>Srbija:</a:t>
          </a:r>
        </a:p>
        <a:p>
          <a:pPr lvl="0" algn="l" defTabSz="977900">
            <a:lnSpc>
              <a:spcPct val="90000"/>
            </a:lnSpc>
            <a:spcBef>
              <a:spcPct val="0"/>
            </a:spcBef>
            <a:spcAft>
              <a:spcPct val="35000"/>
            </a:spcAft>
          </a:pPr>
          <a:r>
            <a:rPr lang="sr-Latn-RS" sz="2200" kern="1200" dirty="0" smtClean="0"/>
            <a:t>28,5%</a:t>
          </a:r>
          <a:endParaRPr lang="en-US" sz="2200" kern="1200" dirty="0"/>
        </a:p>
      </dsp:txBody>
      <dsp:txXfrm>
        <a:off x="8694700" y="1471513"/>
        <a:ext cx="1282015" cy="1017981"/>
      </dsp:txXfrm>
    </dsp:sp>
    <dsp:sp modelId="{3086D0BF-AAD1-4310-88ED-4D81A687BD50}">
      <dsp:nvSpPr>
        <dsp:cNvPr id="0" name=""/>
        <dsp:cNvSpPr/>
      </dsp:nvSpPr>
      <dsp:spPr>
        <a:xfrm>
          <a:off x="8450507" y="2489494"/>
          <a:ext cx="1526209" cy="1017981"/>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sr-Latn-RS" sz="2200" kern="1200" dirty="0" smtClean="0"/>
            <a:t>OECD:</a:t>
          </a:r>
        </a:p>
        <a:p>
          <a:pPr lvl="0" algn="l" defTabSz="977900">
            <a:lnSpc>
              <a:spcPct val="90000"/>
            </a:lnSpc>
            <a:spcBef>
              <a:spcPct val="0"/>
            </a:spcBef>
            <a:spcAft>
              <a:spcPct val="35000"/>
            </a:spcAft>
          </a:pPr>
          <a:r>
            <a:rPr lang="sr-Latn-RS" sz="2200" kern="1200" dirty="0" smtClean="0"/>
            <a:t>21,5%</a:t>
          </a:r>
          <a:endParaRPr lang="en-US" sz="2200" kern="1200" dirty="0"/>
        </a:p>
      </dsp:txBody>
      <dsp:txXfrm>
        <a:off x="8694700" y="2489494"/>
        <a:ext cx="1282015" cy="1017981"/>
      </dsp:txXfrm>
    </dsp:sp>
    <dsp:sp modelId="{7453D9C8-CD6E-4AA4-8A19-7F6F667528F0}">
      <dsp:nvSpPr>
        <dsp:cNvPr id="0" name=""/>
        <dsp:cNvSpPr/>
      </dsp:nvSpPr>
      <dsp:spPr>
        <a:xfrm>
          <a:off x="7636529" y="1064523"/>
          <a:ext cx="1017472" cy="1017472"/>
        </a:xfrm>
        <a:prstGeom prst="ellipse">
          <a:avLst/>
        </a:prstGeom>
        <a:gradFill rotWithShape="0">
          <a:gsLst>
            <a:gs pos="0">
              <a:schemeClr val="accent1">
                <a:hueOff val="0"/>
                <a:satOff val="0"/>
                <a:lumOff val="0"/>
                <a:alphaOff val="0"/>
                <a:shade val="100000"/>
                <a:satMod val="137000"/>
              </a:schemeClr>
            </a:gs>
            <a:gs pos="71000">
              <a:schemeClr val="accent1">
                <a:hueOff val="0"/>
                <a:satOff val="0"/>
                <a:lumOff val="0"/>
                <a:alphaOff val="0"/>
                <a:shade val="98000"/>
                <a:satMod val="137000"/>
              </a:schemeClr>
            </a:gs>
            <a:gs pos="100000">
              <a:schemeClr val="accent1">
                <a:hueOff val="0"/>
                <a:satOff val="0"/>
                <a:lumOff val="0"/>
                <a:alphaOff val="0"/>
                <a:shade val="75000"/>
                <a:satMod val="137000"/>
              </a:schemeClr>
            </a:gs>
          </a:gsLst>
          <a:path path="rect">
            <a:fillToRect l="50000" t="50000" r="50000" b="50000"/>
          </a:path>
        </a:gradFill>
        <a:ln>
          <a:noFill/>
        </a:ln>
        <a:effectLst>
          <a:outerShdw blurRad="39000" dist="25400" dir="5400000" rotWithShape="0">
            <a:srgbClr val="000000">
              <a:alpha val="3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sr-Latn-RS" sz="1000" kern="1200" dirty="0" smtClean="0"/>
            <a:t>PS</a:t>
          </a:r>
          <a:endParaRPr lang="en-US" sz="1000" kern="1200" dirty="0"/>
        </a:p>
      </dsp:txBody>
      <dsp:txXfrm>
        <a:off x="7785534" y="1213528"/>
        <a:ext cx="719462" cy="719462"/>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26.4.2017</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26.4.2017</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a:p>
        </p:txBody>
      </p:sp>
    </p:spTree>
    <p:extLst>
      <p:ext uri="{BB962C8B-B14F-4D97-AF65-F5344CB8AC3E}">
        <p14:creationId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smtClean="0"/>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26.4.2017</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5" name="Date Placeholder 4"/>
          <p:cNvSpPr>
            <a:spLocks noGrp="1"/>
          </p:cNvSpPr>
          <p:nvPr>
            <p:ph type="dt" sz="half" idx="10"/>
          </p:nvPr>
        </p:nvSpPr>
        <p:spPr/>
        <p:txBody>
          <a:bodyPr/>
          <a:lstStyle/>
          <a:p>
            <a:fld id="{402B9795-92DC-40DC-A1CA-9A4B349D7824}" type="datetimeFigureOut">
              <a:rPr lang="en-US"/>
              <a:t>26.4.2017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26.4.2017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26.4.2017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26.4.2017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smtClean="0"/>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smtClean="0"/>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26.4.2017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26.4.2017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26.4.2017</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26.4.2017</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26.4.2017</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26.4.2017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26.4.2017</a:t>
            </a:fld>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6.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www.cffc.org.nz/"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lstStyle/>
          <a:p>
            <a:r>
              <a:rPr lang="sr-Latn-RS" dirty="0"/>
              <a:t>Finansijska pismenost, veština XXI </a:t>
            </a:r>
            <a:r>
              <a:rPr lang="sr-Latn-RS" dirty="0" smtClean="0"/>
              <a:t>veka</a:t>
            </a:r>
            <a:endParaRPr lang="en-US" dirty="0"/>
          </a:p>
        </p:txBody>
      </p:sp>
      <p:sp>
        <p:nvSpPr>
          <p:cNvPr id="7" name="Subtitle 6"/>
          <p:cNvSpPr>
            <a:spLocks noGrp="1"/>
          </p:cNvSpPr>
          <p:nvPr>
            <p:ph type="subTitle" idx="1"/>
          </p:nvPr>
        </p:nvSpPr>
        <p:spPr/>
        <p:txBody>
          <a:bodyPr/>
          <a:lstStyle/>
          <a:p>
            <a:r>
              <a:rPr lang="sr-Latn-RS" dirty="0"/>
              <a:t>K</a:t>
            </a:r>
            <a:r>
              <a:rPr lang="sr-Latn-RS" dirty="0" smtClean="0"/>
              <a:t>onceptualizacija </a:t>
            </a:r>
            <a:r>
              <a:rPr lang="sr-Latn-RS" dirty="0"/>
              <a:t>i analiza PISA rezultata </a:t>
            </a:r>
            <a:endParaRPr lang="en-US" dirty="0"/>
          </a:p>
        </p:txBody>
      </p:sp>
      <p:pic>
        <p:nvPicPr>
          <p:cNvPr id="4" name="Picture Placeholder 3"/>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6981063" y="1633277"/>
            <a:ext cx="5210937" cy="3563361"/>
          </a:xfrm>
        </p:spPr>
      </p:pic>
      <p:sp>
        <p:nvSpPr>
          <p:cNvPr id="2" name="TextBox 1"/>
          <p:cNvSpPr txBox="1"/>
          <p:nvPr/>
        </p:nvSpPr>
        <p:spPr>
          <a:xfrm>
            <a:off x="1104900" y="5911403"/>
            <a:ext cx="6094390" cy="646331"/>
          </a:xfrm>
          <a:prstGeom prst="rect">
            <a:avLst/>
          </a:prstGeom>
          <a:noFill/>
        </p:spPr>
        <p:txBody>
          <a:bodyPr wrap="square" rtlCol="0">
            <a:spAutoFit/>
          </a:bodyPr>
          <a:lstStyle/>
          <a:p>
            <a:r>
              <a:rPr lang="sr-Latn-RS" dirty="0" smtClean="0">
                <a:solidFill>
                  <a:schemeClr val="bg2"/>
                </a:solidFill>
              </a:rPr>
              <a:t>Mladen Stamenković</a:t>
            </a:r>
          </a:p>
          <a:p>
            <a:r>
              <a:rPr lang="sr-Latn-RS" dirty="0" smtClean="0">
                <a:solidFill>
                  <a:schemeClr val="bg2"/>
                </a:solidFill>
              </a:rPr>
              <a:t>Ekonomski fakultet, Univerzitet u Beogradu</a:t>
            </a:r>
            <a:endParaRPr lang="sr-Latn-RS" dirty="0">
              <a:solidFill>
                <a:schemeClr val="bg2"/>
              </a:solidFill>
            </a:endParaRPr>
          </a:p>
        </p:txBody>
      </p:sp>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RS" sz="4000" dirty="0" smtClean="0"/>
              <a:t>Pisa – međunarodni program procene učeničkih postignuća</a:t>
            </a:r>
            <a:endParaRPr lang="en-US" sz="40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29375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sr-Latn-RS" dirty="0" smtClean="0"/>
              <a:t>PISA</a:t>
            </a:r>
            <a:endParaRPr lang="en-US" dirty="0"/>
          </a:p>
        </p:txBody>
      </p:sp>
      <p:sp>
        <p:nvSpPr>
          <p:cNvPr id="14" name="Content Placeholder 13"/>
          <p:cNvSpPr>
            <a:spLocks noGrp="1"/>
          </p:cNvSpPr>
          <p:nvPr>
            <p:ph idx="1"/>
          </p:nvPr>
        </p:nvSpPr>
        <p:spPr/>
        <p:txBody>
          <a:bodyPr>
            <a:normAutofit/>
          </a:bodyPr>
          <a:lstStyle/>
          <a:p>
            <a:r>
              <a:rPr lang="sr-Latn-RS" dirty="0" smtClean="0"/>
              <a:t>Najsveobuhvatnija studija iz oblasti obrazovanja </a:t>
            </a:r>
          </a:p>
          <a:p>
            <a:r>
              <a:rPr lang="sr-Latn-RS" dirty="0" smtClean="0"/>
              <a:t>Sprovodi se na svake tri godine počev od 1997.</a:t>
            </a:r>
          </a:p>
          <a:p>
            <a:r>
              <a:rPr lang="sr-Latn-RS" dirty="0"/>
              <a:t>Fokus nije na samom procesu učenja već na proveri učeničkih sposobnosti da rezonuju, analiziraju i kreiraju </a:t>
            </a:r>
            <a:r>
              <a:rPr lang="sr-Latn-RS" dirty="0" smtClean="0"/>
              <a:t>ideje</a:t>
            </a:r>
          </a:p>
          <a:p>
            <a:r>
              <a:rPr lang="sr-Latn-RS" dirty="0" smtClean="0"/>
              <a:t>PISA 2018 ciklus će u Srbiji obuhvatiti i finansijsku pismenost</a:t>
            </a:r>
          </a:p>
          <a:p>
            <a:endParaRPr lang="sr-Latn-RS" dirty="0" smtClean="0"/>
          </a:p>
          <a:p>
            <a:pPr marL="457200" lvl="1" indent="0">
              <a:buNone/>
            </a:pPr>
            <a:r>
              <a:rPr lang="sr-Latn-RS" dirty="0" smtClean="0"/>
              <a:t> </a:t>
            </a:r>
          </a:p>
          <a:p>
            <a:endParaRPr lang="sr-Latn-RS" dirty="0" smtClean="0"/>
          </a:p>
        </p:txBody>
      </p:sp>
    </p:spTree>
    <p:extLst>
      <p:ext uri="{BB962C8B-B14F-4D97-AF65-F5344CB8AC3E}">
        <p14:creationId xmlns:p14="http://schemas.microsoft.com/office/powerpoint/2010/main" val="3752632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PISA 2012 - Srbija</a:t>
            </a:r>
            <a:endParaRPr lang="en-US" dirty="0"/>
          </a:p>
        </p:txBody>
      </p:sp>
      <p:graphicFrame>
        <p:nvGraphicFramePr>
          <p:cNvPr id="4" name="Content Placeholder 3" descr="Stacked List showing 4 groups arranged from left to right with task descriptions under each group"/>
          <p:cNvGraphicFramePr>
            <a:graphicFrameLocks noGrp="1"/>
          </p:cNvGraphicFramePr>
          <p:nvPr>
            <p:ph idx="1"/>
            <p:extLst>
              <p:ext uri="{D42A27DB-BD31-4B8C-83A1-F6EECF244321}">
                <p14:modId xmlns:p14="http://schemas.microsoft.com/office/powerpoint/2010/main" val="720025939"/>
              </p:ext>
            </p:extLst>
          </p:nvPr>
        </p:nvGraphicFramePr>
        <p:xfrm>
          <a:off x="1078774" y="333101"/>
          <a:ext cx="9982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62733" y="3953282"/>
            <a:ext cx="2904718" cy="2904718"/>
          </a:xfrm>
          <a:prstGeom prst="rect">
            <a:avLst/>
          </a:prstGeom>
        </p:spPr>
      </p:pic>
    </p:spTree>
    <p:extLst>
      <p:ext uri="{BB962C8B-B14F-4D97-AF65-F5344CB8AC3E}">
        <p14:creationId xmlns:p14="http://schemas.microsoft.com/office/powerpoint/2010/main" val="4224509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PISA 2012 – finanijska pismenost</a:t>
            </a:r>
            <a:endParaRPr lang="sr-Latn-RS" dirty="0"/>
          </a:p>
        </p:txBody>
      </p:sp>
      <p:graphicFrame>
        <p:nvGraphicFramePr>
          <p:cNvPr id="4" name="Content Placeholder 3"/>
          <p:cNvGraphicFramePr>
            <a:graphicFrameLocks noGrp="1"/>
          </p:cNvGraphicFramePr>
          <p:nvPr>
            <p:ph idx="1"/>
          </p:nvPr>
        </p:nvGraphicFramePr>
        <p:xfrm>
          <a:off x="3016250" y="1643851"/>
          <a:ext cx="6159500" cy="4484698"/>
        </p:xfrm>
        <a:graphic>
          <a:graphicData uri="http://schemas.openxmlformats.org/drawingml/2006/table">
            <a:tbl>
              <a:tblPr firstRow="1" firstCol="1" bandRow="1">
                <a:tableStyleId>{5C22544A-7EE6-4342-B048-85BDC9FD1C3A}</a:tableStyleId>
              </a:tblPr>
              <a:tblGrid>
                <a:gridCol w="1854200">
                  <a:extLst>
                    <a:ext uri="{9D8B030D-6E8A-4147-A177-3AD203B41FA5}">
                      <a16:colId xmlns:a16="http://schemas.microsoft.com/office/drawing/2014/main" val="20000"/>
                    </a:ext>
                  </a:extLst>
                </a:gridCol>
                <a:gridCol w="1435100">
                  <a:extLst>
                    <a:ext uri="{9D8B030D-6E8A-4147-A177-3AD203B41FA5}">
                      <a16:colId xmlns:a16="http://schemas.microsoft.com/office/drawing/2014/main" val="20001"/>
                    </a:ext>
                  </a:extLst>
                </a:gridCol>
                <a:gridCol w="1435100">
                  <a:extLst>
                    <a:ext uri="{9D8B030D-6E8A-4147-A177-3AD203B41FA5}">
                      <a16:colId xmlns:a16="http://schemas.microsoft.com/office/drawing/2014/main" val="20002"/>
                    </a:ext>
                  </a:extLst>
                </a:gridCol>
                <a:gridCol w="1435100">
                  <a:extLst>
                    <a:ext uri="{9D8B030D-6E8A-4147-A177-3AD203B41FA5}">
                      <a16:colId xmlns:a16="http://schemas.microsoft.com/office/drawing/2014/main" val="20003"/>
                    </a:ext>
                  </a:extLst>
                </a:gridCol>
              </a:tblGrid>
              <a:tr h="161925">
                <a:tc rowSpan="2">
                  <a:txBody>
                    <a:bodyPr/>
                    <a:lstStyle/>
                    <a:p>
                      <a:pPr algn="ctr">
                        <a:lnSpc>
                          <a:spcPct val="107000"/>
                        </a:lnSpc>
                        <a:spcAft>
                          <a:spcPts val="0"/>
                        </a:spcAft>
                      </a:pPr>
                      <a:r>
                        <a:rPr lang="sr-Latn-RS" sz="1100" dirty="0">
                          <a:effectLst/>
                        </a:rPr>
                        <a:t> </a:t>
                      </a:r>
                      <a:endParaRPr lang="sr-Latn-R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gridSpan="3">
                  <a:txBody>
                    <a:bodyPr/>
                    <a:lstStyle/>
                    <a:p>
                      <a:pPr algn="ctr">
                        <a:lnSpc>
                          <a:spcPct val="107000"/>
                        </a:lnSpc>
                        <a:spcAft>
                          <a:spcPts val="0"/>
                        </a:spcAft>
                      </a:pPr>
                      <a:r>
                        <a:rPr lang="sr-Latn-RS" sz="1100">
                          <a:effectLst/>
                        </a:rPr>
                        <a:t>Postignuća u finansijskoj pismenosti</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sr-Latn-RS"/>
                    </a:p>
                  </a:txBody>
                  <a:tcPr/>
                </a:tc>
                <a:tc hMerge="1">
                  <a:txBody>
                    <a:bodyPr/>
                    <a:lstStyle/>
                    <a:p>
                      <a:endParaRPr lang="sr-Latn-RS"/>
                    </a:p>
                  </a:txBody>
                  <a:tcPr/>
                </a:tc>
                <a:extLst>
                  <a:ext uri="{0D108BD9-81ED-4DB2-BD59-A6C34878D82A}">
                    <a16:rowId xmlns:a16="http://schemas.microsoft.com/office/drawing/2014/main" val="10000"/>
                  </a:ext>
                </a:extLst>
              </a:tr>
              <a:tr h="457200">
                <a:tc vMerge="1">
                  <a:txBody>
                    <a:bodyPr/>
                    <a:lstStyle/>
                    <a:p>
                      <a:endParaRPr lang="sr-Latn-RS"/>
                    </a:p>
                  </a:txBody>
                  <a:tcPr/>
                </a:tc>
                <a:tc>
                  <a:txBody>
                    <a:bodyPr/>
                    <a:lstStyle/>
                    <a:p>
                      <a:pPr algn="ctr">
                        <a:lnSpc>
                          <a:spcPct val="107000"/>
                        </a:lnSpc>
                        <a:spcAft>
                          <a:spcPts val="0"/>
                        </a:spcAft>
                      </a:pPr>
                      <a:r>
                        <a:rPr lang="sr-Latn-RS" sz="1100">
                          <a:effectLst/>
                        </a:rPr>
                        <a:t>Postignuće</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RS" sz="1100">
                          <a:effectLst/>
                        </a:rPr>
                        <a:t>Procenat đaka na najnižem nivou postignuća (Nivo 1 i ispod)</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sr-Latn-RS" sz="1100">
                          <a:effectLst/>
                        </a:rPr>
                        <a:t>Procenat đaka na najvišem nivou postignuća (Nivo 5 i iznad)</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161925">
                <a:tc>
                  <a:txBody>
                    <a:bodyPr/>
                    <a:lstStyle/>
                    <a:p>
                      <a:pPr>
                        <a:lnSpc>
                          <a:spcPct val="107000"/>
                        </a:lnSpc>
                        <a:spcAft>
                          <a:spcPts val="0"/>
                        </a:spcAft>
                      </a:pPr>
                      <a:r>
                        <a:rPr lang="sr-Latn-RS" sz="1100">
                          <a:effectLst/>
                        </a:rPr>
                        <a:t>OECD prosek</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500</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15,3</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9,7</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2"/>
                  </a:ext>
                </a:extLst>
              </a:tr>
              <a:tr h="161925">
                <a:tc>
                  <a:txBody>
                    <a:bodyPr/>
                    <a:lstStyle/>
                    <a:p>
                      <a:pPr>
                        <a:lnSpc>
                          <a:spcPct val="107000"/>
                        </a:lnSpc>
                        <a:spcAft>
                          <a:spcPts val="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3"/>
                  </a:ext>
                </a:extLst>
              </a:tr>
              <a:tr h="161925">
                <a:tc>
                  <a:txBody>
                    <a:bodyPr/>
                    <a:lstStyle/>
                    <a:p>
                      <a:pPr>
                        <a:lnSpc>
                          <a:spcPct val="107000"/>
                        </a:lnSpc>
                        <a:spcAft>
                          <a:spcPts val="0"/>
                        </a:spcAft>
                      </a:pPr>
                      <a:r>
                        <a:rPr lang="sr-Latn-RS" sz="1100">
                          <a:effectLst/>
                        </a:rPr>
                        <a:t>Šangaj (Kina)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603</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1,6</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42,6</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4"/>
                  </a:ext>
                </a:extLst>
              </a:tr>
              <a:tr h="161925">
                <a:tc>
                  <a:txBody>
                    <a:bodyPr/>
                    <a:lstStyle/>
                    <a:p>
                      <a:pPr>
                        <a:lnSpc>
                          <a:spcPct val="107000"/>
                        </a:lnSpc>
                        <a:spcAft>
                          <a:spcPts val="0"/>
                        </a:spcAft>
                      </a:pPr>
                      <a:r>
                        <a:rPr lang="sr-Latn-RS" sz="1100">
                          <a:effectLst/>
                        </a:rPr>
                        <a:t>Flandrija (Belgija)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541</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8,7</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19,7</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5"/>
                  </a:ext>
                </a:extLst>
              </a:tr>
              <a:tr h="161925">
                <a:tc>
                  <a:txBody>
                    <a:bodyPr/>
                    <a:lstStyle/>
                    <a:p>
                      <a:pPr>
                        <a:lnSpc>
                          <a:spcPct val="107000"/>
                        </a:lnSpc>
                        <a:spcAft>
                          <a:spcPts val="0"/>
                        </a:spcAft>
                      </a:pPr>
                      <a:r>
                        <a:rPr lang="sr-Latn-RS" sz="1100">
                          <a:effectLst/>
                        </a:rPr>
                        <a:t>Estonija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529</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5,3</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11,3</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6"/>
                  </a:ext>
                </a:extLst>
              </a:tr>
              <a:tr h="161925">
                <a:tc>
                  <a:txBody>
                    <a:bodyPr/>
                    <a:lstStyle/>
                    <a:p>
                      <a:pPr>
                        <a:lnSpc>
                          <a:spcPct val="107000"/>
                        </a:lnSpc>
                        <a:spcAft>
                          <a:spcPts val="0"/>
                        </a:spcAft>
                      </a:pPr>
                      <a:r>
                        <a:rPr lang="sr-Latn-RS" sz="1100">
                          <a:effectLst/>
                        </a:rPr>
                        <a:t>Australija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526</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10,4</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15,9</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7"/>
                  </a:ext>
                </a:extLst>
              </a:tr>
              <a:tr h="161925">
                <a:tc>
                  <a:txBody>
                    <a:bodyPr/>
                    <a:lstStyle/>
                    <a:p>
                      <a:pPr>
                        <a:lnSpc>
                          <a:spcPct val="107000"/>
                        </a:lnSpc>
                        <a:spcAft>
                          <a:spcPts val="0"/>
                        </a:spcAft>
                      </a:pPr>
                      <a:r>
                        <a:rPr lang="sr-Latn-RS" sz="1100">
                          <a:effectLst/>
                        </a:rPr>
                        <a:t>Novi Zeland</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520</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16,1</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19,3</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8"/>
                  </a:ext>
                </a:extLst>
              </a:tr>
              <a:tr h="161925">
                <a:tc>
                  <a:txBody>
                    <a:bodyPr/>
                    <a:lstStyle/>
                    <a:p>
                      <a:pPr>
                        <a:lnSpc>
                          <a:spcPct val="107000"/>
                        </a:lnSpc>
                        <a:spcAft>
                          <a:spcPts val="0"/>
                        </a:spcAft>
                      </a:pPr>
                      <a:r>
                        <a:rPr lang="sr-Latn-RS" sz="1100">
                          <a:effectLst/>
                        </a:rPr>
                        <a:t>Češka Republika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513</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10,1</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9,9</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9"/>
                  </a:ext>
                </a:extLst>
              </a:tr>
              <a:tr h="161925">
                <a:tc>
                  <a:txBody>
                    <a:bodyPr/>
                    <a:lstStyle/>
                    <a:p>
                      <a:pPr>
                        <a:lnSpc>
                          <a:spcPct val="107000"/>
                        </a:lnSpc>
                        <a:spcAft>
                          <a:spcPts val="0"/>
                        </a:spcAft>
                      </a:pPr>
                      <a:r>
                        <a:rPr lang="sr-Latn-RS" sz="1100">
                          <a:effectLst/>
                        </a:rPr>
                        <a:t>Poljska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510</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9,8</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7,2</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0"/>
                  </a:ext>
                </a:extLst>
              </a:tr>
              <a:tr h="161925">
                <a:tc>
                  <a:txBody>
                    <a:bodyPr/>
                    <a:lstStyle/>
                    <a:p>
                      <a:pPr>
                        <a:lnSpc>
                          <a:spcPct val="107000"/>
                        </a:lnSpc>
                        <a:spcAft>
                          <a:spcPts val="0"/>
                        </a:spcAft>
                      </a:pPr>
                      <a:r>
                        <a:rPr lang="sr-Latn-RS" sz="1100">
                          <a:effectLst/>
                        </a:rPr>
                        <a:t>Letonija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501</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9,7</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4,6</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1"/>
                  </a:ext>
                </a:extLst>
              </a:tr>
              <a:tr h="161925">
                <a:tc>
                  <a:txBody>
                    <a:bodyPr/>
                    <a:lstStyle/>
                    <a:p>
                      <a:pPr>
                        <a:lnSpc>
                          <a:spcPct val="107000"/>
                        </a:lnSpc>
                        <a:spcAft>
                          <a:spcPts val="0"/>
                        </a:spcAft>
                      </a:pPr>
                      <a:r>
                        <a:rPr lang="sr-Latn-RS" sz="1100">
                          <a:effectLst/>
                        </a:rPr>
                        <a:t>SAD</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492</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17,8</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9,4</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2"/>
                  </a:ext>
                </a:extLst>
              </a:tr>
              <a:tr h="161925">
                <a:tc>
                  <a:txBody>
                    <a:bodyPr/>
                    <a:lstStyle/>
                    <a:p>
                      <a:pPr>
                        <a:lnSpc>
                          <a:spcPct val="107000"/>
                        </a:lnSpc>
                        <a:spcAft>
                          <a:spcPts val="0"/>
                        </a:spcAft>
                      </a:pPr>
                      <a:r>
                        <a:rPr lang="sr-Latn-RS" sz="1100">
                          <a:effectLst/>
                        </a:rPr>
                        <a:t>Ruska federacija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486</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16,7</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4,3</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3"/>
                  </a:ext>
                </a:extLst>
              </a:tr>
              <a:tr h="161925">
                <a:tc>
                  <a:txBody>
                    <a:bodyPr/>
                    <a:lstStyle/>
                    <a:p>
                      <a:pPr>
                        <a:lnSpc>
                          <a:spcPct val="107000"/>
                        </a:lnSpc>
                        <a:spcAft>
                          <a:spcPts val="0"/>
                        </a:spcAft>
                      </a:pPr>
                      <a:r>
                        <a:rPr lang="sr-Latn-RS" sz="1100">
                          <a:effectLst/>
                        </a:rPr>
                        <a:t>Francuska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486</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19,4</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8,1</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4"/>
                  </a:ext>
                </a:extLst>
              </a:tr>
              <a:tr h="161925">
                <a:tc>
                  <a:txBody>
                    <a:bodyPr/>
                    <a:lstStyle/>
                    <a:p>
                      <a:pPr>
                        <a:lnSpc>
                          <a:spcPct val="107000"/>
                        </a:lnSpc>
                        <a:spcAft>
                          <a:spcPts val="0"/>
                        </a:spcAft>
                      </a:pPr>
                      <a:r>
                        <a:rPr lang="sr-Latn-RS" sz="1100">
                          <a:effectLst/>
                        </a:rPr>
                        <a:t>Slovenija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485</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17,6</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5,8</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5"/>
                  </a:ext>
                </a:extLst>
              </a:tr>
              <a:tr h="161925">
                <a:tc>
                  <a:txBody>
                    <a:bodyPr/>
                    <a:lstStyle/>
                    <a:p>
                      <a:pPr>
                        <a:lnSpc>
                          <a:spcPct val="107000"/>
                        </a:lnSpc>
                        <a:spcAft>
                          <a:spcPts val="0"/>
                        </a:spcAft>
                      </a:pPr>
                      <a:r>
                        <a:rPr lang="sr-Latn-RS" sz="1100">
                          <a:effectLst/>
                        </a:rPr>
                        <a:t>Španija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484</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16,5</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3,8</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6"/>
                  </a:ext>
                </a:extLst>
              </a:tr>
              <a:tr h="161925">
                <a:tc>
                  <a:txBody>
                    <a:bodyPr/>
                    <a:lstStyle/>
                    <a:p>
                      <a:pPr>
                        <a:lnSpc>
                          <a:spcPct val="107000"/>
                        </a:lnSpc>
                        <a:spcAft>
                          <a:spcPts val="0"/>
                        </a:spcAft>
                      </a:pPr>
                      <a:r>
                        <a:rPr lang="sr-Latn-RS" sz="1100">
                          <a:effectLst/>
                        </a:rPr>
                        <a:t>Hrvatska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480</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16,5</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3,8</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7"/>
                  </a:ext>
                </a:extLst>
              </a:tr>
              <a:tr h="161925">
                <a:tc>
                  <a:txBody>
                    <a:bodyPr/>
                    <a:lstStyle/>
                    <a:p>
                      <a:pPr>
                        <a:lnSpc>
                          <a:spcPct val="107000"/>
                        </a:lnSpc>
                        <a:spcAft>
                          <a:spcPts val="0"/>
                        </a:spcAft>
                      </a:pPr>
                      <a:r>
                        <a:rPr lang="sr-Latn-RS" sz="1100">
                          <a:effectLst/>
                        </a:rPr>
                        <a:t>Izrael</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476</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23,0</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8,5</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8"/>
                  </a:ext>
                </a:extLst>
              </a:tr>
              <a:tr h="161925">
                <a:tc>
                  <a:txBody>
                    <a:bodyPr/>
                    <a:lstStyle/>
                    <a:p>
                      <a:pPr>
                        <a:lnSpc>
                          <a:spcPct val="107000"/>
                        </a:lnSpc>
                        <a:spcAft>
                          <a:spcPts val="0"/>
                        </a:spcAft>
                      </a:pPr>
                      <a:r>
                        <a:rPr lang="sr-Latn-RS" sz="1100">
                          <a:effectLst/>
                        </a:rPr>
                        <a:t>Republika Slovačka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470</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22,8</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5,7</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9"/>
                  </a:ext>
                </a:extLst>
              </a:tr>
              <a:tr h="161925">
                <a:tc>
                  <a:txBody>
                    <a:bodyPr/>
                    <a:lstStyle/>
                    <a:p>
                      <a:pPr>
                        <a:lnSpc>
                          <a:spcPct val="107000"/>
                        </a:lnSpc>
                        <a:spcAft>
                          <a:spcPts val="0"/>
                        </a:spcAft>
                      </a:pPr>
                      <a:r>
                        <a:rPr lang="sr-Latn-RS" sz="1100">
                          <a:effectLst/>
                        </a:rPr>
                        <a:t>Italija</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466</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21,7</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2,1</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20"/>
                  </a:ext>
                </a:extLst>
              </a:tr>
              <a:tr h="171450">
                <a:tc>
                  <a:txBody>
                    <a:bodyPr/>
                    <a:lstStyle/>
                    <a:p>
                      <a:pPr>
                        <a:lnSpc>
                          <a:spcPct val="107000"/>
                        </a:lnSpc>
                        <a:spcAft>
                          <a:spcPts val="0"/>
                        </a:spcAft>
                      </a:pPr>
                      <a:r>
                        <a:rPr lang="sr-Latn-RS" sz="1100" dirty="0">
                          <a:effectLst/>
                        </a:rPr>
                        <a:t>Kolumbija</a:t>
                      </a:r>
                      <a:endParaRPr lang="sr-Latn-R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379</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a:effectLst/>
                        </a:rPr>
                        <a:t>56,5</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sr-Latn-RS" sz="1100" dirty="0">
                          <a:effectLst/>
                        </a:rPr>
                        <a:t>0,7</a:t>
                      </a:r>
                      <a:endParaRPr lang="sr-Latn-R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21"/>
                  </a:ext>
                </a:extLst>
              </a:tr>
            </a:tbl>
          </a:graphicData>
        </a:graphic>
      </p:graphicFrame>
    </p:spTree>
    <p:extLst>
      <p:ext uri="{BB962C8B-B14F-4D97-AF65-F5344CB8AC3E}">
        <p14:creationId xmlns:p14="http://schemas.microsoft.com/office/powerpoint/2010/main" val="243430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PISA 2012 – poređenje postignuća</a:t>
            </a:r>
            <a:endParaRPr lang="sr-Latn-RS" dirty="0"/>
          </a:p>
        </p:txBody>
      </p:sp>
      <p:graphicFrame>
        <p:nvGraphicFramePr>
          <p:cNvPr id="4" name="Content Placeholder 3"/>
          <p:cNvGraphicFramePr>
            <a:graphicFrameLocks noGrp="1"/>
          </p:cNvGraphicFramePr>
          <p:nvPr>
            <p:ph idx="1"/>
          </p:nvPr>
        </p:nvGraphicFramePr>
        <p:xfrm>
          <a:off x="3703196" y="1600198"/>
          <a:ext cx="4785608" cy="4670397"/>
        </p:xfrm>
        <a:graphic>
          <a:graphicData uri="http://schemas.openxmlformats.org/drawingml/2006/table">
            <a:tbl>
              <a:tblPr firstRow="1" firstCol="1" bandRow="1">
                <a:tableStyleId>{5C22544A-7EE6-4342-B048-85BDC9FD1C3A}</a:tableStyleId>
              </a:tblPr>
              <a:tblGrid>
                <a:gridCol w="1104572">
                  <a:extLst>
                    <a:ext uri="{9D8B030D-6E8A-4147-A177-3AD203B41FA5}">
                      <a16:colId xmlns:a16="http://schemas.microsoft.com/office/drawing/2014/main" val="20000"/>
                    </a:ext>
                  </a:extLst>
                </a:gridCol>
                <a:gridCol w="615680">
                  <a:extLst>
                    <a:ext uri="{9D8B030D-6E8A-4147-A177-3AD203B41FA5}">
                      <a16:colId xmlns:a16="http://schemas.microsoft.com/office/drawing/2014/main" val="20001"/>
                    </a:ext>
                  </a:extLst>
                </a:gridCol>
                <a:gridCol w="589070">
                  <a:extLst>
                    <a:ext uri="{9D8B030D-6E8A-4147-A177-3AD203B41FA5}">
                      <a16:colId xmlns:a16="http://schemas.microsoft.com/office/drawing/2014/main" val="20002"/>
                    </a:ext>
                  </a:extLst>
                </a:gridCol>
                <a:gridCol w="589070">
                  <a:extLst>
                    <a:ext uri="{9D8B030D-6E8A-4147-A177-3AD203B41FA5}">
                      <a16:colId xmlns:a16="http://schemas.microsoft.com/office/drawing/2014/main" val="20003"/>
                    </a:ext>
                  </a:extLst>
                </a:gridCol>
                <a:gridCol w="649073">
                  <a:extLst>
                    <a:ext uri="{9D8B030D-6E8A-4147-A177-3AD203B41FA5}">
                      <a16:colId xmlns:a16="http://schemas.microsoft.com/office/drawing/2014/main" val="20004"/>
                    </a:ext>
                  </a:extLst>
                </a:gridCol>
                <a:gridCol w="649073">
                  <a:extLst>
                    <a:ext uri="{9D8B030D-6E8A-4147-A177-3AD203B41FA5}">
                      <a16:colId xmlns:a16="http://schemas.microsoft.com/office/drawing/2014/main" val="20005"/>
                    </a:ext>
                  </a:extLst>
                </a:gridCol>
                <a:gridCol w="589070">
                  <a:extLst>
                    <a:ext uri="{9D8B030D-6E8A-4147-A177-3AD203B41FA5}">
                      <a16:colId xmlns:a16="http://schemas.microsoft.com/office/drawing/2014/main" val="20006"/>
                    </a:ext>
                  </a:extLst>
                </a:gridCol>
              </a:tblGrid>
              <a:tr h="258273">
                <a:tc rowSpan="3">
                  <a:txBody>
                    <a:bodyPr/>
                    <a:lstStyle/>
                    <a:p>
                      <a:pPr>
                        <a:lnSpc>
                          <a:spcPct val="107000"/>
                        </a:lnSpc>
                        <a:spcAft>
                          <a:spcPts val="0"/>
                        </a:spcAft>
                      </a:pPr>
                      <a:r>
                        <a:rPr lang="sr-Latn-RS" sz="800" dirty="0" smtClean="0">
                          <a:effectLst/>
                        </a:rPr>
                        <a:t> </a:t>
                      </a:r>
                      <a:endParaRPr lang="sr-Latn-R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ctr"/>
                </a:tc>
                <a:tc gridSpan="4">
                  <a:txBody>
                    <a:bodyPr/>
                    <a:lstStyle/>
                    <a:p>
                      <a:pPr algn="ctr">
                        <a:lnSpc>
                          <a:spcPct val="107000"/>
                        </a:lnSpc>
                        <a:spcAft>
                          <a:spcPts val="0"/>
                        </a:spcAft>
                      </a:pPr>
                      <a:r>
                        <a:rPr lang="sr-Latn-RS" sz="800">
                          <a:effectLst/>
                        </a:rPr>
                        <a:t>Učenici:</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hMerge="1">
                  <a:txBody>
                    <a:bodyPr/>
                    <a:lstStyle/>
                    <a:p>
                      <a:endParaRPr lang="sr-Latn-RS"/>
                    </a:p>
                  </a:txBody>
                  <a:tcPr/>
                </a:tc>
                <a:tc hMerge="1">
                  <a:txBody>
                    <a:bodyPr/>
                    <a:lstStyle/>
                    <a:p>
                      <a:endParaRPr lang="sr-Latn-RS"/>
                    </a:p>
                  </a:txBody>
                  <a:tcPr/>
                </a:tc>
                <a:tc hMerge="1">
                  <a:txBody>
                    <a:bodyPr/>
                    <a:lstStyle/>
                    <a:p>
                      <a:endParaRPr lang="sr-Latn-RS"/>
                    </a:p>
                  </a:txBody>
                  <a:tcPr/>
                </a:tc>
                <a:tc rowSpan="2">
                  <a:txBody>
                    <a:bodyPr/>
                    <a:lstStyle/>
                    <a:p>
                      <a:pPr algn="ctr">
                        <a:lnSpc>
                          <a:spcPct val="107000"/>
                        </a:lnSpc>
                        <a:spcAft>
                          <a:spcPts val="0"/>
                        </a:spcAft>
                      </a:pPr>
                      <a:r>
                        <a:rPr lang="sr-Latn-RS" sz="800" dirty="0" smtClean="0">
                          <a:effectLst/>
                        </a:rPr>
                        <a:t>Procenat đaka </a:t>
                      </a:r>
                      <a:r>
                        <a:rPr lang="sr-Latn-RS" sz="800" dirty="0">
                          <a:effectLst/>
                        </a:rPr>
                        <a:t>na najvišem nivou iz fin. pism. koji su ujedno na najvišem nivou iz matematike</a:t>
                      </a:r>
                      <a:endParaRPr lang="sr-Latn-R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ctr"/>
                </a:tc>
                <a:tc rowSpan="2">
                  <a:txBody>
                    <a:bodyPr/>
                    <a:lstStyle/>
                    <a:p>
                      <a:pPr algn="ctr">
                        <a:lnSpc>
                          <a:spcPct val="107000"/>
                        </a:lnSpc>
                        <a:spcAft>
                          <a:spcPts val="0"/>
                        </a:spcAft>
                      </a:pPr>
                      <a:r>
                        <a:rPr lang="sr-Latn-RS" sz="800">
                          <a:effectLst/>
                        </a:rPr>
                        <a:t>Procenat đaka na najvišem nivou iz fin. pism. koji su ujedno na najvišem nivou iz čitanja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ctr"/>
                </a:tc>
                <a:extLst>
                  <a:ext uri="{0D108BD9-81ED-4DB2-BD59-A6C34878D82A}">
                    <a16:rowId xmlns:a16="http://schemas.microsoft.com/office/drawing/2014/main" val="10000"/>
                  </a:ext>
                </a:extLst>
              </a:tr>
              <a:tr h="1205898">
                <a:tc vMerge="1">
                  <a:txBody>
                    <a:bodyPr/>
                    <a:lstStyle/>
                    <a:p>
                      <a:endParaRPr lang="sr-Latn-RS"/>
                    </a:p>
                  </a:txBody>
                  <a:tcPr/>
                </a:tc>
                <a:tc>
                  <a:txBody>
                    <a:bodyPr/>
                    <a:lstStyle/>
                    <a:p>
                      <a:pPr algn="ctr">
                        <a:lnSpc>
                          <a:spcPct val="107000"/>
                        </a:lnSpc>
                        <a:spcAft>
                          <a:spcPts val="0"/>
                        </a:spcAft>
                      </a:pPr>
                      <a:r>
                        <a:rPr lang="sr-Latn-RS" sz="800">
                          <a:effectLst/>
                        </a:rPr>
                        <a:t>nisu na najvišem nivou ni u jednoj od oblasti</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ctr"/>
                </a:tc>
                <a:tc>
                  <a:txBody>
                    <a:bodyPr/>
                    <a:lstStyle/>
                    <a:p>
                      <a:pPr algn="ctr">
                        <a:lnSpc>
                          <a:spcPct val="107000"/>
                        </a:lnSpc>
                        <a:spcAft>
                          <a:spcPts val="0"/>
                        </a:spcAft>
                      </a:pPr>
                      <a:r>
                        <a:rPr lang="sr-Latn-RS" sz="800">
                          <a:effectLst/>
                        </a:rPr>
                        <a:t>na najvišem nivou u bar jednoj glavnoj oblasti ali nisu u finansijskoj pism.</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ctr"/>
                </a:tc>
                <a:tc>
                  <a:txBody>
                    <a:bodyPr/>
                    <a:lstStyle/>
                    <a:p>
                      <a:pPr algn="ctr">
                        <a:lnSpc>
                          <a:spcPct val="107000"/>
                        </a:lnSpc>
                        <a:spcAft>
                          <a:spcPts val="0"/>
                        </a:spcAft>
                      </a:pPr>
                      <a:r>
                        <a:rPr lang="sr-Latn-RS" sz="800">
                          <a:effectLst/>
                        </a:rPr>
                        <a:t>na najvišem nivou iz finansijske pismenosti ali ni u jednoj preostaloj</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ctr"/>
                </a:tc>
                <a:tc>
                  <a:txBody>
                    <a:bodyPr/>
                    <a:lstStyle/>
                    <a:p>
                      <a:pPr algn="ctr">
                        <a:lnSpc>
                          <a:spcPct val="107000"/>
                        </a:lnSpc>
                        <a:spcAft>
                          <a:spcPts val="0"/>
                        </a:spcAft>
                      </a:pPr>
                      <a:r>
                        <a:rPr lang="sr-Latn-RS" sz="800" dirty="0">
                          <a:effectLst/>
                        </a:rPr>
                        <a:t>na najvišem nivou postignuća u finansijskoj pismenosti i u bar još jednoj oblasti</a:t>
                      </a:r>
                      <a:endParaRPr lang="sr-Latn-R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ctr"/>
                </a:tc>
                <a:tc vMerge="1">
                  <a:txBody>
                    <a:bodyPr/>
                    <a:lstStyle/>
                    <a:p>
                      <a:endParaRPr lang="sr-Latn-RS"/>
                    </a:p>
                  </a:txBody>
                  <a:tcPr/>
                </a:tc>
                <a:tc vMerge="1">
                  <a:txBody>
                    <a:bodyPr/>
                    <a:lstStyle/>
                    <a:p>
                      <a:endParaRPr lang="sr-Latn-RS"/>
                    </a:p>
                  </a:txBody>
                  <a:tcPr/>
                </a:tc>
                <a:extLst>
                  <a:ext uri="{0D108BD9-81ED-4DB2-BD59-A6C34878D82A}">
                    <a16:rowId xmlns:a16="http://schemas.microsoft.com/office/drawing/2014/main" val="10001"/>
                  </a:ext>
                </a:extLst>
              </a:tr>
              <a:tr h="260360">
                <a:tc vMerge="1">
                  <a:txBody>
                    <a:bodyPr/>
                    <a:lstStyle/>
                    <a:p>
                      <a:endParaRPr lang="sr-Latn-RS"/>
                    </a:p>
                  </a:txBody>
                  <a:tcPr/>
                </a:tc>
                <a:tc>
                  <a:txBody>
                    <a:bodyPr/>
                    <a:lstStyle/>
                    <a:p>
                      <a:pPr algn="ctr">
                        <a:lnSpc>
                          <a:spcPct val="107000"/>
                        </a:lnSpc>
                        <a:spcAft>
                          <a:spcPts val="0"/>
                        </a:spcAft>
                      </a:pPr>
                      <a:r>
                        <a:rPr lang="sr-Latn-RS" sz="800">
                          <a:effectLst/>
                        </a:rPr>
                        <a:t>%</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02"/>
                  </a:ext>
                </a:extLst>
              </a:tr>
              <a:tr h="147398">
                <a:tc>
                  <a:txBody>
                    <a:bodyPr/>
                    <a:lstStyle/>
                    <a:p>
                      <a:pPr algn="ctr">
                        <a:lnSpc>
                          <a:spcPct val="107000"/>
                        </a:lnSpc>
                        <a:spcAft>
                          <a:spcPts val="0"/>
                        </a:spcAft>
                      </a:pPr>
                      <a:r>
                        <a:rPr lang="sr-Latn-RS" sz="800">
                          <a:effectLst/>
                        </a:rPr>
                        <a:t>OECD</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03"/>
                  </a:ext>
                </a:extLst>
              </a:tr>
              <a:tr h="133989">
                <a:tc>
                  <a:txBody>
                    <a:bodyPr/>
                    <a:lstStyle/>
                    <a:p>
                      <a:pPr algn="ctr">
                        <a:lnSpc>
                          <a:spcPct val="107000"/>
                        </a:lnSpc>
                        <a:spcAft>
                          <a:spcPts val="0"/>
                        </a:spcAft>
                      </a:pPr>
                      <a:r>
                        <a:rPr lang="sr-Latn-RS" sz="800">
                          <a:effectLst/>
                        </a:rPr>
                        <a:t>Australija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77,4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4,2</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11,7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59,6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49,3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04"/>
                  </a:ext>
                </a:extLst>
              </a:tr>
              <a:tr h="133989">
                <a:tc>
                  <a:txBody>
                    <a:bodyPr/>
                    <a:lstStyle/>
                    <a:p>
                      <a:pPr algn="ctr">
                        <a:lnSpc>
                          <a:spcPct val="107000"/>
                        </a:lnSpc>
                        <a:spcAft>
                          <a:spcPts val="0"/>
                        </a:spcAft>
                      </a:pPr>
                      <a:r>
                        <a:rPr lang="sr-Latn-RS" sz="800">
                          <a:effectLst/>
                        </a:rPr>
                        <a:t>Flandrija (Belgija)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66,2</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14,1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3,0</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16,7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82,0</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34,8</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05"/>
                  </a:ext>
                </a:extLst>
              </a:tr>
              <a:tr h="133989">
                <a:tc>
                  <a:txBody>
                    <a:bodyPr/>
                    <a:lstStyle/>
                    <a:p>
                      <a:pPr algn="ctr">
                        <a:lnSpc>
                          <a:spcPct val="107000"/>
                        </a:lnSpc>
                        <a:spcAft>
                          <a:spcPts val="0"/>
                        </a:spcAft>
                      </a:pPr>
                      <a:r>
                        <a:rPr lang="sr-Latn-RS" sz="800">
                          <a:effectLst/>
                        </a:rPr>
                        <a:t>Republika Češka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82,1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8,0</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2,4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7,5</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70,6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42,8</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06"/>
                  </a:ext>
                </a:extLst>
              </a:tr>
              <a:tr h="133989">
                <a:tc>
                  <a:txBody>
                    <a:bodyPr/>
                    <a:lstStyle/>
                    <a:p>
                      <a:pPr algn="ctr">
                        <a:lnSpc>
                          <a:spcPct val="107000"/>
                        </a:lnSpc>
                        <a:spcAft>
                          <a:spcPts val="0"/>
                        </a:spcAft>
                      </a:pPr>
                      <a:r>
                        <a:rPr lang="sr-Latn-RS" sz="800">
                          <a:effectLst/>
                        </a:rPr>
                        <a:t>Estonija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73,4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15,3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1,8</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9,5</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79,6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47,5</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07"/>
                  </a:ext>
                </a:extLst>
              </a:tr>
              <a:tr h="133989">
                <a:tc>
                  <a:txBody>
                    <a:bodyPr/>
                    <a:lstStyle/>
                    <a:p>
                      <a:pPr algn="ctr">
                        <a:lnSpc>
                          <a:spcPct val="107000"/>
                        </a:lnSpc>
                        <a:spcAft>
                          <a:spcPts val="0"/>
                        </a:spcAft>
                      </a:pPr>
                      <a:r>
                        <a:rPr lang="sr-Latn-RS" sz="800">
                          <a:effectLst/>
                        </a:rPr>
                        <a:t>Francuska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76,3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15,6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1,0</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84,9</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59,0</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08"/>
                  </a:ext>
                </a:extLst>
              </a:tr>
              <a:tr h="133989">
                <a:tc>
                  <a:txBody>
                    <a:bodyPr/>
                    <a:lstStyle/>
                    <a:p>
                      <a:pPr algn="ctr">
                        <a:lnSpc>
                          <a:spcPct val="107000"/>
                        </a:lnSpc>
                        <a:spcAft>
                          <a:spcPts val="0"/>
                        </a:spcAft>
                      </a:pPr>
                      <a:r>
                        <a:rPr lang="sr-Latn-RS" sz="800">
                          <a:effectLst/>
                        </a:rPr>
                        <a:t>Izrael</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81,3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10,2</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1,9</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69,1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54,7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09"/>
                  </a:ext>
                </a:extLst>
              </a:tr>
              <a:tr h="133989">
                <a:tc>
                  <a:txBody>
                    <a:bodyPr/>
                    <a:lstStyle/>
                    <a:p>
                      <a:pPr algn="ctr">
                        <a:lnSpc>
                          <a:spcPct val="107000"/>
                        </a:lnSpc>
                        <a:spcAft>
                          <a:spcPts val="0"/>
                        </a:spcAft>
                      </a:pPr>
                      <a:r>
                        <a:rPr lang="sr-Latn-RS" sz="800">
                          <a:effectLst/>
                        </a:rPr>
                        <a:t>Italija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87,7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10,2</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0,4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1,8</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73,3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42,3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10"/>
                  </a:ext>
                </a:extLst>
              </a:tr>
              <a:tr h="133989">
                <a:tc>
                  <a:txBody>
                    <a:bodyPr/>
                    <a:lstStyle/>
                    <a:p>
                      <a:pPr algn="ctr">
                        <a:lnSpc>
                          <a:spcPct val="107000"/>
                        </a:lnSpc>
                        <a:spcAft>
                          <a:spcPts val="0"/>
                        </a:spcAft>
                      </a:pPr>
                      <a:r>
                        <a:rPr lang="sr-Latn-RS" sz="800">
                          <a:effectLst/>
                        </a:rPr>
                        <a:t>Novi Zeland</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74,4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3,9</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15,4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61,5</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59,6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11"/>
                  </a:ext>
                </a:extLst>
              </a:tr>
              <a:tr h="133989">
                <a:tc>
                  <a:txBody>
                    <a:bodyPr/>
                    <a:lstStyle/>
                    <a:p>
                      <a:pPr algn="ctr">
                        <a:lnSpc>
                          <a:spcPct val="107000"/>
                        </a:lnSpc>
                        <a:spcAft>
                          <a:spcPts val="0"/>
                        </a:spcAft>
                      </a:pPr>
                      <a:r>
                        <a:rPr lang="sr-Latn-RS" sz="800">
                          <a:effectLst/>
                        </a:rPr>
                        <a:t>Poljska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82,0</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10,8</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0,8</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81,8</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60,7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12"/>
                  </a:ext>
                </a:extLst>
              </a:tr>
              <a:tr h="133989">
                <a:tc>
                  <a:txBody>
                    <a:bodyPr/>
                    <a:lstStyle/>
                    <a:p>
                      <a:pPr algn="ctr">
                        <a:lnSpc>
                          <a:spcPct val="107000"/>
                        </a:lnSpc>
                        <a:spcAft>
                          <a:spcPts val="0"/>
                        </a:spcAft>
                      </a:pPr>
                      <a:r>
                        <a:rPr lang="sr-Latn-RS" sz="800">
                          <a:effectLst/>
                        </a:rPr>
                        <a:t>Republika Slovačka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88,6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5,7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1,0</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4,6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81,4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27,5</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13"/>
                  </a:ext>
                </a:extLst>
              </a:tr>
              <a:tr h="133989">
                <a:tc>
                  <a:txBody>
                    <a:bodyPr/>
                    <a:lstStyle/>
                    <a:p>
                      <a:pPr algn="ctr">
                        <a:lnSpc>
                          <a:spcPct val="107000"/>
                        </a:lnSpc>
                        <a:spcAft>
                          <a:spcPts val="0"/>
                        </a:spcAft>
                      </a:pPr>
                      <a:r>
                        <a:rPr lang="sr-Latn-RS" sz="800">
                          <a:effectLst/>
                        </a:rPr>
                        <a:t>Slovenija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84,6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9,6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0,5</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5,2</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86,3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42,7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14"/>
                  </a:ext>
                </a:extLst>
              </a:tr>
              <a:tr h="133989">
                <a:tc>
                  <a:txBody>
                    <a:bodyPr/>
                    <a:lstStyle/>
                    <a:p>
                      <a:pPr algn="ctr">
                        <a:lnSpc>
                          <a:spcPct val="107000"/>
                        </a:lnSpc>
                        <a:spcAft>
                          <a:spcPts val="0"/>
                        </a:spcAft>
                      </a:pPr>
                      <a:r>
                        <a:rPr lang="sr-Latn-RS" sz="800">
                          <a:effectLst/>
                        </a:rPr>
                        <a:t>Španija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88,7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7,5</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2,5</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58,5</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35,8</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15"/>
                  </a:ext>
                </a:extLst>
              </a:tr>
              <a:tr h="133989">
                <a:tc>
                  <a:txBody>
                    <a:bodyPr/>
                    <a:lstStyle/>
                    <a:p>
                      <a:pPr algn="ctr">
                        <a:lnSpc>
                          <a:spcPct val="107000"/>
                        </a:lnSpc>
                        <a:spcAft>
                          <a:spcPts val="0"/>
                        </a:spcAft>
                      </a:pPr>
                      <a:r>
                        <a:rPr lang="sr-Latn-RS" sz="800">
                          <a:effectLst/>
                        </a:rPr>
                        <a:t>SAD</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84,7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5,9</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2,1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55,6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65,9</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16"/>
                  </a:ext>
                </a:extLst>
              </a:tr>
              <a:tr h="133989">
                <a:tc>
                  <a:txBody>
                    <a:bodyPr/>
                    <a:lstStyle/>
                    <a:p>
                      <a:pPr algn="ctr">
                        <a:lnSpc>
                          <a:spcPct val="107000"/>
                        </a:lnSpc>
                        <a:spcAft>
                          <a:spcPts val="0"/>
                        </a:spcAft>
                      </a:pPr>
                      <a:r>
                        <a:rPr lang="sr-Latn-RS" sz="800">
                          <a:effectLst/>
                        </a:rPr>
                        <a:t>OECD prosek</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80,6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9,7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1,9</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7,9</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72,6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47,9</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17"/>
                  </a:ext>
                </a:extLst>
              </a:tr>
              <a:tr h="147398">
                <a:tc>
                  <a:txBody>
                    <a:bodyPr/>
                    <a:lstStyle/>
                    <a:p>
                      <a:pPr algn="ctr">
                        <a:lnSpc>
                          <a:spcPct val="107000"/>
                        </a:lnSpc>
                        <a:spcAft>
                          <a:spcPts val="0"/>
                        </a:spcAft>
                      </a:pPr>
                      <a:r>
                        <a:rPr lang="sr-Latn-RS" sz="800">
                          <a:effectLst/>
                        </a:rPr>
                        <a:t>Zemlje partneri</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tc>
                  <a:txBody>
                    <a:bodyPr/>
                    <a:lstStyle/>
                    <a:p>
                      <a:pPr>
                        <a:lnSpc>
                          <a:spcPct val="107000"/>
                        </a:lnSpc>
                      </a:pPr>
                      <a:endParaRPr lang="sr-Latn-RS" sz="900">
                        <a:effectLst/>
                        <a:latin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18"/>
                  </a:ext>
                </a:extLst>
              </a:tr>
              <a:tr h="133989">
                <a:tc>
                  <a:txBody>
                    <a:bodyPr/>
                    <a:lstStyle/>
                    <a:p>
                      <a:pPr algn="ctr">
                        <a:lnSpc>
                          <a:spcPct val="107000"/>
                        </a:lnSpc>
                        <a:spcAft>
                          <a:spcPts val="0"/>
                        </a:spcAft>
                      </a:pPr>
                      <a:r>
                        <a:rPr lang="sr-Latn-RS" sz="800">
                          <a:effectLst/>
                        </a:rPr>
                        <a:t>Kolumbija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98,2</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0,3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0,4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49,1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32,6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19"/>
                  </a:ext>
                </a:extLst>
              </a:tr>
              <a:tr h="133989">
                <a:tc>
                  <a:txBody>
                    <a:bodyPr/>
                    <a:lstStyle/>
                    <a:p>
                      <a:pPr algn="ctr">
                        <a:lnSpc>
                          <a:spcPct val="107000"/>
                        </a:lnSpc>
                        <a:spcAft>
                          <a:spcPts val="0"/>
                        </a:spcAft>
                      </a:pPr>
                      <a:r>
                        <a:rPr lang="sr-Latn-RS" sz="800">
                          <a:effectLst/>
                        </a:rPr>
                        <a:t>Hrvatska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90,2</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0,6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3,1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73,1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59,6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20"/>
                  </a:ext>
                </a:extLst>
              </a:tr>
              <a:tr h="133989">
                <a:tc>
                  <a:txBody>
                    <a:bodyPr/>
                    <a:lstStyle/>
                    <a:p>
                      <a:pPr algn="ctr">
                        <a:lnSpc>
                          <a:spcPct val="107000"/>
                        </a:lnSpc>
                        <a:spcAft>
                          <a:spcPts val="0"/>
                        </a:spcAft>
                      </a:pPr>
                      <a:r>
                        <a:rPr lang="sr-Latn-RS" sz="800">
                          <a:effectLst/>
                        </a:rPr>
                        <a:t>Letonija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85,1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10,2</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0,7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3,9</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76,9</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58,4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21"/>
                  </a:ext>
                </a:extLst>
              </a:tr>
              <a:tr h="133989">
                <a:tc>
                  <a:txBody>
                    <a:bodyPr/>
                    <a:lstStyle/>
                    <a:p>
                      <a:pPr algn="ctr">
                        <a:lnSpc>
                          <a:spcPct val="107000"/>
                        </a:lnSpc>
                        <a:spcAft>
                          <a:spcPts val="0"/>
                        </a:spcAft>
                      </a:pPr>
                      <a:r>
                        <a:rPr lang="sr-Latn-RS" sz="800">
                          <a:effectLst/>
                        </a:rPr>
                        <a:t>Ruska Federacija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89,5</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1,7</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2,6</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60,4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18,3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22"/>
                  </a:ext>
                </a:extLst>
              </a:tr>
              <a:tr h="140876">
                <a:tc>
                  <a:txBody>
                    <a:bodyPr/>
                    <a:lstStyle/>
                    <a:p>
                      <a:pPr algn="ctr">
                        <a:lnSpc>
                          <a:spcPct val="107000"/>
                        </a:lnSpc>
                        <a:spcAft>
                          <a:spcPts val="0"/>
                        </a:spcAft>
                      </a:pPr>
                      <a:r>
                        <a:rPr lang="sr-Latn-RS" sz="800">
                          <a:effectLst/>
                        </a:rPr>
                        <a:t>Šangaj – Kina</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36,3</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21,1</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1,4</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41,2</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a:effectLst/>
                        </a:rPr>
                        <a:t>96,2</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tc>
                  <a:txBody>
                    <a:bodyPr/>
                    <a:lstStyle/>
                    <a:p>
                      <a:pPr algn="ctr">
                        <a:lnSpc>
                          <a:spcPct val="107000"/>
                        </a:lnSpc>
                        <a:spcAft>
                          <a:spcPts val="0"/>
                        </a:spcAft>
                      </a:pPr>
                      <a:r>
                        <a:rPr lang="sr-Latn-RS" sz="800" dirty="0">
                          <a:effectLst/>
                        </a:rPr>
                        <a:t>59,3</a:t>
                      </a:r>
                      <a:endParaRPr lang="sr-Latn-R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350" marR="56350" marT="0" marB="0" anchor="b"/>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4066085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PISA 2012 – korelacija između postignuća</a:t>
            </a:r>
            <a:endParaRPr lang="sr-Latn-RS" dirty="0"/>
          </a:p>
        </p:txBody>
      </p:sp>
      <p:graphicFrame>
        <p:nvGraphicFramePr>
          <p:cNvPr id="4" name="Content Placeholder 3"/>
          <p:cNvGraphicFramePr>
            <a:graphicFrameLocks noGrp="1"/>
          </p:cNvGraphicFramePr>
          <p:nvPr>
            <p:ph idx="1"/>
          </p:nvPr>
        </p:nvGraphicFramePr>
        <p:xfrm>
          <a:off x="3576637" y="1912932"/>
          <a:ext cx="5038725" cy="4125923"/>
        </p:xfrm>
        <a:graphic>
          <a:graphicData uri="http://schemas.openxmlformats.org/drawingml/2006/table">
            <a:tbl>
              <a:tblPr firstRow="1" firstCol="1" bandRow="1">
                <a:tableStyleId>{5C22544A-7EE6-4342-B048-85BDC9FD1C3A}</a:tableStyleId>
              </a:tblPr>
              <a:tblGrid>
                <a:gridCol w="1779794">
                  <a:extLst>
                    <a:ext uri="{9D8B030D-6E8A-4147-A177-3AD203B41FA5}">
                      <a16:colId xmlns:a16="http://schemas.microsoft.com/office/drawing/2014/main" val="20000"/>
                    </a:ext>
                  </a:extLst>
                </a:gridCol>
                <a:gridCol w="1103473">
                  <a:extLst>
                    <a:ext uri="{9D8B030D-6E8A-4147-A177-3AD203B41FA5}">
                      <a16:colId xmlns:a16="http://schemas.microsoft.com/office/drawing/2014/main" val="20001"/>
                    </a:ext>
                  </a:extLst>
                </a:gridCol>
                <a:gridCol w="811078">
                  <a:extLst>
                    <a:ext uri="{9D8B030D-6E8A-4147-A177-3AD203B41FA5}">
                      <a16:colId xmlns:a16="http://schemas.microsoft.com/office/drawing/2014/main" val="20002"/>
                    </a:ext>
                  </a:extLst>
                </a:gridCol>
                <a:gridCol w="1077411">
                  <a:extLst>
                    <a:ext uri="{9D8B030D-6E8A-4147-A177-3AD203B41FA5}">
                      <a16:colId xmlns:a16="http://schemas.microsoft.com/office/drawing/2014/main" val="20003"/>
                    </a:ext>
                  </a:extLst>
                </a:gridCol>
                <a:gridCol w="266969">
                  <a:extLst>
                    <a:ext uri="{9D8B030D-6E8A-4147-A177-3AD203B41FA5}">
                      <a16:colId xmlns:a16="http://schemas.microsoft.com/office/drawing/2014/main" val="20004"/>
                    </a:ext>
                  </a:extLst>
                </a:gridCol>
              </a:tblGrid>
              <a:tr h="161925">
                <a:tc>
                  <a:txBody>
                    <a:bodyPr/>
                    <a:lstStyle/>
                    <a:p>
                      <a:pPr algn="ctr">
                        <a:lnSpc>
                          <a:spcPct val="107000"/>
                        </a:lnSpc>
                        <a:spcAft>
                          <a:spcPts val="0"/>
                        </a:spcAft>
                      </a:pPr>
                      <a:r>
                        <a:rPr lang="hr-BA" sz="1100">
                          <a:effectLst/>
                        </a:rPr>
                        <a:t>Koeficijenti korelacije</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FP i matematika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FP i čitanje</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gridSpan="2">
                  <a:txBody>
                    <a:bodyPr/>
                    <a:lstStyle/>
                    <a:p>
                      <a:pPr algn="ctr">
                        <a:lnSpc>
                          <a:spcPct val="107000"/>
                        </a:lnSpc>
                        <a:spcAft>
                          <a:spcPts val="0"/>
                        </a:spcAft>
                      </a:pPr>
                      <a:r>
                        <a:rPr lang="hr-BA" sz="1100">
                          <a:effectLst/>
                        </a:rPr>
                        <a:t>Matematika i čitanje</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sr-Latn-RS"/>
                    </a:p>
                  </a:txBody>
                  <a:tcPr/>
                </a:tc>
                <a:extLst>
                  <a:ext uri="{0D108BD9-81ED-4DB2-BD59-A6C34878D82A}">
                    <a16:rowId xmlns:a16="http://schemas.microsoft.com/office/drawing/2014/main" val="10000"/>
                  </a:ext>
                </a:extLst>
              </a:tr>
              <a:tr h="161925">
                <a:tc>
                  <a:txBody>
                    <a:bodyPr/>
                    <a:lstStyle/>
                    <a:p>
                      <a:pPr algn="ctr">
                        <a:lnSpc>
                          <a:spcPct val="107000"/>
                        </a:lnSpc>
                        <a:spcAft>
                          <a:spcPts val="0"/>
                        </a:spcAft>
                      </a:pPr>
                      <a:r>
                        <a:rPr lang="hr-BA" sz="1100">
                          <a:effectLst/>
                        </a:rPr>
                        <a:t>Zemlje OECD-a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sr-Latn-R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sr-Latn-R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sr-Latn-R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161925">
                <a:tc>
                  <a:txBody>
                    <a:bodyPr/>
                    <a:lstStyle/>
                    <a:p>
                      <a:pPr algn="ctr">
                        <a:lnSpc>
                          <a:spcPct val="107000"/>
                        </a:lnSpc>
                        <a:spcAft>
                          <a:spcPts val="0"/>
                        </a:spcAft>
                      </a:pPr>
                      <a:r>
                        <a:rPr lang="hr-BA" sz="1100">
                          <a:effectLst/>
                        </a:rPr>
                        <a:t>Australija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0,84</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0,83</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0,76</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161925">
                <a:tc>
                  <a:txBody>
                    <a:bodyPr/>
                    <a:lstStyle/>
                    <a:p>
                      <a:pPr algn="ctr">
                        <a:lnSpc>
                          <a:spcPct val="107000"/>
                        </a:lnSpc>
                        <a:spcAft>
                          <a:spcPts val="0"/>
                        </a:spcAft>
                      </a:pPr>
                      <a:r>
                        <a:rPr lang="hr-BA" sz="1100">
                          <a:effectLst/>
                        </a:rPr>
                        <a:t>Flandrija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0,86</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0,80</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0,78</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r h="161925">
                <a:tc>
                  <a:txBody>
                    <a:bodyPr/>
                    <a:lstStyle/>
                    <a:p>
                      <a:pPr algn="ctr">
                        <a:lnSpc>
                          <a:spcPct val="107000"/>
                        </a:lnSpc>
                        <a:spcAft>
                          <a:spcPts val="0"/>
                        </a:spcAft>
                      </a:pPr>
                      <a:r>
                        <a:rPr lang="hr-BA" sz="1100">
                          <a:effectLst/>
                        </a:rPr>
                        <a:t>Republika Češka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0,84</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0,76</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0,73</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4"/>
                  </a:ext>
                </a:extLst>
              </a:tr>
              <a:tr h="161925">
                <a:tc>
                  <a:txBody>
                    <a:bodyPr/>
                    <a:lstStyle/>
                    <a:p>
                      <a:pPr algn="ctr">
                        <a:lnSpc>
                          <a:spcPct val="107000"/>
                        </a:lnSpc>
                        <a:spcAft>
                          <a:spcPts val="0"/>
                        </a:spcAft>
                      </a:pPr>
                      <a:r>
                        <a:rPr lang="hr-BA" sz="1100">
                          <a:effectLst/>
                        </a:rPr>
                        <a:t>Estonija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0,80</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0,76</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0,73</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5"/>
                  </a:ext>
                </a:extLst>
              </a:tr>
              <a:tr h="161925">
                <a:tc>
                  <a:txBody>
                    <a:bodyPr/>
                    <a:lstStyle/>
                    <a:p>
                      <a:pPr algn="ctr">
                        <a:lnSpc>
                          <a:spcPct val="107000"/>
                        </a:lnSpc>
                        <a:spcAft>
                          <a:spcPts val="0"/>
                        </a:spcAft>
                      </a:pPr>
                      <a:r>
                        <a:rPr lang="hr-BA" sz="1100">
                          <a:effectLst/>
                        </a:rPr>
                        <a:t>Francuska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0,84</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0,82</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0,81</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6"/>
                  </a:ext>
                </a:extLst>
              </a:tr>
              <a:tr h="161925">
                <a:tc>
                  <a:txBody>
                    <a:bodyPr/>
                    <a:lstStyle/>
                    <a:p>
                      <a:pPr algn="ctr">
                        <a:lnSpc>
                          <a:spcPct val="107000"/>
                        </a:lnSpc>
                        <a:spcAft>
                          <a:spcPts val="0"/>
                        </a:spcAft>
                      </a:pPr>
                      <a:r>
                        <a:rPr lang="hr-BA" sz="1100">
                          <a:effectLst/>
                        </a:rPr>
                        <a:t>Izrael</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0,83</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0,77</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0,81</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7"/>
                  </a:ext>
                </a:extLst>
              </a:tr>
              <a:tr h="161925">
                <a:tc>
                  <a:txBody>
                    <a:bodyPr/>
                    <a:lstStyle/>
                    <a:p>
                      <a:pPr algn="ctr">
                        <a:lnSpc>
                          <a:spcPct val="107000"/>
                        </a:lnSpc>
                        <a:spcAft>
                          <a:spcPts val="0"/>
                        </a:spcAft>
                      </a:pPr>
                      <a:r>
                        <a:rPr lang="hr-BA" sz="1100">
                          <a:effectLst/>
                        </a:rPr>
                        <a:t>Italija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0,73</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0,72</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0,71</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8"/>
                  </a:ext>
                </a:extLst>
              </a:tr>
              <a:tr h="161925">
                <a:tc>
                  <a:txBody>
                    <a:bodyPr/>
                    <a:lstStyle/>
                    <a:p>
                      <a:pPr algn="ctr">
                        <a:lnSpc>
                          <a:spcPct val="107000"/>
                        </a:lnSpc>
                        <a:spcAft>
                          <a:spcPts val="0"/>
                        </a:spcAft>
                      </a:pPr>
                      <a:r>
                        <a:rPr lang="hr-BA" sz="1100">
                          <a:effectLst/>
                        </a:rPr>
                        <a:t>Novi Zeland</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0,85</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0,86</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0,80</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9"/>
                  </a:ext>
                </a:extLst>
              </a:tr>
              <a:tr h="161925">
                <a:tc>
                  <a:txBody>
                    <a:bodyPr/>
                    <a:lstStyle/>
                    <a:p>
                      <a:pPr algn="ctr">
                        <a:lnSpc>
                          <a:spcPct val="107000"/>
                        </a:lnSpc>
                        <a:spcAft>
                          <a:spcPts val="0"/>
                        </a:spcAft>
                      </a:pPr>
                      <a:r>
                        <a:rPr lang="hr-BA" sz="1100">
                          <a:effectLst/>
                        </a:rPr>
                        <a:t>Poljska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0,84</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0,80</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0,78</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10"/>
                  </a:ext>
                </a:extLst>
              </a:tr>
              <a:tr h="161925">
                <a:tc>
                  <a:txBody>
                    <a:bodyPr/>
                    <a:lstStyle/>
                    <a:p>
                      <a:pPr algn="ctr">
                        <a:lnSpc>
                          <a:spcPct val="107000"/>
                        </a:lnSpc>
                        <a:spcAft>
                          <a:spcPts val="0"/>
                        </a:spcAft>
                      </a:pPr>
                      <a:r>
                        <a:rPr lang="hr-BA" sz="1100">
                          <a:effectLst/>
                        </a:rPr>
                        <a:t>Republika Slovačka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0,85</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0,83</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0,80</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11"/>
                  </a:ext>
                </a:extLst>
              </a:tr>
              <a:tr h="161925">
                <a:tc>
                  <a:txBody>
                    <a:bodyPr/>
                    <a:lstStyle/>
                    <a:p>
                      <a:pPr algn="ctr">
                        <a:lnSpc>
                          <a:spcPct val="107000"/>
                        </a:lnSpc>
                        <a:spcAft>
                          <a:spcPts val="0"/>
                        </a:spcAft>
                      </a:pPr>
                      <a:r>
                        <a:rPr lang="hr-BA" sz="1100">
                          <a:effectLst/>
                        </a:rPr>
                        <a:t>Slovenija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0,83</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0,83</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0,75</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12"/>
                  </a:ext>
                </a:extLst>
              </a:tr>
              <a:tr h="161925">
                <a:tc>
                  <a:txBody>
                    <a:bodyPr/>
                    <a:lstStyle/>
                    <a:p>
                      <a:pPr algn="ctr">
                        <a:lnSpc>
                          <a:spcPct val="107000"/>
                        </a:lnSpc>
                        <a:spcAft>
                          <a:spcPts val="0"/>
                        </a:spcAft>
                      </a:pPr>
                      <a:r>
                        <a:rPr lang="hr-BA" sz="1100">
                          <a:effectLst/>
                        </a:rPr>
                        <a:t>Španija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0,79</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0,65</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0,72</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13"/>
                  </a:ext>
                </a:extLst>
              </a:tr>
              <a:tr h="161925">
                <a:tc>
                  <a:txBody>
                    <a:bodyPr/>
                    <a:lstStyle/>
                    <a:p>
                      <a:pPr algn="ctr">
                        <a:lnSpc>
                          <a:spcPct val="107000"/>
                        </a:lnSpc>
                        <a:spcAft>
                          <a:spcPts val="0"/>
                        </a:spcAft>
                      </a:pPr>
                      <a:r>
                        <a:rPr lang="hr-BA" sz="1100">
                          <a:effectLst/>
                        </a:rPr>
                        <a:t>SAD</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0,86</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0,84</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0,79</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14"/>
                  </a:ext>
                </a:extLst>
              </a:tr>
              <a:tr h="161925">
                <a:tc>
                  <a:txBody>
                    <a:bodyPr/>
                    <a:lstStyle/>
                    <a:p>
                      <a:pPr algn="ctr">
                        <a:lnSpc>
                          <a:spcPct val="107000"/>
                        </a:lnSpc>
                        <a:spcAft>
                          <a:spcPts val="0"/>
                        </a:spcAft>
                      </a:pPr>
                      <a:r>
                        <a:rPr lang="hr-BA" sz="1100">
                          <a:effectLst/>
                        </a:rPr>
                        <a:t>OECD prosek</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0,83</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0,79</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0,77</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15"/>
                  </a:ext>
                </a:extLst>
              </a:tr>
              <a:tr h="161925">
                <a:tc>
                  <a:txBody>
                    <a:bodyPr/>
                    <a:lstStyle/>
                    <a:p>
                      <a:pPr algn="ctr">
                        <a:lnSpc>
                          <a:spcPct val="107000"/>
                        </a:lnSpc>
                        <a:spcAft>
                          <a:spcPts val="0"/>
                        </a:spcAft>
                      </a:pPr>
                      <a:r>
                        <a:rPr lang="hr-BA" sz="1100">
                          <a:effectLst/>
                        </a:rPr>
                        <a:t>Zemlje partneri</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sr-Latn-R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sr-Latn-R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sr-Latn-R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16"/>
                  </a:ext>
                </a:extLst>
              </a:tr>
              <a:tr h="161925">
                <a:tc>
                  <a:txBody>
                    <a:bodyPr/>
                    <a:lstStyle/>
                    <a:p>
                      <a:pPr algn="ctr">
                        <a:lnSpc>
                          <a:spcPct val="107000"/>
                        </a:lnSpc>
                        <a:spcAft>
                          <a:spcPts val="0"/>
                        </a:spcAft>
                      </a:pPr>
                      <a:r>
                        <a:rPr lang="hr-BA" sz="1100">
                          <a:effectLst/>
                        </a:rPr>
                        <a:t>Kolumbija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0,51</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0,52</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0,73</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17"/>
                  </a:ext>
                </a:extLst>
              </a:tr>
              <a:tr h="161925">
                <a:tc>
                  <a:txBody>
                    <a:bodyPr/>
                    <a:lstStyle/>
                    <a:p>
                      <a:pPr algn="ctr">
                        <a:lnSpc>
                          <a:spcPct val="107000"/>
                        </a:lnSpc>
                        <a:spcAft>
                          <a:spcPts val="0"/>
                        </a:spcAft>
                      </a:pPr>
                      <a:r>
                        <a:rPr lang="hr-BA" sz="1100">
                          <a:effectLst/>
                        </a:rPr>
                        <a:t>Hrvatska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0,85</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0,80</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0,74</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18"/>
                  </a:ext>
                </a:extLst>
              </a:tr>
              <a:tr h="161925">
                <a:tc>
                  <a:txBody>
                    <a:bodyPr/>
                    <a:lstStyle/>
                    <a:p>
                      <a:pPr algn="ctr">
                        <a:lnSpc>
                          <a:spcPct val="107000"/>
                        </a:lnSpc>
                        <a:spcAft>
                          <a:spcPts val="0"/>
                        </a:spcAft>
                      </a:pPr>
                      <a:r>
                        <a:rPr lang="hr-BA" sz="1100">
                          <a:effectLst/>
                        </a:rPr>
                        <a:t>Letonija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0,75</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0,75</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0,68</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19"/>
                  </a:ext>
                </a:extLst>
              </a:tr>
              <a:tr h="161925">
                <a:tc>
                  <a:txBody>
                    <a:bodyPr/>
                    <a:lstStyle/>
                    <a:p>
                      <a:pPr algn="ctr">
                        <a:lnSpc>
                          <a:spcPct val="107000"/>
                        </a:lnSpc>
                        <a:spcAft>
                          <a:spcPts val="0"/>
                        </a:spcAft>
                      </a:pPr>
                      <a:r>
                        <a:rPr lang="hr-BA" sz="1100">
                          <a:effectLst/>
                        </a:rPr>
                        <a:t>Ruska Federacija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0,73</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0,68</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0,75</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a:effectLst/>
                        </a:rPr>
                        <a:t> </a:t>
                      </a:r>
                      <a:endParaRPr lang="sr-Latn-R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20"/>
                  </a:ext>
                </a:extLst>
              </a:tr>
              <a:tr h="161925">
                <a:tc>
                  <a:txBody>
                    <a:bodyPr/>
                    <a:lstStyle/>
                    <a:p>
                      <a:pPr algn="ctr">
                        <a:lnSpc>
                          <a:spcPct val="107000"/>
                        </a:lnSpc>
                        <a:spcAft>
                          <a:spcPts val="0"/>
                        </a:spcAft>
                      </a:pPr>
                      <a:r>
                        <a:rPr lang="hr-BA" sz="1100">
                          <a:effectLst/>
                        </a:rPr>
                        <a:t>Šangaj – Kina</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0,88</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0,82</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hr-BA" sz="1100">
                          <a:effectLst/>
                        </a:rPr>
                        <a:t>0,81</a:t>
                      </a:r>
                      <a:endParaRPr lang="sr-Latn-R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800"/>
                        </a:spcAft>
                      </a:pPr>
                      <a:r>
                        <a:rPr lang="sr-Latn-RS" sz="1100" dirty="0">
                          <a:effectLst/>
                        </a:rPr>
                        <a:t> </a:t>
                      </a:r>
                      <a:endParaRPr lang="sr-Latn-R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21"/>
                  </a:ext>
                </a:extLst>
              </a:tr>
            </a:tbl>
          </a:graphicData>
        </a:graphic>
      </p:graphicFrame>
    </p:spTree>
    <p:extLst>
      <p:ext uri="{BB962C8B-B14F-4D97-AF65-F5344CB8AC3E}">
        <p14:creationId xmlns:p14="http://schemas.microsoft.com/office/powerpoint/2010/main" val="3909839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RS" sz="4000" dirty="0" smtClean="0"/>
              <a:t>PREporuke za kreatore javnih politika</a:t>
            </a:r>
            <a:endParaRPr lang="en-US" sz="40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15654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sr-Latn-RS" dirty="0" smtClean="0"/>
              <a:t>Preporuke za razvoj finansijske pismenosti u Srbiji</a:t>
            </a:r>
            <a:endParaRPr lang="en-US" dirty="0"/>
          </a:p>
        </p:txBody>
      </p:sp>
      <p:sp>
        <p:nvSpPr>
          <p:cNvPr id="14" name="Content Placeholder 13"/>
          <p:cNvSpPr>
            <a:spLocks noGrp="1"/>
          </p:cNvSpPr>
          <p:nvPr>
            <p:ph idx="1"/>
          </p:nvPr>
        </p:nvSpPr>
        <p:spPr/>
        <p:txBody>
          <a:bodyPr>
            <a:normAutofit/>
          </a:bodyPr>
          <a:lstStyle/>
          <a:p>
            <a:r>
              <a:rPr lang="sr-Latn-RS" dirty="0" smtClean="0"/>
              <a:t>Osnovni pravac: postavljanje nastavnika u centar reforme</a:t>
            </a:r>
          </a:p>
          <a:p>
            <a:r>
              <a:rPr lang="sr-Latn-RS" i="1" dirty="0" smtClean="0"/>
              <a:t>i</a:t>
            </a:r>
            <a:r>
              <a:rPr lang="sr-Latn-RS" dirty="0" smtClean="0"/>
              <a:t>)</a:t>
            </a:r>
            <a:r>
              <a:rPr lang="en-US" dirty="0" smtClean="0"/>
              <a:t> P</a:t>
            </a:r>
            <a:r>
              <a:rPr lang="sr-Latn-RS" dirty="0" smtClean="0"/>
              <a:t>odizanje </a:t>
            </a:r>
            <a:r>
              <a:rPr lang="sr-Latn-RS" dirty="0"/>
              <a:t>svesti među nastavnicima o značaju razvoja finansijskog obrazovanja (kako u školi tako i u procesu celoživotnog učenja)</a:t>
            </a:r>
          </a:p>
          <a:p>
            <a:r>
              <a:rPr lang="sr-Latn-RS" i="1" dirty="0"/>
              <a:t>ii</a:t>
            </a:r>
            <a:r>
              <a:rPr lang="sr-Latn-RS" dirty="0"/>
              <a:t>) </a:t>
            </a:r>
            <a:r>
              <a:rPr lang="en-US" dirty="0" smtClean="0"/>
              <a:t>K</a:t>
            </a:r>
            <a:r>
              <a:rPr lang="sr-Latn-RS" dirty="0" smtClean="0"/>
              <a:t>reiranje </a:t>
            </a:r>
            <a:r>
              <a:rPr lang="sr-Latn-RS" dirty="0"/>
              <a:t>pedagoških metoda i neophodnih nastavnih jedinica u potpunosti razvijenih koje nastavnici mogu da upotrebe u nastavi</a:t>
            </a:r>
          </a:p>
          <a:p>
            <a:r>
              <a:rPr lang="sr-Latn-RS" dirty="0"/>
              <a:t> </a:t>
            </a:r>
            <a:r>
              <a:rPr lang="sr-Latn-RS" i="1" dirty="0" smtClean="0"/>
              <a:t>iii</a:t>
            </a:r>
            <a:r>
              <a:rPr lang="sr-Latn-RS" dirty="0"/>
              <a:t>) </a:t>
            </a:r>
            <a:r>
              <a:rPr lang="en-US" dirty="0" smtClean="0"/>
              <a:t>R</a:t>
            </a:r>
            <a:r>
              <a:rPr lang="sr-Latn-RS" dirty="0" smtClean="0"/>
              <a:t>azvoj </a:t>
            </a:r>
            <a:r>
              <a:rPr lang="sr-Latn-RS" dirty="0"/>
              <a:t>lične finansijske pismenosti </a:t>
            </a:r>
            <a:r>
              <a:rPr lang="sr-Latn-RS" dirty="0" smtClean="0"/>
              <a:t>profesora</a:t>
            </a:r>
            <a:endParaRPr lang="sr-Latn-RS" dirty="0"/>
          </a:p>
        </p:txBody>
      </p:sp>
    </p:spTree>
    <p:extLst>
      <p:ext uri="{BB962C8B-B14F-4D97-AF65-F5344CB8AC3E}">
        <p14:creationId xmlns:p14="http://schemas.microsoft.com/office/powerpoint/2010/main" val="3855580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animEffect transition="in" filter="fade">
                                      <p:cBhvr>
                                        <p:cTn id="7" dur="1000"/>
                                        <p:tgtEl>
                                          <p:spTgt spid="14">
                                            <p:txEl>
                                              <p:pRg st="1" end="1"/>
                                            </p:txEl>
                                          </p:spTgt>
                                        </p:tgtEl>
                                      </p:cBhvr>
                                    </p:animEffect>
                                    <p:anim calcmode="lin" valueType="num">
                                      <p:cBhvr>
                                        <p:cTn id="8" dur="1000" fill="hold"/>
                                        <p:tgtEl>
                                          <p:spTgt spid="1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4">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4">
                                            <p:txEl>
                                              <p:pRg st="2" end="2"/>
                                            </p:txEl>
                                          </p:spTgt>
                                        </p:tgtEl>
                                        <p:attrNameLst>
                                          <p:attrName>style.visibility</p:attrName>
                                        </p:attrNameLst>
                                      </p:cBhvr>
                                      <p:to>
                                        <p:strVal val="visible"/>
                                      </p:to>
                                    </p:set>
                                    <p:animEffect transition="in" filter="fade">
                                      <p:cBhvr>
                                        <p:cTn id="12" dur="1000"/>
                                        <p:tgtEl>
                                          <p:spTgt spid="14">
                                            <p:txEl>
                                              <p:pRg st="2" end="2"/>
                                            </p:txEl>
                                          </p:spTgt>
                                        </p:tgtEl>
                                      </p:cBhvr>
                                    </p:animEffect>
                                    <p:anim calcmode="lin" valueType="num">
                                      <p:cBhvr>
                                        <p:cTn id="13" dur="1000" fill="hold"/>
                                        <p:tgtEl>
                                          <p:spTgt spid="1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4">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4">
                                            <p:txEl>
                                              <p:pRg st="3" end="3"/>
                                            </p:txEl>
                                          </p:spTgt>
                                        </p:tgtEl>
                                        <p:attrNameLst>
                                          <p:attrName>style.visibility</p:attrName>
                                        </p:attrNameLst>
                                      </p:cBhvr>
                                      <p:to>
                                        <p:strVal val="visible"/>
                                      </p:to>
                                    </p:set>
                                    <p:animEffect transition="in" filter="fade">
                                      <p:cBhvr>
                                        <p:cTn id="17" dur="1000"/>
                                        <p:tgtEl>
                                          <p:spTgt spid="14">
                                            <p:txEl>
                                              <p:pRg st="3" end="3"/>
                                            </p:txEl>
                                          </p:spTgt>
                                        </p:tgtEl>
                                      </p:cBhvr>
                                    </p:animEffect>
                                    <p:anim calcmode="lin" valueType="num">
                                      <p:cBhvr>
                                        <p:cTn id="18" dur="1000" fill="hold"/>
                                        <p:tgtEl>
                                          <p:spTgt spid="14">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Preporuke za razvoj finansijske pismenosti u Srbiji</a:t>
            </a:r>
          </a:p>
        </p:txBody>
      </p:sp>
      <p:sp>
        <p:nvSpPr>
          <p:cNvPr id="3" name="Content Placeholder 2"/>
          <p:cNvSpPr>
            <a:spLocks noGrp="1"/>
          </p:cNvSpPr>
          <p:nvPr>
            <p:ph idx="1"/>
          </p:nvPr>
        </p:nvSpPr>
        <p:spPr/>
        <p:txBody>
          <a:bodyPr/>
          <a:lstStyle/>
          <a:p>
            <a:r>
              <a:rPr lang="sr-Latn-RS" dirty="0" smtClean="0"/>
              <a:t>Kreatori obrazovnih politika moraju da </a:t>
            </a:r>
            <a:r>
              <a:rPr lang="sr-Latn-RS" dirty="0"/>
              <a:t>daju jasan signal školama o značaju razvoja finanijskog obrazovanja</a:t>
            </a:r>
            <a:endParaRPr lang="sr-Latn-RS" dirty="0" smtClean="0"/>
          </a:p>
          <a:p>
            <a:r>
              <a:rPr lang="sr-Latn-RS" i="1" dirty="0" smtClean="0"/>
              <a:t>i</a:t>
            </a:r>
            <a:r>
              <a:rPr lang="sr-Latn-RS" dirty="0"/>
              <a:t>) Nastavnicima je neophodno obezbediti adekvatne treninge kako bi se razvila sigurnost pri predavanju tema iz finansijske </a:t>
            </a:r>
            <a:r>
              <a:rPr lang="sr-Latn-RS" dirty="0" smtClean="0"/>
              <a:t>pismenosti. U </a:t>
            </a:r>
            <a:r>
              <a:rPr lang="sr-Latn-RS" dirty="0"/>
              <a:t>Srbiji se ovo može postići kroz jasno promovisanje obuka </a:t>
            </a:r>
            <a:r>
              <a:rPr lang="sr-Latn-RS" dirty="0" smtClean="0"/>
              <a:t>nastavnika preko </a:t>
            </a:r>
            <a:r>
              <a:rPr lang="sr-Latn-RS" dirty="0"/>
              <a:t>stručnih seminara Zavoda za vrednovanje kvaliteta obrazovanja i vaspitanja.</a:t>
            </a:r>
          </a:p>
          <a:p>
            <a:r>
              <a:rPr lang="sr-Latn-RS" i="1" dirty="0" smtClean="0"/>
              <a:t>ii</a:t>
            </a:r>
            <a:r>
              <a:rPr lang="sr-Latn-RS" dirty="0"/>
              <a:t>) Škole moraju da razumeju značaj novih obrazovnih celina poput finanijskog obrazovanja i uvedu je u nastavu.</a:t>
            </a:r>
          </a:p>
          <a:p>
            <a:r>
              <a:rPr lang="sr-Latn-RS" i="1" dirty="0"/>
              <a:t>iii</a:t>
            </a:r>
            <a:r>
              <a:rPr lang="sr-Latn-RS" dirty="0"/>
              <a:t>) Finanijsko obrazovanje mora imati istaknuto mesto u obrazovnim reformama i same reforme ne smeju biti zavisne od političkih ciklusa.</a:t>
            </a:r>
          </a:p>
          <a:p>
            <a:endParaRPr lang="sr-Latn-RS" dirty="0"/>
          </a:p>
        </p:txBody>
      </p:sp>
    </p:spTree>
    <p:extLst>
      <p:ext uri="{BB962C8B-B14F-4D97-AF65-F5344CB8AC3E}">
        <p14:creationId xmlns:p14="http://schemas.microsoft.com/office/powerpoint/2010/main" val="3102604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sr-Latn-RS" dirty="0" smtClean="0"/>
              <a:t>Hvala na pažnji!</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21973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sr-Latn-RS" dirty="0" smtClean="0"/>
              <a:t>Sadržaj</a:t>
            </a:r>
            <a:endParaRPr lang="en-US" dirty="0"/>
          </a:p>
        </p:txBody>
      </p:sp>
      <p:sp>
        <p:nvSpPr>
          <p:cNvPr id="14" name="Content Placeholder 13"/>
          <p:cNvSpPr>
            <a:spLocks noGrp="1"/>
          </p:cNvSpPr>
          <p:nvPr>
            <p:ph idx="1"/>
          </p:nvPr>
        </p:nvSpPr>
        <p:spPr/>
        <p:txBody>
          <a:bodyPr/>
          <a:lstStyle/>
          <a:p>
            <a:r>
              <a:rPr lang="sr-Latn-RS" dirty="0" smtClean="0"/>
              <a:t>Definicija finansijske pismenosti</a:t>
            </a:r>
            <a:endParaRPr lang="en-US" dirty="0"/>
          </a:p>
          <a:p>
            <a:r>
              <a:rPr lang="sr-Latn-RS" dirty="0" smtClean="0"/>
              <a:t>Finanijska pismenost u Srbiji i svetu</a:t>
            </a:r>
            <a:endParaRPr lang="en-US" dirty="0"/>
          </a:p>
          <a:p>
            <a:r>
              <a:rPr lang="sr-Latn-RS" dirty="0" smtClean="0"/>
              <a:t>PISA i finanijska pismenost</a:t>
            </a:r>
          </a:p>
          <a:p>
            <a:r>
              <a:rPr lang="sr-Latn-RS" dirty="0" smtClean="0"/>
              <a:t>Preporuke za kreatore javnih politika</a:t>
            </a:r>
            <a:endParaRPr lang="en-US" dirty="0"/>
          </a:p>
        </p:txBody>
      </p:sp>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80">
                                          <p:stCondLst>
                                            <p:cond delay="0"/>
                                          </p:stCondLst>
                                        </p:cTn>
                                        <p:tgtEl>
                                          <p:spTgt spid="14">
                                            <p:txEl>
                                              <p:pRg st="0" end="0"/>
                                            </p:txEl>
                                          </p:spTgt>
                                        </p:tgtEl>
                                      </p:cBhvr>
                                    </p:animEffect>
                                    <p:anim calcmode="lin" valueType="num">
                                      <p:cBhvr>
                                        <p:cTn id="8" dur="1822" tmFilter="0,0; 0.14,0.36; 0.43,0.73; 0.71,0.91; 1.0,1.0">
                                          <p:stCondLst>
                                            <p:cond delay="0"/>
                                          </p:stCondLst>
                                        </p:cTn>
                                        <p:tgtEl>
                                          <p:spTgt spid="1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4">
                                            <p:txEl>
                                              <p:pRg st="0" end="0"/>
                                            </p:txEl>
                                          </p:spTgt>
                                        </p:tgtEl>
                                      </p:cBhvr>
                                      <p:to x="100000" y="60000"/>
                                    </p:animScale>
                                    <p:animScale>
                                      <p:cBhvr>
                                        <p:cTn id="14" dur="166" decel="50000">
                                          <p:stCondLst>
                                            <p:cond delay="676"/>
                                          </p:stCondLst>
                                        </p:cTn>
                                        <p:tgtEl>
                                          <p:spTgt spid="14">
                                            <p:txEl>
                                              <p:pRg st="0" end="0"/>
                                            </p:txEl>
                                          </p:spTgt>
                                        </p:tgtEl>
                                      </p:cBhvr>
                                      <p:to x="100000" y="100000"/>
                                    </p:animScale>
                                    <p:animScale>
                                      <p:cBhvr>
                                        <p:cTn id="15" dur="26">
                                          <p:stCondLst>
                                            <p:cond delay="1312"/>
                                          </p:stCondLst>
                                        </p:cTn>
                                        <p:tgtEl>
                                          <p:spTgt spid="14">
                                            <p:txEl>
                                              <p:pRg st="0" end="0"/>
                                            </p:txEl>
                                          </p:spTgt>
                                        </p:tgtEl>
                                      </p:cBhvr>
                                      <p:to x="100000" y="80000"/>
                                    </p:animScale>
                                    <p:animScale>
                                      <p:cBhvr>
                                        <p:cTn id="16" dur="166" decel="50000">
                                          <p:stCondLst>
                                            <p:cond delay="1338"/>
                                          </p:stCondLst>
                                        </p:cTn>
                                        <p:tgtEl>
                                          <p:spTgt spid="14">
                                            <p:txEl>
                                              <p:pRg st="0" end="0"/>
                                            </p:txEl>
                                          </p:spTgt>
                                        </p:tgtEl>
                                      </p:cBhvr>
                                      <p:to x="100000" y="100000"/>
                                    </p:animScale>
                                    <p:animScale>
                                      <p:cBhvr>
                                        <p:cTn id="17" dur="26">
                                          <p:stCondLst>
                                            <p:cond delay="1642"/>
                                          </p:stCondLst>
                                        </p:cTn>
                                        <p:tgtEl>
                                          <p:spTgt spid="14">
                                            <p:txEl>
                                              <p:pRg st="0" end="0"/>
                                            </p:txEl>
                                          </p:spTgt>
                                        </p:tgtEl>
                                      </p:cBhvr>
                                      <p:to x="100000" y="90000"/>
                                    </p:animScale>
                                    <p:animScale>
                                      <p:cBhvr>
                                        <p:cTn id="18" dur="166" decel="50000">
                                          <p:stCondLst>
                                            <p:cond delay="1668"/>
                                          </p:stCondLst>
                                        </p:cTn>
                                        <p:tgtEl>
                                          <p:spTgt spid="14">
                                            <p:txEl>
                                              <p:pRg st="0" end="0"/>
                                            </p:txEl>
                                          </p:spTgt>
                                        </p:tgtEl>
                                      </p:cBhvr>
                                      <p:to x="100000" y="100000"/>
                                    </p:animScale>
                                    <p:animScale>
                                      <p:cBhvr>
                                        <p:cTn id="19" dur="26">
                                          <p:stCondLst>
                                            <p:cond delay="1808"/>
                                          </p:stCondLst>
                                        </p:cTn>
                                        <p:tgtEl>
                                          <p:spTgt spid="14">
                                            <p:txEl>
                                              <p:pRg st="0" end="0"/>
                                            </p:txEl>
                                          </p:spTgt>
                                        </p:tgtEl>
                                      </p:cBhvr>
                                      <p:to x="100000" y="95000"/>
                                    </p:animScale>
                                    <p:animScale>
                                      <p:cBhvr>
                                        <p:cTn id="20" dur="166" decel="50000">
                                          <p:stCondLst>
                                            <p:cond delay="1834"/>
                                          </p:stCondLst>
                                        </p:cTn>
                                        <p:tgtEl>
                                          <p:spTgt spid="14">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14">
                                            <p:txEl>
                                              <p:pRg st="1" end="1"/>
                                            </p:txEl>
                                          </p:spTgt>
                                        </p:tgtEl>
                                        <p:attrNameLst>
                                          <p:attrName>style.visibility</p:attrName>
                                        </p:attrNameLst>
                                      </p:cBhvr>
                                      <p:to>
                                        <p:strVal val="visible"/>
                                      </p:to>
                                    </p:set>
                                    <p:animEffect transition="in" filter="wipe(down)">
                                      <p:cBhvr>
                                        <p:cTn id="23" dur="580">
                                          <p:stCondLst>
                                            <p:cond delay="0"/>
                                          </p:stCondLst>
                                        </p:cTn>
                                        <p:tgtEl>
                                          <p:spTgt spid="14">
                                            <p:txEl>
                                              <p:pRg st="1" end="1"/>
                                            </p:txEl>
                                          </p:spTgt>
                                        </p:tgtEl>
                                      </p:cBhvr>
                                    </p:animEffect>
                                    <p:anim calcmode="lin" valueType="num">
                                      <p:cBhvr>
                                        <p:cTn id="24" dur="1822" tmFilter="0,0; 0.14,0.36; 0.43,0.73; 0.71,0.91; 1.0,1.0">
                                          <p:stCondLst>
                                            <p:cond delay="0"/>
                                          </p:stCondLst>
                                        </p:cTn>
                                        <p:tgtEl>
                                          <p:spTgt spid="14">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4">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4">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4">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4">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14">
                                            <p:txEl>
                                              <p:pRg st="1" end="1"/>
                                            </p:txEl>
                                          </p:spTgt>
                                        </p:tgtEl>
                                      </p:cBhvr>
                                      <p:to x="100000" y="60000"/>
                                    </p:animScale>
                                    <p:animScale>
                                      <p:cBhvr>
                                        <p:cTn id="30" dur="166" decel="50000">
                                          <p:stCondLst>
                                            <p:cond delay="676"/>
                                          </p:stCondLst>
                                        </p:cTn>
                                        <p:tgtEl>
                                          <p:spTgt spid="14">
                                            <p:txEl>
                                              <p:pRg st="1" end="1"/>
                                            </p:txEl>
                                          </p:spTgt>
                                        </p:tgtEl>
                                      </p:cBhvr>
                                      <p:to x="100000" y="100000"/>
                                    </p:animScale>
                                    <p:animScale>
                                      <p:cBhvr>
                                        <p:cTn id="31" dur="26">
                                          <p:stCondLst>
                                            <p:cond delay="1312"/>
                                          </p:stCondLst>
                                        </p:cTn>
                                        <p:tgtEl>
                                          <p:spTgt spid="14">
                                            <p:txEl>
                                              <p:pRg st="1" end="1"/>
                                            </p:txEl>
                                          </p:spTgt>
                                        </p:tgtEl>
                                      </p:cBhvr>
                                      <p:to x="100000" y="80000"/>
                                    </p:animScale>
                                    <p:animScale>
                                      <p:cBhvr>
                                        <p:cTn id="32" dur="166" decel="50000">
                                          <p:stCondLst>
                                            <p:cond delay="1338"/>
                                          </p:stCondLst>
                                        </p:cTn>
                                        <p:tgtEl>
                                          <p:spTgt spid="14">
                                            <p:txEl>
                                              <p:pRg st="1" end="1"/>
                                            </p:txEl>
                                          </p:spTgt>
                                        </p:tgtEl>
                                      </p:cBhvr>
                                      <p:to x="100000" y="100000"/>
                                    </p:animScale>
                                    <p:animScale>
                                      <p:cBhvr>
                                        <p:cTn id="33" dur="26">
                                          <p:stCondLst>
                                            <p:cond delay="1642"/>
                                          </p:stCondLst>
                                        </p:cTn>
                                        <p:tgtEl>
                                          <p:spTgt spid="14">
                                            <p:txEl>
                                              <p:pRg st="1" end="1"/>
                                            </p:txEl>
                                          </p:spTgt>
                                        </p:tgtEl>
                                      </p:cBhvr>
                                      <p:to x="100000" y="90000"/>
                                    </p:animScale>
                                    <p:animScale>
                                      <p:cBhvr>
                                        <p:cTn id="34" dur="166" decel="50000">
                                          <p:stCondLst>
                                            <p:cond delay="1668"/>
                                          </p:stCondLst>
                                        </p:cTn>
                                        <p:tgtEl>
                                          <p:spTgt spid="14">
                                            <p:txEl>
                                              <p:pRg st="1" end="1"/>
                                            </p:txEl>
                                          </p:spTgt>
                                        </p:tgtEl>
                                      </p:cBhvr>
                                      <p:to x="100000" y="100000"/>
                                    </p:animScale>
                                    <p:animScale>
                                      <p:cBhvr>
                                        <p:cTn id="35" dur="26">
                                          <p:stCondLst>
                                            <p:cond delay="1808"/>
                                          </p:stCondLst>
                                        </p:cTn>
                                        <p:tgtEl>
                                          <p:spTgt spid="14">
                                            <p:txEl>
                                              <p:pRg st="1" end="1"/>
                                            </p:txEl>
                                          </p:spTgt>
                                        </p:tgtEl>
                                      </p:cBhvr>
                                      <p:to x="100000" y="95000"/>
                                    </p:animScale>
                                    <p:animScale>
                                      <p:cBhvr>
                                        <p:cTn id="36" dur="166" decel="50000">
                                          <p:stCondLst>
                                            <p:cond delay="1834"/>
                                          </p:stCondLst>
                                        </p:cTn>
                                        <p:tgtEl>
                                          <p:spTgt spid="14">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14">
                                            <p:txEl>
                                              <p:pRg st="2" end="2"/>
                                            </p:txEl>
                                          </p:spTgt>
                                        </p:tgtEl>
                                        <p:attrNameLst>
                                          <p:attrName>style.visibility</p:attrName>
                                        </p:attrNameLst>
                                      </p:cBhvr>
                                      <p:to>
                                        <p:strVal val="visible"/>
                                      </p:to>
                                    </p:set>
                                    <p:animEffect transition="in" filter="wipe(down)">
                                      <p:cBhvr>
                                        <p:cTn id="39" dur="580">
                                          <p:stCondLst>
                                            <p:cond delay="0"/>
                                          </p:stCondLst>
                                        </p:cTn>
                                        <p:tgtEl>
                                          <p:spTgt spid="14">
                                            <p:txEl>
                                              <p:pRg st="2" end="2"/>
                                            </p:txEl>
                                          </p:spTgt>
                                        </p:tgtEl>
                                      </p:cBhvr>
                                    </p:animEffect>
                                    <p:anim calcmode="lin" valueType="num">
                                      <p:cBhvr>
                                        <p:cTn id="40" dur="1822" tmFilter="0,0; 0.14,0.36; 0.43,0.73; 0.71,0.91; 1.0,1.0">
                                          <p:stCondLst>
                                            <p:cond delay="0"/>
                                          </p:stCondLst>
                                        </p:cTn>
                                        <p:tgtEl>
                                          <p:spTgt spid="14">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4">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4">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4">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4">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14">
                                            <p:txEl>
                                              <p:pRg st="2" end="2"/>
                                            </p:txEl>
                                          </p:spTgt>
                                        </p:tgtEl>
                                      </p:cBhvr>
                                      <p:to x="100000" y="60000"/>
                                    </p:animScale>
                                    <p:animScale>
                                      <p:cBhvr>
                                        <p:cTn id="46" dur="166" decel="50000">
                                          <p:stCondLst>
                                            <p:cond delay="676"/>
                                          </p:stCondLst>
                                        </p:cTn>
                                        <p:tgtEl>
                                          <p:spTgt spid="14">
                                            <p:txEl>
                                              <p:pRg st="2" end="2"/>
                                            </p:txEl>
                                          </p:spTgt>
                                        </p:tgtEl>
                                      </p:cBhvr>
                                      <p:to x="100000" y="100000"/>
                                    </p:animScale>
                                    <p:animScale>
                                      <p:cBhvr>
                                        <p:cTn id="47" dur="26">
                                          <p:stCondLst>
                                            <p:cond delay="1312"/>
                                          </p:stCondLst>
                                        </p:cTn>
                                        <p:tgtEl>
                                          <p:spTgt spid="14">
                                            <p:txEl>
                                              <p:pRg st="2" end="2"/>
                                            </p:txEl>
                                          </p:spTgt>
                                        </p:tgtEl>
                                      </p:cBhvr>
                                      <p:to x="100000" y="80000"/>
                                    </p:animScale>
                                    <p:animScale>
                                      <p:cBhvr>
                                        <p:cTn id="48" dur="166" decel="50000">
                                          <p:stCondLst>
                                            <p:cond delay="1338"/>
                                          </p:stCondLst>
                                        </p:cTn>
                                        <p:tgtEl>
                                          <p:spTgt spid="14">
                                            <p:txEl>
                                              <p:pRg st="2" end="2"/>
                                            </p:txEl>
                                          </p:spTgt>
                                        </p:tgtEl>
                                      </p:cBhvr>
                                      <p:to x="100000" y="100000"/>
                                    </p:animScale>
                                    <p:animScale>
                                      <p:cBhvr>
                                        <p:cTn id="49" dur="26">
                                          <p:stCondLst>
                                            <p:cond delay="1642"/>
                                          </p:stCondLst>
                                        </p:cTn>
                                        <p:tgtEl>
                                          <p:spTgt spid="14">
                                            <p:txEl>
                                              <p:pRg st="2" end="2"/>
                                            </p:txEl>
                                          </p:spTgt>
                                        </p:tgtEl>
                                      </p:cBhvr>
                                      <p:to x="100000" y="90000"/>
                                    </p:animScale>
                                    <p:animScale>
                                      <p:cBhvr>
                                        <p:cTn id="50" dur="166" decel="50000">
                                          <p:stCondLst>
                                            <p:cond delay="1668"/>
                                          </p:stCondLst>
                                        </p:cTn>
                                        <p:tgtEl>
                                          <p:spTgt spid="14">
                                            <p:txEl>
                                              <p:pRg st="2" end="2"/>
                                            </p:txEl>
                                          </p:spTgt>
                                        </p:tgtEl>
                                      </p:cBhvr>
                                      <p:to x="100000" y="100000"/>
                                    </p:animScale>
                                    <p:animScale>
                                      <p:cBhvr>
                                        <p:cTn id="51" dur="26">
                                          <p:stCondLst>
                                            <p:cond delay="1808"/>
                                          </p:stCondLst>
                                        </p:cTn>
                                        <p:tgtEl>
                                          <p:spTgt spid="14">
                                            <p:txEl>
                                              <p:pRg st="2" end="2"/>
                                            </p:txEl>
                                          </p:spTgt>
                                        </p:tgtEl>
                                      </p:cBhvr>
                                      <p:to x="100000" y="95000"/>
                                    </p:animScale>
                                    <p:animScale>
                                      <p:cBhvr>
                                        <p:cTn id="52" dur="166" decel="50000">
                                          <p:stCondLst>
                                            <p:cond delay="1834"/>
                                          </p:stCondLst>
                                        </p:cTn>
                                        <p:tgtEl>
                                          <p:spTgt spid="14">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14">
                                            <p:txEl>
                                              <p:pRg st="3" end="3"/>
                                            </p:txEl>
                                          </p:spTgt>
                                        </p:tgtEl>
                                        <p:attrNameLst>
                                          <p:attrName>style.visibility</p:attrName>
                                        </p:attrNameLst>
                                      </p:cBhvr>
                                      <p:to>
                                        <p:strVal val="visible"/>
                                      </p:to>
                                    </p:set>
                                    <p:animEffect transition="in" filter="wipe(down)">
                                      <p:cBhvr>
                                        <p:cTn id="55" dur="580">
                                          <p:stCondLst>
                                            <p:cond delay="0"/>
                                          </p:stCondLst>
                                        </p:cTn>
                                        <p:tgtEl>
                                          <p:spTgt spid="14">
                                            <p:txEl>
                                              <p:pRg st="3" end="3"/>
                                            </p:txEl>
                                          </p:spTgt>
                                        </p:tgtEl>
                                      </p:cBhvr>
                                    </p:animEffect>
                                    <p:anim calcmode="lin" valueType="num">
                                      <p:cBhvr>
                                        <p:cTn id="56" dur="1822" tmFilter="0,0; 0.14,0.36; 0.43,0.73; 0.71,0.91; 1.0,1.0">
                                          <p:stCondLst>
                                            <p:cond delay="0"/>
                                          </p:stCondLst>
                                        </p:cTn>
                                        <p:tgtEl>
                                          <p:spTgt spid="14">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14">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14">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14">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14">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14">
                                            <p:txEl>
                                              <p:pRg st="3" end="3"/>
                                            </p:txEl>
                                          </p:spTgt>
                                        </p:tgtEl>
                                      </p:cBhvr>
                                      <p:to x="100000" y="60000"/>
                                    </p:animScale>
                                    <p:animScale>
                                      <p:cBhvr>
                                        <p:cTn id="62" dur="166" decel="50000">
                                          <p:stCondLst>
                                            <p:cond delay="676"/>
                                          </p:stCondLst>
                                        </p:cTn>
                                        <p:tgtEl>
                                          <p:spTgt spid="14">
                                            <p:txEl>
                                              <p:pRg st="3" end="3"/>
                                            </p:txEl>
                                          </p:spTgt>
                                        </p:tgtEl>
                                      </p:cBhvr>
                                      <p:to x="100000" y="100000"/>
                                    </p:animScale>
                                    <p:animScale>
                                      <p:cBhvr>
                                        <p:cTn id="63" dur="26">
                                          <p:stCondLst>
                                            <p:cond delay="1312"/>
                                          </p:stCondLst>
                                        </p:cTn>
                                        <p:tgtEl>
                                          <p:spTgt spid="14">
                                            <p:txEl>
                                              <p:pRg st="3" end="3"/>
                                            </p:txEl>
                                          </p:spTgt>
                                        </p:tgtEl>
                                      </p:cBhvr>
                                      <p:to x="100000" y="80000"/>
                                    </p:animScale>
                                    <p:animScale>
                                      <p:cBhvr>
                                        <p:cTn id="64" dur="166" decel="50000">
                                          <p:stCondLst>
                                            <p:cond delay="1338"/>
                                          </p:stCondLst>
                                        </p:cTn>
                                        <p:tgtEl>
                                          <p:spTgt spid="14">
                                            <p:txEl>
                                              <p:pRg st="3" end="3"/>
                                            </p:txEl>
                                          </p:spTgt>
                                        </p:tgtEl>
                                      </p:cBhvr>
                                      <p:to x="100000" y="100000"/>
                                    </p:animScale>
                                    <p:animScale>
                                      <p:cBhvr>
                                        <p:cTn id="65" dur="26">
                                          <p:stCondLst>
                                            <p:cond delay="1642"/>
                                          </p:stCondLst>
                                        </p:cTn>
                                        <p:tgtEl>
                                          <p:spTgt spid="14">
                                            <p:txEl>
                                              <p:pRg st="3" end="3"/>
                                            </p:txEl>
                                          </p:spTgt>
                                        </p:tgtEl>
                                      </p:cBhvr>
                                      <p:to x="100000" y="90000"/>
                                    </p:animScale>
                                    <p:animScale>
                                      <p:cBhvr>
                                        <p:cTn id="66" dur="166" decel="50000">
                                          <p:stCondLst>
                                            <p:cond delay="1668"/>
                                          </p:stCondLst>
                                        </p:cTn>
                                        <p:tgtEl>
                                          <p:spTgt spid="14">
                                            <p:txEl>
                                              <p:pRg st="3" end="3"/>
                                            </p:txEl>
                                          </p:spTgt>
                                        </p:tgtEl>
                                      </p:cBhvr>
                                      <p:to x="100000" y="100000"/>
                                    </p:animScale>
                                    <p:animScale>
                                      <p:cBhvr>
                                        <p:cTn id="67" dur="26">
                                          <p:stCondLst>
                                            <p:cond delay="1808"/>
                                          </p:stCondLst>
                                        </p:cTn>
                                        <p:tgtEl>
                                          <p:spTgt spid="14">
                                            <p:txEl>
                                              <p:pRg st="3" end="3"/>
                                            </p:txEl>
                                          </p:spTgt>
                                        </p:tgtEl>
                                      </p:cBhvr>
                                      <p:to x="100000" y="95000"/>
                                    </p:animScale>
                                    <p:animScale>
                                      <p:cBhvr>
                                        <p:cTn id="68" dur="166" decel="50000">
                                          <p:stCondLst>
                                            <p:cond delay="1834"/>
                                          </p:stCondLst>
                                        </p:cTn>
                                        <p:tgtEl>
                                          <p:spTgt spid="14">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RS" sz="4000" dirty="0" smtClean="0"/>
              <a:t>Šta predstavlja „Finansijska pismenost“?</a:t>
            </a:r>
            <a:endParaRPr lang="en-US" sz="40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2884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Formalna definicija</a:t>
            </a:r>
            <a:endParaRPr lang="sr-Latn-RS" dirty="0"/>
          </a:p>
        </p:txBody>
      </p:sp>
      <p:sp>
        <p:nvSpPr>
          <p:cNvPr id="3" name="Content Placeholder 2"/>
          <p:cNvSpPr>
            <a:spLocks noGrp="1"/>
          </p:cNvSpPr>
          <p:nvPr>
            <p:ph idx="1"/>
          </p:nvPr>
        </p:nvSpPr>
        <p:spPr/>
        <p:txBody>
          <a:bodyPr/>
          <a:lstStyle/>
          <a:p>
            <a:endParaRPr lang="sr-Latn-RS" dirty="0" smtClean="0"/>
          </a:p>
          <a:p>
            <a:pPr algn="just"/>
            <a:r>
              <a:rPr lang="sr-Latn-RS" dirty="0" smtClean="0"/>
              <a:t>Finansijska </a:t>
            </a:r>
            <a:r>
              <a:rPr lang="sr-Latn-RS" dirty="0"/>
              <a:t>pismenost je proces u kojem finansijski </a:t>
            </a:r>
            <a:r>
              <a:rPr lang="sr-Latn-RS" dirty="0" smtClean="0"/>
              <a:t>potrošači/ulagači poboljšavaju </a:t>
            </a:r>
            <a:r>
              <a:rPr lang="sr-Latn-RS" dirty="0"/>
              <a:t>svoje razumevanje finansijskih proizvoda i </a:t>
            </a:r>
            <a:r>
              <a:rPr lang="sr-Latn-RS" dirty="0" smtClean="0"/>
              <a:t>koncepata putem </a:t>
            </a:r>
            <a:r>
              <a:rPr lang="sr-Latn-RS" dirty="0"/>
              <a:t>informacija, upita i/ili objektivnih saveta, razvijaju potrebne veštine i sigurnost kako bi postali svesniji finansijskih rizika i prilika, kako bi donosili utemeljene odluke, kako bi znali gde da se obrate za pomoć te kako bi preduzimali druge efektivne mere za poboljšanje svog finansijskog </a:t>
            </a:r>
            <a:r>
              <a:rPr lang="sr-Latn-RS" dirty="0" smtClean="0"/>
              <a:t>blagostanja.</a:t>
            </a:r>
          </a:p>
          <a:p>
            <a:pPr algn="just"/>
            <a:endParaRPr lang="sr-Latn-RS" dirty="0" smtClean="0"/>
          </a:p>
          <a:p>
            <a:pPr marL="0" indent="0" algn="just">
              <a:buNone/>
            </a:pPr>
            <a:endParaRPr lang="sr-Latn-R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9845" y="3994168"/>
            <a:ext cx="4457233" cy="191024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57152" y="3994168"/>
            <a:ext cx="2428875" cy="18859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86895" y="3697758"/>
            <a:ext cx="2372842" cy="2698526"/>
          </a:xfrm>
          <a:prstGeom prst="rect">
            <a:avLst/>
          </a:prstGeom>
        </p:spPr>
      </p:pic>
    </p:spTree>
    <p:extLst>
      <p:ext uri="{BB962C8B-B14F-4D97-AF65-F5344CB8AC3E}">
        <p14:creationId xmlns:p14="http://schemas.microsoft.com/office/powerpoint/2010/main" val="3592714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anim calcmode="lin" valueType="num">
                                      <p:cBhvr>
                                        <p:cTn id="12" dur="1000" fill="hold"/>
                                        <p:tgtEl>
                                          <p:spTgt spid="4"/>
                                        </p:tgtEl>
                                        <p:attrNameLst>
                                          <p:attrName>ppt_x</p:attrName>
                                        </p:attrNameLst>
                                      </p:cBhvr>
                                      <p:tavLst>
                                        <p:tav tm="0">
                                          <p:val>
                                            <p:strVal val="#ppt_x"/>
                                          </p:val>
                                        </p:tav>
                                        <p:tav tm="100000">
                                          <p:val>
                                            <p:strVal val="#ppt_x"/>
                                          </p:val>
                                        </p:tav>
                                      </p:tavLst>
                                    </p:anim>
                                    <p:anim calcmode="lin" valueType="num">
                                      <p:cBhvr>
                                        <p:cTn id="13" dur="1000" fill="hold"/>
                                        <p:tgtEl>
                                          <p:spTgt spid="4"/>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1000"/>
                                        <p:tgtEl>
                                          <p:spTgt spid="5"/>
                                        </p:tgtEl>
                                      </p:cBhvr>
                                    </p:animEffect>
                                    <p:anim calcmode="lin" valueType="num">
                                      <p:cBhvr>
                                        <p:cTn id="17" dur="1000" fill="hold"/>
                                        <p:tgtEl>
                                          <p:spTgt spid="5"/>
                                        </p:tgtEl>
                                        <p:attrNameLst>
                                          <p:attrName>ppt_x</p:attrName>
                                        </p:attrNameLst>
                                      </p:cBhvr>
                                      <p:tavLst>
                                        <p:tav tm="0">
                                          <p:val>
                                            <p:strVal val="#ppt_x"/>
                                          </p:val>
                                        </p:tav>
                                        <p:tav tm="100000">
                                          <p:val>
                                            <p:strVal val="#ppt_x"/>
                                          </p:val>
                                        </p:tav>
                                      </p:tavLst>
                                    </p:anim>
                                    <p:anim calcmode="lin" valueType="num">
                                      <p:cBhvr>
                                        <p:cTn id="18" dur="1000" fill="hold"/>
                                        <p:tgtEl>
                                          <p:spTgt spid="5"/>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RS" sz="4000" dirty="0" smtClean="0"/>
              <a:t>FINansijska pismenost u svetu</a:t>
            </a:r>
            <a:endParaRPr lang="en-US" sz="4000"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05674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sr-Latn-RS" dirty="0" smtClean="0"/>
              <a:t>Finansijska pismenost u svetu</a:t>
            </a:r>
            <a:endParaRPr lang="en-US" dirty="0"/>
          </a:p>
        </p:txBody>
      </p:sp>
      <p:sp>
        <p:nvSpPr>
          <p:cNvPr id="14" name="Content Placeholder 13"/>
          <p:cNvSpPr>
            <a:spLocks noGrp="1"/>
          </p:cNvSpPr>
          <p:nvPr>
            <p:ph idx="1"/>
          </p:nvPr>
        </p:nvSpPr>
        <p:spPr/>
        <p:txBody>
          <a:bodyPr/>
          <a:lstStyle/>
          <a:p>
            <a:r>
              <a:rPr lang="sr-Latn-RS" dirty="0" smtClean="0"/>
              <a:t>OECD lider u promociji finanijske pismenosti i uvođenju finanijskog obrazovanja</a:t>
            </a:r>
          </a:p>
          <a:p>
            <a:r>
              <a:rPr lang="sr-Latn-RS" dirty="0" smtClean="0"/>
              <a:t>Mnoge zemlje su početkom XXI veka uvidele značaj finansijske pismenosti i uvele je u obrazovni program</a:t>
            </a:r>
          </a:p>
          <a:p>
            <a:r>
              <a:rPr lang="sr-Latn-RS" dirty="0" smtClean="0"/>
              <a:t>Dva potencijalna pravca:</a:t>
            </a:r>
          </a:p>
          <a:p>
            <a:pPr lvl="1"/>
            <a:r>
              <a:rPr lang="sr-Latn-RS" dirty="0" smtClean="0"/>
              <a:t>Uvođenje finanijskog obrazovanja kao zasebnog predmeta</a:t>
            </a:r>
          </a:p>
          <a:p>
            <a:pPr lvl="1"/>
            <a:r>
              <a:rPr lang="sr-Latn-RS" dirty="0" smtClean="0"/>
              <a:t>Finanijsko obrazovanje kao međupredmetna kompetencija</a:t>
            </a:r>
          </a:p>
          <a:p>
            <a:pPr marL="457200" lvl="1" indent="0">
              <a:buNone/>
            </a:pPr>
            <a:r>
              <a:rPr lang="sr-Latn-RS" dirty="0" smtClean="0"/>
              <a:t> </a:t>
            </a:r>
          </a:p>
          <a:p>
            <a:endParaRPr lang="sr-Latn-RS" dirty="0" smtClean="0"/>
          </a:p>
        </p:txBody>
      </p:sp>
    </p:spTree>
    <p:extLst>
      <p:ext uri="{BB962C8B-B14F-4D97-AF65-F5344CB8AC3E}">
        <p14:creationId xmlns:p14="http://schemas.microsoft.com/office/powerpoint/2010/main" val="3611304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80">
                                          <p:stCondLst>
                                            <p:cond delay="0"/>
                                          </p:stCondLst>
                                        </p:cTn>
                                        <p:tgtEl>
                                          <p:spTgt spid="14">
                                            <p:txEl>
                                              <p:pRg st="0" end="0"/>
                                            </p:txEl>
                                          </p:spTgt>
                                        </p:tgtEl>
                                      </p:cBhvr>
                                    </p:animEffect>
                                    <p:anim calcmode="lin" valueType="num">
                                      <p:cBhvr>
                                        <p:cTn id="8" dur="1822" tmFilter="0,0; 0.14,0.36; 0.43,0.73; 0.71,0.91; 1.0,1.0">
                                          <p:stCondLst>
                                            <p:cond delay="0"/>
                                          </p:stCondLst>
                                        </p:cTn>
                                        <p:tgtEl>
                                          <p:spTgt spid="1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4">
                                            <p:txEl>
                                              <p:pRg st="0" end="0"/>
                                            </p:txEl>
                                          </p:spTgt>
                                        </p:tgtEl>
                                      </p:cBhvr>
                                      <p:to x="100000" y="60000"/>
                                    </p:animScale>
                                    <p:animScale>
                                      <p:cBhvr>
                                        <p:cTn id="14" dur="166" decel="50000">
                                          <p:stCondLst>
                                            <p:cond delay="676"/>
                                          </p:stCondLst>
                                        </p:cTn>
                                        <p:tgtEl>
                                          <p:spTgt spid="14">
                                            <p:txEl>
                                              <p:pRg st="0" end="0"/>
                                            </p:txEl>
                                          </p:spTgt>
                                        </p:tgtEl>
                                      </p:cBhvr>
                                      <p:to x="100000" y="100000"/>
                                    </p:animScale>
                                    <p:animScale>
                                      <p:cBhvr>
                                        <p:cTn id="15" dur="26">
                                          <p:stCondLst>
                                            <p:cond delay="1312"/>
                                          </p:stCondLst>
                                        </p:cTn>
                                        <p:tgtEl>
                                          <p:spTgt spid="14">
                                            <p:txEl>
                                              <p:pRg st="0" end="0"/>
                                            </p:txEl>
                                          </p:spTgt>
                                        </p:tgtEl>
                                      </p:cBhvr>
                                      <p:to x="100000" y="80000"/>
                                    </p:animScale>
                                    <p:animScale>
                                      <p:cBhvr>
                                        <p:cTn id="16" dur="166" decel="50000">
                                          <p:stCondLst>
                                            <p:cond delay="1338"/>
                                          </p:stCondLst>
                                        </p:cTn>
                                        <p:tgtEl>
                                          <p:spTgt spid="14">
                                            <p:txEl>
                                              <p:pRg st="0" end="0"/>
                                            </p:txEl>
                                          </p:spTgt>
                                        </p:tgtEl>
                                      </p:cBhvr>
                                      <p:to x="100000" y="100000"/>
                                    </p:animScale>
                                    <p:animScale>
                                      <p:cBhvr>
                                        <p:cTn id="17" dur="26">
                                          <p:stCondLst>
                                            <p:cond delay="1642"/>
                                          </p:stCondLst>
                                        </p:cTn>
                                        <p:tgtEl>
                                          <p:spTgt spid="14">
                                            <p:txEl>
                                              <p:pRg st="0" end="0"/>
                                            </p:txEl>
                                          </p:spTgt>
                                        </p:tgtEl>
                                      </p:cBhvr>
                                      <p:to x="100000" y="90000"/>
                                    </p:animScale>
                                    <p:animScale>
                                      <p:cBhvr>
                                        <p:cTn id="18" dur="166" decel="50000">
                                          <p:stCondLst>
                                            <p:cond delay="1668"/>
                                          </p:stCondLst>
                                        </p:cTn>
                                        <p:tgtEl>
                                          <p:spTgt spid="14">
                                            <p:txEl>
                                              <p:pRg st="0" end="0"/>
                                            </p:txEl>
                                          </p:spTgt>
                                        </p:tgtEl>
                                      </p:cBhvr>
                                      <p:to x="100000" y="100000"/>
                                    </p:animScale>
                                    <p:animScale>
                                      <p:cBhvr>
                                        <p:cTn id="19" dur="26">
                                          <p:stCondLst>
                                            <p:cond delay="1808"/>
                                          </p:stCondLst>
                                        </p:cTn>
                                        <p:tgtEl>
                                          <p:spTgt spid="14">
                                            <p:txEl>
                                              <p:pRg st="0" end="0"/>
                                            </p:txEl>
                                          </p:spTgt>
                                        </p:tgtEl>
                                      </p:cBhvr>
                                      <p:to x="100000" y="95000"/>
                                    </p:animScale>
                                    <p:animScale>
                                      <p:cBhvr>
                                        <p:cTn id="20" dur="166" decel="50000">
                                          <p:stCondLst>
                                            <p:cond delay="1834"/>
                                          </p:stCondLst>
                                        </p:cTn>
                                        <p:tgtEl>
                                          <p:spTgt spid="14">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14">
                                            <p:txEl>
                                              <p:pRg st="1" end="1"/>
                                            </p:txEl>
                                          </p:spTgt>
                                        </p:tgtEl>
                                        <p:attrNameLst>
                                          <p:attrName>style.visibility</p:attrName>
                                        </p:attrNameLst>
                                      </p:cBhvr>
                                      <p:to>
                                        <p:strVal val="visible"/>
                                      </p:to>
                                    </p:set>
                                    <p:animEffect transition="in" filter="wipe(down)">
                                      <p:cBhvr>
                                        <p:cTn id="23" dur="580">
                                          <p:stCondLst>
                                            <p:cond delay="0"/>
                                          </p:stCondLst>
                                        </p:cTn>
                                        <p:tgtEl>
                                          <p:spTgt spid="14">
                                            <p:txEl>
                                              <p:pRg st="1" end="1"/>
                                            </p:txEl>
                                          </p:spTgt>
                                        </p:tgtEl>
                                      </p:cBhvr>
                                    </p:animEffect>
                                    <p:anim calcmode="lin" valueType="num">
                                      <p:cBhvr>
                                        <p:cTn id="24" dur="1822" tmFilter="0,0; 0.14,0.36; 0.43,0.73; 0.71,0.91; 1.0,1.0">
                                          <p:stCondLst>
                                            <p:cond delay="0"/>
                                          </p:stCondLst>
                                        </p:cTn>
                                        <p:tgtEl>
                                          <p:spTgt spid="14">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4">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4">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4">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4">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14">
                                            <p:txEl>
                                              <p:pRg st="1" end="1"/>
                                            </p:txEl>
                                          </p:spTgt>
                                        </p:tgtEl>
                                      </p:cBhvr>
                                      <p:to x="100000" y="60000"/>
                                    </p:animScale>
                                    <p:animScale>
                                      <p:cBhvr>
                                        <p:cTn id="30" dur="166" decel="50000">
                                          <p:stCondLst>
                                            <p:cond delay="676"/>
                                          </p:stCondLst>
                                        </p:cTn>
                                        <p:tgtEl>
                                          <p:spTgt spid="14">
                                            <p:txEl>
                                              <p:pRg st="1" end="1"/>
                                            </p:txEl>
                                          </p:spTgt>
                                        </p:tgtEl>
                                      </p:cBhvr>
                                      <p:to x="100000" y="100000"/>
                                    </p:animScale>
                                    <p:animScale>
                                      <p:cBhvr>
                                        <p:cTn id="31" dur="26">
                                          <p:stCondLst>
                                            <p:cond delay="1312"/>
                                          </p:stCondLst>
                                        </p:cTn>
                                        <p:tgtEl>
                                          <p:spTgt spid="14">
                                            <p:txEl>
                                              <p:pRg st="1" end="1"/>
                                            </p:txEl>
                                          </p:spTgt>
                                        </p:tgtEl>
                                      </p:cBhvr>
                                      <p:to x="100000" y="80000"/>
                                    </p:animScale>
                                    <p:animScale>
                                      <p:cBhvr>
                                        <p:cTn id="32" dur="166" decel="50000">
                                          <p:stCondLst>
                                            <p:cond delay="1338"/>
                                          </p:stCondLst>
                                        </p:cTn>
                                        <p:tgtEl>
                                          <p:spTgt spid="14">
                                            <p:txEl>
                                              <p:pRg st="1" end="1"/>
                                            </p:txEl>
                                          </p:spTgt>
                                        </p:tgtEl>
                                      </p:cBhvr>
                                      <p:to x="100000" y="100000"/>
                                    </p:animScale>
                                    <p:animScale>
                                      <p:cBhvr>
                                        <p:cTn id="33" dur="26">
                                          <p:stCondLst>
                                            <p:cond delay="1642"/>
                                          </p:stCondLst>
                                        </p:cTn>
                                        <p:tgtEl>
                                          <p:spTgt spid="14">
                                            <p:txEl>
                                              <p:pRg st="1" end="1"/>
                                            </p:txEl>
                                          </p:spTgt>
                                        </p:tgtEl>
                                      </p:cBhvr>
                                      <p:to x="100000" y="90000"/>
                                    </p:animScale>
                                    <p:animScale>
                                      <p:cBhvr>
                                        <p:cTn id="34" dur="166" decel="50000">
                                          <p:stCondLst>
                                            <p:cond delay="1668"/>
                                          </p:stCondLst>
                                        </p:cTn>
                                        <p:tgtEl>
                                          <p:spTgt spid="14">
                                            <p:txEl>
                                              <p:pRg st="1" end="1"/>
                                            </p:txEl>
                                          </p:spTgt>
                                        </p:tgtEl>
                                      </p:cBhvr>
                                      <p:to x="100000" y="100000"/>
                                    </p:animScale>
                                    <p:animScale>
                                      <p:cBhvr>
                                        <p:cTn id="35" dur="26">
                                          <p:stCondLst>
                                            <p:cond delay="1808"/>
                                          </p:stCondLst>
                                        </p:cTn>
                                        <p:tgtEl>
                                          <p:spTgt spid="14">
                                            <p:txEl>
                                              <p:pRg st="1" end="1"/>
                                            </p:txEl>
                                          </p:spTgt>
                                        </p:tgtEl>
                                      </p:cBhvr>
                                      <p:to x="100000" y="95000"/>
                                    </p:animScale>
                                    <p:animScale>
                                      <p:cBhvr>
                                        <p:cTn id="36" dur="166" decel="50000">
                                          <p:stCondLst>
                                            <p:cond delay="1834"/>
                                          </p:stCondLst>
                                        </p:cTn>
                                        <p:tgtEl>
                                          <p:spTgt spid="14">
                                            <p:txEl>
                                              <p:pRg st="1" end="1"/>
                                            </p:txEl>
                                          </p:spTgt>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14">
                                            <p:txEl>
                                              <p:pRg st="2" end="2"/>
                                            </p:txEl>
                                          </p:spTgt>
                                        </p:tgtEl>
                                        <p:attrNameLst>
                                          <p:attrName>style.visibility</p:attrName>
                                        </p:attrNameLst>
                                      </p:cBhvr>
                                      <p:to>
                                        <p:strVal val="visible"/>
                                      </p:to>
                                    </p:set>
                                    <p:animEffect transition="in" filter="fade">
                                      <p:cBhvr>
                                        <p:cTn id="41" dur="1000"/>
                                        <p:tgtEl>
                                          <p:spTgt spid="14">
                                            <p:txEl>
                                              <p:pRg st="2" end="2"/>
                                            </p:txEl>
                                          </p:spTgt>
                                        </p:tgtEl>
                                      </p:cBhvr>
                                    </p:animEffect>
                                    <p:anim calcmode="lin" valueType="num">
                                      <p:cBhvr>
                                        <p:cTn id="42" dur="1000" fill="hold"/>
                                        <p:tgtEl>
                                          <p:spTgt spid="14">
                                            <p:txEl>
                                              <p:pRg st="2" end="2"/>
                                            </p:txEl>
                                          </p:spTgt>
                                        </p:tgtEl>
                                        <p:attrNameLst>
                                          <p:attrName>ppt_x</p:attrName>
                                        </p:attrNameLst>
                                      </p:cBhvr>
                                      <p:tavLst>
                                        <p:tav tm="0">
                                          <p:val>
                                            <p:strVal val="#ppt_x"/>
                                          </p:val>
                                        </p:tav>
                                        <p:tav tm="100000">
                                          <p:val>
                                            <p:strVal val="#ppt_x"/>
                                          </p:val>
                                        </p:tav>
                                      </p:tavLst>
                                    </p:anim>
                                    <p:anim calcmode="lin" valueType="num">
                                      <p:cBhvr>
                                        <p:cTn id="43" dur="1000" fill="hold"/>
                                        <p:tgtEl>
                                          <p:spTgt spid="14">
                                            <p:txEl>
                                              <p:pRg st="2" end="2"/>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14">
                                            <p:txEl>
                                              <p:pRg st="3" end="3"/>
                                            </p:txEl>
                                          </p:spTgt>
                                        </p:tgtEl>
                                        <p:attrNameLst>
                                          <p:attrName>style.visibility</p:attrName>
                                        </p:attrNameLst>
                                      </p:cBhvr>
                                      <p:to>
                                        <p:strVal val="visible"/>
                                      </p:to>
                                    </p:set>
                                    <p:animEffect transition="in" filter="fade">
                                      <p:cBhvr>
                                        <p:cTn id="46" dur="1000"/>
                                        <p:tgtEl>
                                          <p:spTgt spid="14">
                                            <p:txEl>
                                              <p:pRg st="3" end="3"/>
                                            </p:txEl>
                                          </p:spTgt>
                                        </p:tgtEl>
                                      </p:cBhvr>
                                    </p:animEffect>
                                    <p:anim calcmode="lin" valueType="num">
                                      <p:cBhvr>
                                        <p:cTn id="47" dur="1000" fill="hold"/>
                                        <p:tgtEl>
                                          <p:spTgt spid="14">
                                            <p:txEl>
                                              <p:pRg st="3" end="3"/>
                                            </p:txEl>
                                          </p:spTgt>
                                        </p:tgtEl>
                                        <p:attrNameLst>
                                          <p:attrName>ppt_x</p:attrName>
                                        </p:attrNameLst>
                                      </p:cBhvr>
                                      <p:tavLst>
                                        <p:tav tm="0">
                                          <p:val>
                                            <p:strVal val="#ppt_x"/>
                                          </p:val>
                                        </p:tav>
                                        <p:tav tm="100000">
                                          <p:val>
                                            <p:strVal val="#ppt_x"/>
                                          </p:val>
                                        </p:tav>
                                      </p:tavLst>
                                    </p:anim>
                                    <p:anim calcmode="lin" valueType="num">
                                      <p:cBhvr>
                                        <p:cTn id="48" dur="1000" fill="hold"/>
                                        <p:tgtEl>
                                          <p:spTgt spid="14">
                                            <p:txEl>
                                              <p:pRg st="3" end="3"/>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14">
                                            <p:txEl>
                                              <p:pRg st="4" end="4"/>
                                            </p:txEl>
                                          </p:spTgt>
                                        </p:tgtEl>
                                        <p:attrNameLst>
                                          <p:attrName>style.visibility</p:attrName>
                                        </p:attrNameLst>
                                      </p:cBhvr>
                                      <p:to>
                                        <p:strVal val="visible"/>
                                      </p:to>
                                    </p:set>
                                    <p:animEffect transition="in" filter="fade">
                                      <p:cBhvr>
                                        <p:cTn id="51" dur="1000"/>
                                        <p:tgtEl>
                                          <p:spTgt spid="14">
                                            <p:txEl>
                                              <p:pRg st="4" end="4"/>
                                            </p:txEl>
                                          </p:spTgt>
                                        </p:tgtEl>
                                      </p:cBhvr>
                                    </p:animEffect>
                                    <p:anim calcmode="lin" valueType="num">
                                      <p:cBhvr>
                                        <p:cTn id="52" dur="1000" fill="hold"/>
                                        <p:tgtEl>
                                          <p:spTgt spid="14">
                                            <p:txEl>
                                              <p:pRg st="4" end="4"/>
                                            </p:txEl>
                                          </p:spTgt>
                                        </p:tgtEl>
                                        <p:attrNameLst>
                                          <p:attrName>ppt_x</p:attrName>
                                        </p:attrNameLst>
                                      </p:cBhvr>
                                      <p:tavLst>
                                        <p:tav tm="0">
                                          <p:val>
                                            <p:strVal val="#ppt_x"/>
                                          </p:val>
                                        </p:tav>
                                        <p:tav tm="100000">
                                          <p:val>
                                            <p:strVal val="#ppt_x"/>
                                          </p:val>
                                        </p:tav>
                                      </p:tavLst>
                                    </p:anim>
                                    <p:anim calcmode="lin" valueType="num">
                                      <p:cBhvr>
                                        <p:cTn id="53" dur="1000" fill="hold"/>
                                        <p:tgtEl>
                                          <p:spTgt spid="14">
                                            <p:txEl>
                                              <p:pRg st="4" end="4"/>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14">
                                            <p:txEl>
                                              <p:pRg st="5" end="5"/>
                                            </p:txEl>
                                          </p:spTgt>
                                        </p:tgtEl>
                                        <p:attrNameLst>
                                          <p:attrName>style.visibility</p:attrName>
                                        </p:attrNameLst>
                                      </p:cBhvr>
                                      <p:to>
                                        <p:strVal val="visible"/>
                                      </p:to>
                                    </p:set>
                                    <p:animEffect transition="in" filter="fade">
                                      <p:cBhvr>
                                        <p:cTn id="56" dur="1000"/>
                                        <p:tgtEl>
                                          <p:spTgt spid="14">
                                            <p:txEl>
                                              <p:pRg st="5" end="5"/>
                                            </p:txEl>
                                          </p:spTgt>
                                        </p:tgtEl>
                                      </p:cBhvr>
                                    </p:animEffect>
                                    <p:anim calcmode="lin" valueType="num">
                                      <p:cBhvr>
                                        <p:cTn id="57" dur="1000" fill="hold"/>
                                        <p:tgtEl>
                                          <p:spTgt spid="14">
                                            <p:txEl>
                                              <p:pRg st="5" end="5"/>
                                            </p:txEl>
                                          </p:spTgt>
                                        </p:tgtEl>
                                        <p:attrNameLst>
                                          <p:attrName>ppt_x</p:attrName>
                                        </p:attrNameLst>
                                      </p:cBhvr>
                                      <p:tavLst>
                                        <p:tav tm="0">
                                          <p:val>
                                            <p:strVal val="#ppt_x"/>
                                          </p:val>
                                        </p:tav>
                                        <p:tav tm="100000">
                                          <p:val>
                                            <p:strVal val="#ppt_x"/>
                                          </p:val>
                                        </p:tav>
                                      </p:tavLst>
                                    </p:anim>
                                    <p:anim calcmode="lin" valueType="num">
                                      <p:cBhvr>
                                        <p:cTn id="58" dur="1000" fill="hold"/>
                                        <p:tgtEl>
                                          <p:spTgt spid="1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Finansijska pismenost u svetu</a:t>
            </a:r>
            <a:endParaRPr lang="en-US" dirty="0"/>
          </a:p>
        </p:txBody>
      </p:sp>
      <p:sp>
        <p:nvSpPr>
          <p:cNvPr id="3" name="Text Placeholder 2"/>
          <p:cNvSpPr>
            <a:spLocks noGrp="1"/>
          </p:cNvSpPr>
          <p:nvPr>
            <p:ph type="body" idx="1"/>
          </p:nvPr>
        </p:nvSpPr>
        <p:spPr/>
        <p:txBody>
          <a:bodyPr/>
          <a:lstStyle/>
          <a:p>
            <a:pPr algn="just"/>
            <a:r>
              <a:rPr lang="sr-Latn-RS" dirty="0" smtClean="0"/>
              <a:t>Zasebni predmet</a:t>
            </a:r>
            <a:endParaRPr lang="en-US" dirty="0"/>
          </a:p>
        </p:txBody>
      </p:sp>
      <p:sp>
        <p:nvSpPr>
          <p:cNvPr id="4" name="Content Placeholder 3"/>
          <p:cNvSpPr>
            <a:spLocks noGrp="1"/>
          </p:cNvSpPr>
          <p:nvPr>
            <p:ph sz="half" idx="2"/>
          </p:nvPr>
        </p:nvSpPr>
        <p:spPr/>
        <p:txBody>
          <a:bodyPr/>
          <a:lstStyle/>
          <a:p>
            <a:r>
              <a:rPr lang="sr-Latn-RS" dirty="0" smtClean="0"/>
              <a:t>Republika Češka</a:t>
            </a:r>
          </a:p>
          <a:p>
            <a:r>
              <a:rPr lang="sr-Latn-RS" dirty="0" smtClean="0"/>
              <a:t>Estonija</a:t>
            </a:r>
          </a:p>
          <a:p>
            <a:r>
              <a:rPr lang="sr-Latn-RS" dirty="0" smtClean="0"/>
              <a:t>Mađarska</a:t>
            </a:r>
          </a:p>
          <a:p>
            <a:r>
              <a:rPr lang="sr-Latn-RS" dirty="0" smtClean="0"/>
              <a:t>Severna Irska</a:t>
            </a:r>
            <a:endParaRPr lang="sr-Latn-RS" dirty="0"/>
          </a:p>
          <a:p>
            <a:r>
              <a:rPr lang="sr-Latn-RS" dirty="0" smtClean="0"/>
              <a:t>Japan </a:t>
            </a:r>
          </a:p>
          <a:p>
            <a:r>
              <a:rPr lang="sr-Latn-RS" dirty="0" smtClean="0"/>
              <a:t>Južna Koreja</a:t>
            </a:r>
          </a:p>
        </p:txBody>
      </p:sp>
      <p:sp>
        <p:nvSpPr>
          <p:cNvPr id="5" name="Text Placeholder 4"/>
          <p:cNvSpPr>
            <a:spLocks noGrp="1"/>
          </p:cNvSpPr>
          <p:nvPr>
            <p:ph type="body" sz="quarter" idx="3"/>
          </p:nvPr>
        </p:nvSpPr>
        <p:spPr/>
        <p:txBody>
          <a:bodyPr/>
          <a:lstStyle/>
          <a:p>
            <a:r>
              <a:rPr lang="sr-Latn-RS" dirty="0" smtClean="0"/>
              <a:t>Međupredmetna kompetencija</a:t>
            </a:r>
            <a:endParaRPr lang="en-US" dirty="0"/>
          </a:p>
        </p:txBody>
      </p:sp>
      <p:sp>
        <p:nvSpPr>
          <p:cNvPr id="6" name="Content Placeholder 5"/>
          <p:cNvSpPr>
            <a:spLocks noGrp="1"/>
          </p:cNvSpPr>
          <p:nvPr>
            <p:ph sz="quarter" idx="4"/>
          </p:nvPr>
        </p:nvSpPr>
        <p:spPr/>
        <p:txBody>
          <a:bodyPr/>
          <a:lstStyle/>
          <a:p>
            <a:r>
              <a:rPr lang="sr-Latn-RS" dirty="0" smtClean="0"/>
              <a:t>Novi Zeland</a:t>
            </a:r>
          </a:p>
          <a:p>
            <a:r>
              <a:rPr lang="sr-Latn-RS" dirty="0" smtClean="0"/>
              <a:t>Velika Britanija (bez SI)</a:t>
            </a:r>
          </a:p>
          <a:p>
            <a:r>
              <a:rPr lang="sr-Latn-RS" dirty="0" smtClean="0"/>
              <a:t>SAD</a:t>
            </a:r>
          </a:p>
          <a:p>
            <a:r>
              <a:rPr lang="sr-Latn-RS" dirty="0" smtClean="0"/>
              <a:t>Australija</a:t>
            </a:r>
          </a:p>
          <a:p>
            <a:r>
              <a:rPr lang="sr-Latn-RS" dirty="0" smtClean="0"/>
              <a:t>Južnoafrička Republika</a:t>
            </a:r>
            <a:endParaRPr lang="en-US" dirty="0"/>
          </a:p>
        </p:txBody>
      </p:sp>
    </p:spTree>
    <p:extLst>
      <p:ext uri="{BB962C8B-B14F-4D97-AF65-F5344CB8AC3E}">
        <p14:creationId xmlns:p14="http://schemas.microsoft.com/office/powerpoint/2010/main" val="222449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sr-Latn-RS" dirty="0" smtClean="0"/>
              <a:t>Finansijska pismenost u svetu</a:t>
            </a:r>
            <a:endParaRPr lang="en-US" dirty="0"/>
          </a:p>
        </p:txBody>
      </p:sp>
      <p:sp>
        <p:nvSpPr>
          <p:cNvPr id="14" name="Content Placeholder 13"/>
          <p:cNvSpPr>
            <a:spLocks noGrp="1"/>
          </p:cNvSpPr>
          <p:nvPr>
            <p:ph idx="1"/>
          </p:nvPr>
        </p:nvSpPr>
        <p:spPr/>
        <p:txBody>
          <a:bodyPr>
            <a:normAutofit fontScale="92500" lnSpcReduction="10000"/>
          </a:bodyPr>
          <a:lstStyle/>
          <a:p>
            <a:r>
              <a:rPr lang="sr-Latn-RS" dirty="0" smtClean="0"/>
              <a:t>Prvi problem u svim zemljama: </a:t>
            </a:r>
            <a:r>
              <a:rPr lang="sr-Latn-RS" dirty="0"/>
              <a:t>kako efikasno ubediti kreatore obrazovnih politika i sve donosioce odluka i interesne grupe u značaj uvođenja ovakve novine</a:t>
            </a:r>
            <a:r>
              <a:rPr lang="sr-Latn-RS" dirty="0" smtClean="0"/>
              <a:t>.</a:t>
            </a:r>
          </a:p>
          <a:p>
            <a:r>
              <a:rPr lang="sr-Latn-RS" dirty="0" smtClean="0"/>
              <a:t>Australija: kreirala fondaciju koja je </a:t>
            </a:r>
            <a:r>
              <a:rPr lang="sr-Latn-RS" dirty="0"/>
              <a:t>preuzela ulogu u obaveštavanju javnost i podizanju svesti o značaju finansijske pismenosti. Z</a:t>
            </a:r>
            <a:r>
              <a:rPr lang="sr-Latn-RS" dirty="0" smtClean="0"/>
              <a:t>adatak </a:t>
            </a:r>
            <a:r>
              <a:rPr lang="sr-Latn-RS" dirty="0"/>
              <a:t>ove fondacije je bio da ispita izvodljivost i opravdanost takve odluke. </a:t>
            </a:r>
          </a:p>
          <a:p>
            <a:r>
              <a:rPr lang="sr-Latn-RS" dirty="0" smtClean="0"/>
              <a:t>Novi Zeland: evidence based policy making (</a:t>
            </a:r>
            <a:r>
              <a:rPr lang="sr-Latn-RS" dirty="0" smtClean="0">
                <a:hlinkClick r:id="rId2"/>
              </a:rPr>
              <a:t>www.cffc.org.nz</a:t>
            </a:r>
            <a:r>
              <a:rPr lang="sr-Latn-RS" dirty="0" smtClean="0"/>
              <a:t>)</a:t>
            </a:r>
          </a:p>
          <a:p>
            <a:r>
              <a:rPr lang="sr-Latn-RS" dirty="0" smtClean="0"/>
              <a:t>Kanada: </a:t>
            </a:r>
            <a:r>
              <a:rPr lang="sr-Latn-RS" dirty="0"/>
              <a:t>oformila Operativnu grupu za finansijsku pismenost. Nakon detaljog istraživanja ova grupa donela je 30 preporuka koje su predstavljale osnov za razvoj Nacionalne strategije za finansijsku pismenost. Kanada je sprovela nacionalno istraživanje kako bi prikupila informacije o finanijskoj sposobnosti svojih građana. Prvo takvo istaživanje sprovedeno je 2009. godine da bi se ono ponovilo 2014. </a:t>
            </a:r>
            <a:endParaRPr lang="sr-Latn-RS" dirty="0" smtClean="0"/>
          </a:p>
          <a:p>
            <a:r>
              <a:rPr lang="sr-Latn-RS" dirty="0" smtClean="0"/>
              <a:t>Razvoj strategija za razvoj finansijske pismenosti postoji u velikom broju zemalja</a:t>
            </a:r>
            <a:endParaRPr lang="sr-Latn-RS" dirty="0"/>
          </a:p>
          <a:p>
            <a:endParaRPr lang="sr-Latn-RS" dirty="0" smtClean="0"/>
          </a:p>
          <a:p>
            <a:pPr marL="457200" lvl="1" indent="0">
              <a:buNone/>
            </a:pPr>
            <a:r>
              <a:rPr lang="sr-Latn-RS" dirty="0" smtClean="0"/>
              <a:t> </a:t>
            </a:r>
          </a:p>
          <a:p>
            <a:endParaRPr lang="sr-Latn-RS" dirty="0" smtClean="0"/>
          </a:p>
        </p:txBody>
      </p:sp>
    </p:spTree>
    <p:extLst>
      <p:ext uri="{BB962C8B-B14F-4D97-AF65-F5344CB8AC3E}">
        <p14:creationId xmlns:p14="http://schemas.microsoft.com/office/powerpoint/2010/main" val="367661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sr-Latn-RS" dirty="0" smtClean="0"/>
              <a:t>Finansijska pismenost u Srbiji</a:t>
            </a:r>
            <a:endParaRPr lang="en-US" dirty="0"/>
          </a:p>
        </p:txBody>
      </p:sp>
      <p:sp>
        <p:nvSpPr>
          <p:cNvPr id="14" name="Content Placeholder 13"/>
          <p:cNvSpPr>
            <a:spLocks noGrp="1"/>
          </p:cNvSpPr>
          <p:nvPr>
            <p:ph idx="1"/>
          </p:nvPr>
        </p:nvSpPr>
        <p:spPr/>
        <p:txBody>
          <a:bodyPr>
            <a:normAutofit/>
          </a:bodyPr>
          <a:lstStyle/>
          <a:p>
            <a:r>
              <a:rPr lang="sr-Latn-RS" dirty="0"/>
              <a:t>Strategija Narodne banke Srbije na polju finansijskog obrazovanja za period 2016–2020. </a:t>
            </a:r>
            <a:r>
              <a:rPr lang="sr-Latn-RS" dirty="0" smtClean="0"/>
              <a:t>godine</a:t>
            </a:r>
          </a:p>
          <a:p>
            <a:r>
              <a:rPr lang="sr-Latn-RS" dirty="0" smtClean="0"/>
              <a:t>NBS je uz pomoći Ipsosa sprovela jedino istraživanje na nacionalnom nivou iz finanijske pismenosti </a:t>
            </a:r>
          </a:p>
          <a:p>
            <a:r>
              <a:rPr lang="sr-Latn-RS" dirty="0" smtClean="0"/>
              <a:t>Veliki broj interesnih grupa se bavio finanijskom pismenošću ali niko na nacionalnom nivou (radionice pre svega)</a:t>
            </a:r>
          </a:p>
          <a:p>
            <a:r>
              <a:rPr lang="sr-Latn-RS" dirty="0" smtClean="0"/>
              <a:t>PISA 2018</a:t>
            </a:r>
          </a:p>
          <a:p>
            <a:pPr marL="0" indent="0">
              <a:buNone/>
            </a:pPr>
            <a:endParaRPr lang="sr-Latn-RS" dirty="0" smtClean="0"/>
          </a:p>
          <a:p>
            <a:pPr marL="457200" lvl="1" indent="0">
              <a:buNone/>
            </a:pPr>
            <a:r>
              <a:rPr lang="sr-Latn-RS" dirty="0" smtClean="0"/>
              <a:t> </a:t>
            </a:r>
          </a:p>
          <a:p>
            <a:endParaRPr lang="sr-Latn-RS" dirty="0" smtClean="0"/>
          </a:p>
        </p:txBody>
      </p:sp>
    </p:spTree>
    <p:extLst>
      <p:ext uri="{BB962C8B-B14F-4D97-AF65-F5344CB8AC3E}">
        <p14:creationId xmlns:p14="http://schemas.microsoft.com/office/powerpoint/2010/main" val="1716837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2.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CDDBB83-77C1-4099-A0AA-289882E745E2}">
  <ds:schemaRefs>
    <ds:schemaRef ds:uri="http://purl.org/dc/elements/1.1/"/>
    <ds:schemaRef ds:uri="http://purl.org/dc/terms/"/>
    <ds:schemaRef ds:uri="4873beb7-5857-4685-be1f-d57550cc96cc"/>
    <ds:schemaRef ds:uri="http://purl.org/dc/dcmitype/"/>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190</TotalTime>
  <Words>1156</Words>
  <Application>Microsoft Office PowerPoint</Application>
  <PresentationFormat>Widescreen</PresentationFormat>
  <Paragraphs>434</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Euphemia</vt:lpstr>
      <vt:lpstr>Plantagenet Cherokee</vt:lpstr>
      <vt:lpstr>Times New Roman</vt:lpstr>
      <vt:lpstr>Wingdings</vt:lpstr>
      <vt:lpstr>Academic Literature 16x9</vt:lpstr>
      <vt:lpstr>Finansijska pismenost, veština XXI veka</vt:lpstr>
      <vt:lpstr>Sadržaj</vt:lpstr>
      <vt:lpstr>Šta predstavlja „Finansijska pismenost“?</vt:lpstr>
      <vt:lpstr>Formalna definicija</vt:lpstr>
      <vt:lpstr>FINansijska pismenost u svetu</vt:lpstr>
      <vt:lpstr>Finansijska pismenost u svetu</vt:lpstr>
      <vt:lpstr>Finansijska pismenost u svetu</vt:lpstr>
      <vt:lpstr>Finansijska pismenost u svetu</vt:lpstr>
      <vt:lpstr>Finansijska pismenost u Srbiji</vt:lpstr>
      <vt:lpstr>Pisa – međunarodni program procene učeničkih postignuća</vt:lpstr>
      <vt:lpstr>PISA</vt:lpstr>
      <vt:lpstr>PISA 2012 - Srbija</vt:lpstr>
      <vt:lpstr>PISA 2012 – finanijska pismenost</vt:lpstr>
      <vt:lpstr>PISA 2012 – poređenje postignuća</vt:lpstr>
      <vt:lpstr>PISA 2012 – korelacija između postignuća</vt:lpstr>
      <vt:lpstr>PREporuke za kreatore javnih politika</vt:lpstr>
      <vt:lpstr>Preporuke za razvoj finansijske pismenosti u Srbiji</vt:lpstr>
      <vt:lpstr>Preporuke za razvoj finansijske pismenosti u Srbiji</vt:lpstr>
      <vt:lpstr>Hvala na pažnji!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With Picture Layout</dc:title>
  <dc:creator>Mladen Stamenković</dc:creator>
  <cp:lastModifiedBy>Mladen Stamenković</cp:lastModifiedBy>
  <cp:revision>17</cp:revision>
  <dcterms:created xsi:type="dcterms:W3CDTF">2017-04-26T10:49:24Z</dcterms:created>
  <dcterms:modified xsi:type="dcterms:W3CDTF">2017-04-26T16:36:36Z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