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7" r:id="rId13"/>
    <p:sldId id="268" r:id="rId1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Vita\EduFokus\Rad\Klaster%20analiza\Graf%20klaster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Vita\EduFokus\Rad\Klaster%20analiza\Klaster%20analiza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Latn-RS" sz="2400"/>
              <a:t>Analiza karakteristika učenika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Sheet1!$D$8</c:f>
              <c:strCache>
                <c:ptCount val="1"/>
                <c:pt idx="0">
                  <c:v>Matematička anksioznost (ANXMAT)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25400">
              <a:noFill/>
            </a:ln>
            <a:effectLst/>
          </c:spPr>
          <c:invertIfNegative val="0"/>
          <c:val>
            <c:numRef>
              <c:f>Sheet1!$E$8:$J$8</c:f>
              <c:numCache>
                <c:formatCode>General</c:formatCode>
                <c:ptCount val="6"/>
                <c:pt idx="0">
                  <c:v>-0.65</c:v>
                </c:pt>
                <c:pt idx="1">
                  <c:v>-0.33</c:v>
                </c:pt>
                <c:pt idx="2">
                  <c:v>-0.02</c:v>
                </c:pt>
                <c:pt idx="3">
                  <c:v>0.1</c:v>
                </c:pt>
                <c:pt idx="4">
                  <c:v>0.28000000000000003</c:v>
                </c:pt>
                <c:pt idx="5">
                  <c:v>0.45</c:v>
                </c:pt>
              </c:numCache>
            </c:numRef>
          </c:val>
        </c:ser>
        <c:ser>
          <c:idx val="1"/>
          <c:order val="1"/>
          <c:tx>
            <c:strRef>
              <c:f>Sheet1!$D$9</c:f>
              <c:strCache>
                <c:ptCount val="1"/>
                <c:pt idx="0">
                  <c:v>Posedovanje kulturalnih dobara (CULTPOS)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 w="25400">
              <a:noFill/>
            </a:ln>
            <a:effectLst/>
          </c:spPr>
          <c:invertIfNegative val="0"/>
          <c:val>
            <c:numRef>
              <c:f>Sheet1!$E$9:$J$9</c:f>
              <c:numCache>
                <c:formatCode>General</c:formatCode>
                <c:ptCount val="6"/>
                <c:pt idx="0">
                  <c:v>0.43</c:v>
                </c:pt>
                <c:pt idx="1">
                  <c:v>0.34</c:v>
                </c:pt>
                <c:pt idx="2">
                  <c:v>0.1</c:v>
                </c:pt>
                <c:pt idx="3">
                  <c:v>-0.12</c:v>
                </c:pt>
                <c:pt idx="4">
                  <c:v>-0.28999999999999998</c:v>
                </c:pt>
                <c:pt idx="5">
                  <c:v>-0.41</c:v>
                </c:pt>
              </c:numCache>
            </c:numRef>
          </c:val>
        </c:ser>
        <c:ser>
          <c:idx val="2"/>
          <c:order val="2"/>
          <c:tx>
            <c:strRef>
              <c:f>Sheet1!$D$10</c:f>
              <c:strCache>
                <c:ptCount val="1"/>
                <c:pt idx="0">
                  <c:v>Socio-ekonomski status (ESCS)</c:v>
                </c:pt>
              </c:strCache>
            </c:strRef>
          </c:tx>
          <c:spPr>
            <a:solidFill>
              <a:srgbClr val="00B050"/>
            </a:solidFill>
            <a:ln w="25400">
              <a:noFill/>
            </a:ln>
            <a:effectLst/>
          </c:spPr>
          <c:invertIfNegative val="0"/>
          <c:val>
            <c:numRef>
              <c:f>Sheet1!$E$10:$J$10</c:f>
              <c:numCache>
                <c:formatCode>General</c:formatCode>
                <c:ptCount val="6"/>
                <c:pt idx="0">
                  <c:v>0.75</c:v>
                </c:pt>
                <c:pt idx="1">
                  <c:v>0.38</c:v>
                </c:pt>
                <c:pt idx="2">
                  <c:v>7.0000000000000007E-2</c:v>
                </c:pt>
                <c:pt idx="3">
                  <c:v>-0.16</c:v>
                </c:pt>
                <c:pt idx="4">
                  <c:v>-0.34</c:v>
                </c:pt>
                <c:pt idx="5">
                  <c:v>-0.44</c:v>
                </c:pt>
              </c:numCache>
            </c:numRef>
          </c:val>
        </c:ser>
        <c:ser>
          <c:idx val="3"/>
          <c:order val="3"/>
          <c:tx>
            <c:strRef>
              <c:f>Sheet1!$D$11</c:f>
              <c:strCache>
                <c:ptCount val="1"/>
                <c:pt idx="0">
                  <c:v>Dostupnost računara u domaćinstvu učenika (ICTRES)</c:v>
                </c:pt>
              </c:strCache>
            </c:strRef>
          </c:tx>
          <c:spPr>
            <a:solidFill>
              <a:srgbClr val="92D050"/>
            </a:solidFill>
            <a:ln w="25400">
              <a:noFill/>
            </a:ln>
            <a:effectLst/>
          </c:spPr>
          <c:invertIfNegative val="0"/>
          <c:val>
            <c:numRef>
              <c:f>Sheet1!$E$11:$J$11</c:f>
              <c:numCache>
                <c:formatCode>General</c:formatCode>
                <c:ptCount val="6"/>
                <c:pt idx="0">
                  <c:v>0.53</c:v>
                </c:pt>
                <c:pt idx="1">
                  <c:v>0.27</c:v>
                </c:pt>
                <c:pt idx="2">
                  <c:v>0.05</c:v>
                </c:pt>
                <c:pt idx="3">
                  <c:v>-0.1</c:v>
                </c:pt>
                <c:pt idx="4">
                  <c:v>-0.25</c:v>
                </c:pt>
                <c:pt idx="5">
                  <c:v>-0.35</c:v>
                </c:pt>
              </c:numCache>
            </c:numRef>
          </c:val>
        </c:ser>
        <c:ser>
          <c:idx val="4"/>
          <c:order val="4"/>
          <c:tx>
            <c:strRef>
              <c:f>Sheet1!$D$12</c:f>
              <c:strCache>
                <c:ptCount val="1"/>
                <c:pt idx="0">
                  <c:v>Matematička samoefikasnost (MATHEFF)</c:v>
                </c:pt>
              </c:strCache>
            </c:strRef>
          </c:tx>
          <c:spPr>
            <a:solidFill>
              <a:schemeClr val="accent5"/>
            </a:solidFill>
            <a:ln w="25400">
              <a:noFill/>
            </a:ln>
            <a:effectLst/>
          </c:spPr>
          <c:invertIfNegative val="0"/>
          <c:val>
            <c:numRef>
              <c:f>Sheet1!$E$12:$J$12</c:f>
              <c:numCache>
                <c:formatCode>General</c:formatCode>
                <c:ptCount val="6"/>
                <c:pt idx="0">
                  <c:v>0.86</c:v>
                </c:pt>
                <c:pt idx="1">
                  <c:v>0.36</c:v>
                </c:pt>
                <c:pt idx="2">
                  <c:v>0.02</c:v>
                </c:pt>
                <c:pt idx="3">
                  <c:v>-0.19</c:v>
                </c:pt>
                <c:pt idx="4">
                  <c:v>-0.32</c:v>
                </c:pt>
                <c:pt idx="5">
                  <c:v>-0.31</c:v>
                </c:pt>
              </c:numCache>
            </c:numRef>
          </c:val>
        </c:ser>
        <c:ser>
          <c:idx val="5"/>
          <c:order val="5"/>
          <c:tx>
            <c:strRef>
              <c:f>Sheet1!$D$13</c:f>
              <c:strCache>
                <c:ptCount val="1"/>
                <c:pt idx="0">
                  <c:v>Matematički self-koncept (SCMAT)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25400">
              <a:noFill/>
            </a:ln>
            <a:effectLst/>
          </c:spPr>
          <c:invertIfNegative val="0"/>
          <c:val>
            <c:numRef>
              <c:f>Sheet1!$E$13:$J$13</c:f>
              <c:numCache>
                <c:formatCode>General</c:formatCode>
                <c:ptCount val="6"/>
                <c:pt idx="0">
                  <c:v>0.77</c:v>
                </c:pt>
                <c:pt idx="1">
                  <c:v>0.38</c:v>
                </c:pt>
                <c:pt idx="2">
                  <c:v>-0.03</c:v>
                </c:pt>
                <c:pt idx="3">
                  <c:v>-0.21</c:v>
                </c:pt>
                <c:pt idx="4">
                  <c:v>-0.24</c:v>
                </c:pt>
                <c:pt idx="5">
                  <c:v>-0.25</c:v>
                </c:pt>
              </c:numCache>
            </c:numRef>
          </c:val>
        </c:ser>
        <c:ser>
          <c:idx val="6"/>
          <c:order val="6"/>
          <c:tx>
            <c:strRef>
              <c:f>Sheet1!$D$14</c:f>
              <c:strCache>
                <c:ptCount val="1"/>
                <c:pt idx="0">
                  <c:v>Formativno ocenjivanje  (TCHBEHFA)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5400">
              <a:noFill/>
            </a:ln>
            <a:effectLst/>
          </c:spPr>
          <c:invertIfNegative val="0"/>
          <c:val>
            <c:numRef>
              <c:f>Sheet1!$E$14:$J$14</c:f>
              <c:numCache>
                <c:formatCode>General</c:formatCode>
                <c:ptCount val="6"/>
                <c:pt idx="0">
                  <c:v>-0.21</c:v>
                </c:pt>
                <c:pt idx="1">
                  <c:v>-0.19</c:v>
                </c:pt>
                <c:pt idx="2">
                  <c:v>-7.0000000000000007E-2</c:v>
                </c:pt>
                <c:pt idx="3">
                  <c:v>-0.01</c:v>
                </c:pt>
                <c:pt idx="4">
                  <c:v>0.19</c:v>
                </c:pt>
                <c:pt idx="5">
                  <c:v>0.43</c:v>
                </c:pt>
              </c:numCache>
            </c:numRef>
          </c:val>
        </c:ser>
        <c:ser>
          <c:idx val="7"/>
          <c:order val="7"/>
          <c:tx>
            <c:strRef>
              <c:f>Sheet1!$D$15</c:f>
              <c:strCache>
                <c:ptCount val="1"/>
                <c:pt idx="0">
                  <c:v>Orijentisanost na učenika u nastavi (TCHBEHSO)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25400">
              <a:noFill/>
            </a:ln>
            <a:effectLst/>
          </c:spPr>
          <c:invertIfNegative val="0"/>
          <c:val>
            <c:numRef>
              <c:f>Sheet1!$E$15:$J$15</c:f>
              <c:numCache>
                <c:formatCode>General</c:formatCode>
                <c:ptCount val="6"/>
                <c:pt idx="0">
                  <c:v>-0.48</c:v>
                </c:pt>
                <c:pt idx="1">
                  <c:v>-0.26</c:v>
                </c:pt>
                <c:pt idx="2">
                  <c:v>-0.06</c:v>
                </c:pt>
                <c:pt idx="3">
                  <c:v>0.03</c:v>
                </c:pt>
                <c:pt idx="4">
                  <c:v>0.26</c:v>
                </c:pt>
                <c:pt idx="5">
                  <c:v>0.54</c:v>
                </c:pt>
              </c:numCache>
            </c:numRef>
          </c:val>
        </c:ser>
        <c:ser>
          <c:idx val="8"/>
          <c:order val="8"/>
          <c:tx>
            <c:strRef>
              <c:f>Sheet1!$D$16</c:f>
              <c:strCache>
                <c:ptCount val="1"/>
                <c:pt idx="0">
                  <c:v>Iskustvo sa teorijskim zadacima iz matematike na času (EXPUREM)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 w="25400">
              <a:noFill/>
            </a:ln>
            <a:effectLst/>
          </c:spPr>
          <c:invertIfNegative val="0"/>
          <c:val>
            <c:numRef>
              <c:f>Sheet1!$E$16:$J$16</c:f>
              <c:numCache>
                <c:formatCode>General</c:formatCode>
                <c:ptCount val="6"/>
                <c:pt idx="0">
                  <c:v>0.24</c:v>
                </c:pt>
                <c:pt idx="1">
                  <c:v>0.17</c:v>
                </c:pt>
                <c:pt idx="2">
                  <c:v>7.0000000000000007E-2</c:v>
                </c:pt>
                <c:pt idx="3">
                  <c:v>-0.03</c:v>
                </c:pt>
                <c:pt idx="4">
                  <c:v>-0.22</c:v>
                </c:pt>
                <c:pt idx="5">
                  <c:v>-0.26</c:v>
                </c:pt>
              </c:numCache>
            </c:numRef>
          </c:val>
        </c:ser>
        <c:ser>
          <c:idx val="9"/>
          <c:order val="9"/>
          <c:tx>
            <c:strRef>
              <c:f>Sheet1!$D$17</c:f>
              <c:strCache>
                <c:ptCount val="1"/>
                <c:pt idx="0">
                  <c:v>Matematička pismenost (z)</c:v>
                </c:pt>
              </c:strCache>
            </c:strRef>
          </c:tx>
          <c:spPr>
            <a:solidFill>
              <a:srgbClr val="FF0000"/>
            </a:solidFill>
            <a:ln w="25400">
              <a:noFill/>
            </a:ln>
            <a:effectLst/>
          </c:spPr>
          <c:invertIfNegative val="0"/>
          <c:val>
            <c:numRef>
              <c:f>Sheet1!$E$17:$J$17</c:f>
              <c:numCache>
                <c:formatCode>General</c:formatCode>
                <c:ptCount val="6"/>
                <c:pt idx="0">
                  <c:v>1.98</c:v>
                </c:pt>
                <c:pt idx="1">
                  <c:v>1.04</c:v>
                </c:pt>
                <c:pt idx="2">
                  <c:v>0.31</c:v>
                </c:pt>
                <c:pt idx="3">
                  <c:v>-0.35</c:v>
                </c:pt>
                <c:pt idx="4">
                  <c:v>-0.99</c:v>
                </c:pt>
                <c:pt idx="5">
                  <c:v>-1.8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0834936"/>
        <c:axId val="300831016"/>
      </c:barChart>
      <c:catAx>
        <c:axId val="30083493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r-Latn-RS"/>
                  <a:t>Klasteri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r-Latn-R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00831016"/>
        <c:crosses val="autoZero"/>
        <c:auto val="1"/>
        <c:lblAlgn val="ctr"/>
        <c:lblOffset val="100"/>
        <c:noMultiLvlLbl val="0"/>
      </c:catAx>
      <c:valAx>
        <c:axId val="300831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r-Latn-RS"/>
                  <a:t>z skor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r-Latn-R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00834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8557432925051037E-2"/>
          <c:y val="0.78515780912734512"/>
          <c:w val="0.8698295785943424"/>
          <c:h val="0.2027969596065856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Latn-RS"/>
              <a:t>Profili učenika u gimnazijama i srednjim stručnim školama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v>Učenici sa ekstremno visokim postignućima</c:v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1.1960554280338628E-3"/>
                  <c:y val="-6.481758504778170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'Klasteri po školama'!$J$6:$M$6</c:f>
              <c:strCache>
                <c:ptCount val="4"/>
                <c:pt idx="0">
                  <c:v>Gimnazije i umetničke škole</c:v>
                </c:pt>
                <c:pt idx="1">
                  <c:v>Srednje stručne četvorogodišnje škole</c:v>
                </c:pt>
                <c:pt idx="2">
                  <c:v>Srednje stručne trogodišnje škole</c:v>
                </c:pt>
                <c:pt idx="3">
                  <c:v>Ukupno</c:v>
                </c:pt>
              </c:strCache>
            </c:strRef>
          </c:cat>
          <c:val>
            <c:numRef>
              <c:f>'Klasteri po školama'!$J$7:$M$7</c:f>
              <c:numCache>
                <c:formatCode>###0.0%</c:formatCode>
                <c:ptCount val="4"/>
                <c:pt idx="0">
                  <c:v>0.22185430463576158</c:v>
                </c:pt>
                <c:pt idx="1">
                  <c:v>2.2972972972972974E-2</c:v>
                </c:pt>
                <c:pt idx="2" formatCode="####.0%">
                  <c:v>2.0408163265306124E-3</c:v>
                </c:pt>
                <c:pt idx="3">
                  <c:v>7.2348647488192364E-2</c:v>
                </c:pt>
              </c:numCache>
            </c:numRef>
          </c:val>
        </c:ser>
        <c:ser>
          <c:idx val="1"/>
          <c:order val="1"/>
          <c:tx>
            <c:v>Učenici sa visokim postignućima</c:v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'Klasteri po školama'!$J$6:$M$6</c:f>
              <c:strCache>
                <c:ptCount val="4"/>
                <c:pt idx="0">
                  <c:v>Gimnazije i umetničke škole</c:v>
                </c:pt>
                <c:pt idx="1">
                  <c:v>Srednje stručne četvorogodišnje škole</c:v>
                </c:pt>
                <c:pt idx="2">
                  <c:v>Srednje stručne trogodišnje škole</c:v>
                </c:pt>
                <c:pt idx="3">
                  <c:v>Ukupno</c:v>
                </c:pt>
              </c:strCache>
            </c:strRef>
          </c:cat>
          <c:val>
            <c:numRef>
              <c:f>'Klasteri po školama'!$J$8:$M$8</c:f>
              <c:numCache>
                <c:formatCode>###0.0%</c:formatCode>
                <c:ptCount val="4"/>
                <c:pt idx="0">
                  <c:v>0.32781456953642385</c:v>
                </c:pt>
                <c:pt idx="1">
                  <c:v>0.13851351351351351</c:v>
                </c:pt>
                <c:pt idx="2">
                  <c:v>1.6326530612244899E-2</c:v>
                </c:pt>
                <c:pt idx="3">
                  <c:v>0.17475311292400172</c:v>
                </c:pt>
              </c:numCache>
            </c:numRef>
          </c:val>
        </c:ser>
        <c:ser>
          <c:idx val="2"/>
          <c:order val="2"/>
          <c:tx>
            <c:v>Učenici sa blako natprosečnim postignućima</c:v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'Klasteri po školama'!$J$6:$M$6</c:f>
              <c:strCache>
                <c:ptCount val="4"/>
                <c:pt idx="0">
                  <c:v>Gimnazije i umetničke škole</c:v>
                </c:pt>
                <c:pt idx="1">
                  <c:v>Srednje stručne četvorogodišnje škole</c:v>
                </c:pt>
                <c:pt idx="2">
                  <c:v>Srednje stručne trogodišnje škole</c:v>
                </c:pt>
                <c:pt idx="3">
                  <c:v>Ukupno</c:v>
                </c:pt>
              </c:strCache>
            </c:strRef>
          </c:cat>
          <c:val>
            <c:numRef>
              <c:f>'Klasteri po školama'!$J$9:$M$9</c:f>
              <c:numCache>
                <c:formatCode>###0.0%</c:formatCode>
                <c:ptCount val="4"/>
                <c:pt idx="0">
                  <c:v>0.26076158940397354</c:v>
                </c:pt>
                <c:pt idx="1">
                  <c:v>0.26756756756756755</c:v>
                </c:pt>
                <c:pt idx="2">
                  <c:v>0.12040816326530612</c:v>
                </c:pt>
                <c:pt idx="3">
                  <c:v>0.25032202662086733</c:v>
                </c:pt>
              </c:numCache>
            </c:numRef>
          </c:val>
        </c:ser>
        <c:ser>
          <c:idx val="3"/>
          <c:order val="3"/>
          <c:tx>
            <c:v>Učenici sa blago ispodprosečnim postignućima</c:v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'Klasteri po školama'!$J$6:$M$6</c:f>
              <c:strCache>
                <c:ptCount val="4"/>
                <c:pt idx="0">
                  <c:v>Gimnazije i umetničke škole</c:v>
                </c:pt>
                <c:pt idx="1">
                  <c:v>Srednje stručne četvorogodišnje škole</c:v>
                </c:pt>
                <c:pt idx="2">
                  <c:v>Srednje stručne trogodišnje škole</c:v>
                </c:pt>
                <c:pt idx="3">
                  <c:v>Ukupno</c:v>
                </c:pt>
              </c:strCache>
            </c:strRef>
          </c:cat>
          <c:val>
            <c:numRef>
              <c:f>'Klasteri po školama'!$J$10:$M$10</c:f>
              <c:numCache>
                <c:formatCode>###0.0%</c:formatCode>
                <c:ptCount val="4"/>
                <c:pt idx="0">
                  <c:v>0.11920529801324503</c:v>
                </c:pt>
                <c:pt idx="1">
                  <c:v>0.30033783783783785</c:v>
                </c:pt>
                <c:pt idx="2">
                  <c:v>0.26734693877551019</c:v>
                </c:pt>
                <c:pt idx="3">
                  <c:v>0.2498926577930442</c:v>
                </c:pt>
              </c:numCache>
            </c:numRef>
          </c:val>
        </c:ser>
        <c:ser>
          <c:idx val="4"/>
          <c:order val="4"/>
          <c:tx>
            <c:v>Učenici sa ispodprosečnim postignućima</c:v>
          </c:tx>
          <c:spPr>
            <a:solidFill>
              <a:schemeClr val="bg2">
                <a:lumMod val="2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'Klasteri po školama'!$J$6:$M$6</c:f>
              <c:strCache>
                <c:ptCount val="4"/>
                <c:pt idx="0">
                  <c:v>Gimnazije i umetničke škole</c:v>
                </c:pt>
                <c:pt idx="1">
                  <c:v>Srednje stručne četvorogodišnje škole</c:v>
                </c:pt>
                <c:pt idx="2">
                  <c:v>Srednje stručne trogodišnje škole</c:v>
                </c:pt>
                <c:pt idx="3">
                  <c:v>Ukupno</c:v>
                </c:pt>
              </c:strCache>
            </c:strRef>
          </c:cat>
          <c:val>
            <c:numRef>
              <c:f>'Klasteri po školama'!$J$11:$M$11</c:f>
              <c:numCache>
                <c:formatCode>###0.0%</c:formatCode>
                <c:ptCount val="4"/>
                <c:pt idx="0">
                  <c:v>6.2086092715231793E-2</c:v>
                </c:pt>
                <c:pt idx="1">
                  <c:v>0.19898648648648648</c:v>
                </c:pt>
                <c:pt idx="2">
                  <c:v>0.35510204081632651</c:v>
                </c:pt>
                <c:pt idx="3">
                  <c:v>0.17990553885787894</c:v>
                </c:pt>
              </c:numCache>
            </c:numRef>
          </c:val>
        </c:ser>
        <c:ser>
          <c:idx val="5"/>
          <c:order val="5"/>
          <c:tx>
            <c:v>Učenici sa ekstremno niskim postignućima</c:v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'Klasteri po školama'!$J$6:$M$6</c:f>
              <c:strCache>
                <c:ptCount val="4"/>
                <c:pt idx="0">
                  <c:v>Gimnazije i umetničke škole</c:v>
                </c:pt>
                <c:pt idx="1">
                  <c:v>Srednje stručne četvorogodišnje škole</c:v>
                </c:pt>
                <c:pt idx="2">
                  <c:v>Srednje stručne trogodišnje škole</c:v>
                </c:pt>
                <c:pt idx="3">
                  <c:v>Ukupno</c:v>
                </c:pt>
              </c:strCache>
            </c:strRef>
          </c:cat>
          <c:val>
            <c:numRef>
              <c:f>'Klasteri po školama'!$J$12:$M$12</c:f>
              <c:numCache>
                <c:formatCode>###0.0%</c:formatCode>
                <c:ptCount val="4"/>
                <c:pt idx="0" formatCode="####.0%">
                  <c:v>8.2781456953642391E-3</c:v>
                </c:pt>
                <c:pt idx="1">
                  <c:v>7.1621621621621626E-2</c:v>
                </c:pt>
                <c:pt idx="2">
                  <c:v>0.23877551020408164</c:v>
                </c:pt>
                <c:pt idx="3">
                  <c:v>7.2778016316015451E-2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00835720"/>
        <c:axId val="300836112"/>
      </c:barChart>
      <c:catAx>
        <c:axId val="3008357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00836112"/>
        <c:crosses val="autoZero"/>
        <c:auto val="1"/>
        <c:lblAlgn val="ctr"/>
        <c:lblOffset val="100"/>
        <c:noMultiLvlLbl val="0"/>
      </c:catAx>
      <c:valAx>
        <c:axId val="3008361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00835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sr-Latn-R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0.37873</cdr:x>
      <cdr:y>0.57309</cdr:y>
    </cdr:from>
    <cdr:to>
      <cdr:x>0.40246</cdr:x>
      <cdr:y>0.61415</cdr:y>
    </cdr:to>
    <cdr:cxnSp macro="">
      <cdr:nvCxnSpPr>
        <cdr:cNvPr id="2" name="Straight Arrow Connector 1"/>
        <cdr:cNvCxnSpPr/>
      </cdr:nvCxnSpPr>
      <cdr:spPr>
        <a:xfrm xmlns:a="http://schemas.openxmlformats.org/drawingml/2006/main" flipH="1">
          <a:off x="4021493" y="3256383"/>
          <a:ext cx="251928" cy="233265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0.40861</cdr:x>
      <cdr:y>0.54025</cdr:y>
    </cdr:from>
    <cdr:to>
      <cdr:x>0.58436</cdr:x>
      <cdr:y>0.58952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338735" y="3069770"/>
          <a:ext cx="1866122" cy="2799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r-Latn-RS" sz="1400" dirty="0" smtClean="0"/>
            <a:t>Oko 14 000 učenika</a:t>
          </a:r>
          <a:endParaRPr lang="sr-Latn-RS" sz="1400" dirty="0"/>
        </a:p>
      </cdr:txBody>
    </cdr:sp>
  </cdr:relSizeAnchor>
  <cdr:relSizeAnchor xmlns:cdr="http://schemas.openxmlformats.org/drawingml/2006/chartDrawing">
    <cdr:from>
      <cdr:x>0.74204</cdr:x>
      <cdr:y>0.23391</cdr:y>
    </cdr:from>
    <cdr:to>
      <cdr:x>0.91779</cdr:x>
      <cdr:y>0.28317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7879183" y="1329092"/>
          <a:ext cx="1866122" cy="2799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r-Latn-RS" sz="1400" dirty="0" smtClean="0"/>
            <a:t>Oko 14 000 učenika</a:t>
          </a:r>
          <a:endParaRPr lang="sr-Latn-RS" sz="1400" dirty="0"/>
        </a:p>
      </cdr:txBody>
    </cdr:sp>
  </cdr:relSizeAnchor>
  <cdr:relSizeAnchor xmlns:cdr="http://schemas.openxmlformats.org/drawingml/2006/chartDrawing">
    <cdr:from>
      <cdr:x>0.89895</cdr:x>
      <cdr:y>0.27752</cdr:y>
    </cdr:from>
    <cdr:to>
      <cdr:x>0.93058</cdr:x>
      <cdr:y>0.30872</cdr:y>
    </cdr:to>
    <cdr:cxnSp macro="">
      <cdr:nvCxnSpPr>
        <cdr:cNvPr id="7" name="Straight Arrow Connector 6"/>
        <cdr:cNvCxnSpPr/>
      </cdr:nvCxnSpPr>
      <cdr:spPr>
        <a:xfrm xmlns:a="http://schemas.openxmlformats.org/drawingml/2006/main">
          <a:off x="9545216" y="1576872"/>
          <a:ext cx="335902" cy="177282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0.74771</cdr:x>
      <cdr:y>0.38055</cdr:y>
    </cdr:from>
    <cdr:to>
      <cdr:x>0.90685</cdr:x>
      <cdr:y>0.42982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7939314" y="2162334"/>
          <a:ext cx="1689878" cy="2799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r-Latn-RS" sz="1400" dirty="0" smtClean="0"/>
            <a:t>Oko 10 000 učenika</a:t>
          </a:r>
          <a:endParaRPr lang="sr-Latn-RS" sz="1400" dirty="0"/>
        </a:p>
      </cdr:txBody>
    </cdr:sp>
  </cdr:relSizeAnchor>
  <cdr:relSizeAnchor xmlns:cdr="http://schemas.openxmlformats.org/drawingml/2006/chartDrawing">
    <cdr:from>
      <cdr:x>0.90158</cdr:x>
      <cdr:y>0.42364</cdr:y>
    </cdr:from>
    <cdr:to>
      <cdr:x>0.93322</cdr:x>
      <cdr:y>0.45484</cdr:y>
    </cdr:to>
    <cdr:cxnSp macro="">
      <cdr:nvCxnSpPr>
        <cdr:cNvPr id="11" name="Straight Arrow Connector 10"/>
        <cdr:cNvCxnSpPr/>
      </cdr:nvCxnSpPr>
      <cdr:spPr>
        <a:xfrm xmlns:a="http://schemas.openxmlformats.org/drawingml/2006/main">
          <a:off x="9573207" y="2407163"/>
          <a:ext cx="335902" cy="177282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0.78676</cdr:x>
      <cdr:y>0.55699</cdr:y>
    </cdr:from>
    <cdr:to>
      <cdr:x>0.92619</cdr:x>
      <cdr:y>0.60625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8354008" y="3164857"/>
          <a:ext cx="1480457" cy="2799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r-Latn-RS" sz="1400" dirty="0" smtClean="0"/>
            <a:t>Oko 500 učenika</a:t>
          </a:r>
          <a:endParaRPr lang="sr-Latn-RS" sz="1400" dirty="0"/>
        </a:p>
      </cdr:txBody>
    </cdr:sp>
  </cdr:relSizeAnchor>
  <cdr:relSizeAnchor xmlns:cdr="http://schemas.openxmlformats.org/drawingml/2006/chartDrawing">
    <cdr:from>
      <cdr:x>0.91164</cdr:x>
      <cdr:y>0.59515</cdr:y>
    </cdr:from>
    <cdr:to>
      <cdr:x>0.96573</cdr:x>
      <cdr:y>0.63221</cdr:y>
    </cdr:to>
    <cdr:cxnSp macro="">
      <cdr:nvCxnSpPr>
        <cdr:cNvPr id="13" name="Straight Arrow Connector 12"/>
        <cdr:cNvCxnSpPr/>
      </cdr:nvCxnSpPr>
      <cdr:spPr>
        <a:xfrm xmlns:a="http://schemas.openxmlformats.org/drawingml/2006/main">
          <a:off x="9679990" y="3381694"/>
          <a:ext cx="574353" cy="210591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DC68-6E96-4D7A-AC68-439F30A5A4F1}" type="datetimeFigureOut">
              <a:rPr lang="sr-Latn-RS" smtClean="0"/>
              <a:t>26.4.2017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A9420-5EC2-4EE4-8DE9-640D2FFCA00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9866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DC68-6E96-4D7A-AC68-439F30A5A4F1}" type="datetimeFigureOut">
              <a:rPr lang="sr-Latn-RS" smtClean="0"/>
              <a:t>26.4.2017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A9420-5EC2-4EE4-8DE9-640D2FFCA00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12746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DC68-6E96-4D7A-AC68-439F30A5A4F1}" type="datetimeFigureOut">
              <a:rPr lang="sr-Latn-RS" smtClean="0"/>
              <a:t>26.4.2017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A9420-5EC2-4EE4-8DE9-640D2FFCA00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22897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DC68-6E96-4D7A-AC68-439F30A5A4F1}" type="datetimeFigureOut">
              <a:rPr lang="sr-Latn-RS" smtClean="0"/>
              <a:t>26.4.2017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A9420-5EC2-4EE4-8DE9-640D2FFCA00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71710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DC68-6E96-4D7A-AC68-439F30A5A4F1}" type="datetimeFigureOut">
              <a:rPr lang="sr-Latn-RS" smtClean="0"/>
              <a:t>26.4.2017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A9420-5EC2-4EE4-8DE9-640D2FFCA00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12008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DC68-6E96-4D7A-AC68-439F30A5A4F1}" type="datetimeFigureOut">
              <a:rPr lang="sr-Latn-RS" smtClean="0"/>
              <a:t>26.4.2017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A9420-5EC2-4EE4-8DE9-640D2FFCA00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11601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DC68-6E96-4D7A-AC68-439F30A5A4F1}" type="datetimeFigureOut">
              <a:rPr lang="sr-Latn-RS" smtClean="0"/>
              <a:t>26.4.2017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A9420-5EC2-4EE4-8DE9-640D2FFCA00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28685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DC68-6E96-4D7A-AC68-439F30A5A4F1}" type="datetimeFigureOut">
              <a:rPr lang="sr-Latn-RS" smtClean="0"/>
              <a:t>26.4.2017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A9420-5EC2-4EE4-8DE9-640D2FFCA00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44126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DC68-6E96-4D7A-AC68-439F30A5A4F1}" type="datetimeFigureOut">
              <a:rPr lang="sr-Latn-RS" smtClean="0"/>
              <a:t>26.4.2017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A9420-5EC2-4EE4-8DE9-640D2FFCA00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927643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DC68-6E96-4D7A-AC68-439F30A5A4F1}" type="datetimeFigureOut">
              <a:rPr lang="sr-Latn-RS" smtClean="0"/>
              <a:t>26.4.2017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A9420-5EC2-4EE4-8DE9-640D2FFCA00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509643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DC68-6E96-4D7A-AC68-439F30A5A4F1}" type="datetimeFigureOut">
              <a:rPr lang="sr-Latn-RS" smtClean="0"/>
              <a:t>26.4.2017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A9420-5EC2-4EE4-8DE9-640D2FFCA00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66831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4DC68-6E96-4D7A-AC68-439F30A5A4F1}" type="datetimeFigureOut">
              <a:rPr lang="sr-Latn-RS" smtClean="0"/>
              <a:t>26.4.2017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A9420-5EC2-4EE4-8DE9-640D2FFCA00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63029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vjovanovic@cep.edu.rs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/>
            </a:r>
            <a:br>
              <a:rPr lang="sr-Latn-RS" dirty="0"/>
            </a:br>
            <a:r>
              <a:rPr lang="sr-Latn-RS" dirty="0"/>
              <a:t/>
            </a:r>
            <a:br>
              <a:rPr lang="sr-Latn-RS" dirty="0"/>
            </a:br>
            <a:r>
              <a:rPr lang="sr-Latn-RS" sz="5300" dirty="0" smtClean="0"/>
              <a:t>Faktori postignuća iz matematike u različitim tipovima srednjih škola – distribucija i efekti</a:t>
            </a:r>
            <a:r>
              <a:rPr lang="sr-Latn-RS" sz="7300" dirty="0"/>
              <a:t/>
            </a:r>
            <a:br>
              <a:rPr lang="sr-Latn-RS" sz="7300" dirty="0"/>
            </a:br>
            <a:endParaRPr lang="sr-Latn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2194" y="4079833"/>
            <a:ext cx="9144000" cy="1655762"/>
          </a:xfrm>
        </p:spPr>
        <p:txBody>
          <a:bodyPr>
            <a:noAutofit/>
          </a:bodyPr>
          <a:lstStyle/>
          <a:p>
            <a:r>
              <a:rPr lang="sr-Latn-RS" sz="2800" dirty="0" smtClean="0"/>
              <a:t>Vitomir Jovanović</a:t>
            </a:r>
            <a:endParaRPr lang="en-US" sz="2800" dirty="0" smtClean="0"/>
          </a:p>
          <a:p>
            <a:r>
              <a:rPr lang="en-US" sz="2800" i="1" dirty="0" err="1" smtClean="0"/>
              <a:t>Centar</a:t>
            </a:r>
            <a:r>
              <a:rPr lang="en-US" sz="2800" i="1" dirty="0"/>
              <a:t> </a:t>
            </a:r>
            <a:r>
              <a:rPr lang="en-US" sz="2800" i="1" dirty="0" smtClean="0"/>
              <a:t>za </a:t>
            </a:r>
            <a:r>
              <a:rPr lang="en-US" sz="2800" i="1" dirty="0" err="1" smtClean="0"/>
              <a:t>obrazovne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politike</a:t>
            </a:r>
            <a:r>
              <a:rPr lang="sr-Latn-RS" sz="2800" dirty="0" smtClean="0"/>
              <a:t/>
            </a:r>
            <a:br>
              <a:rPr lang="sr-Latn-RS" sz="2800" dirty="0" smtClean="0"/>
            </a:br>
            <a:endParaRPr lang="en-US" sz="2800" dirty="0" smtClean="0"/>
          </a:p>
          <a:p>
            <a:r>
              <a:rPr lang="sr-Latn-RS" sz="2800" dirty="0" smtClean="0"/>
              <a:t>Tijana Jokić</a:t>
            </a:r>
            <a:br>
              <a:rPr lang="sr-Latn-RS" sz="2800" dirty="0" smtClean="0"/>
            </a:br>
            <a:r>
              <a:rPr lang="sr-Latn-RS" sz="2800" i="1" dirty="0" smtClean="0"/>
              <a:t>Centar za obrazovne politike</a:t>
            </a:r>
            <a:r>
              <a:rPr lang="sr-Latn-RS" sz="2800" dirty="0" smtClean="0"/>
              <a:t/>
            </a:r>
            <a:br>
              <a:rPr lang="sr-Latn-RS" sz="2800" dirty="0" smtClean="0"/>
            </a:br>
            <a:r>
              <a:rPr lang="sr-Latn-RS" sz="2800" u="sng" dirty="0" err="1" smtClean="0">
                <a:hlinkClick r:id="rId2"/>
              </a:rPr>
              <a:t>vjovanovic@cep.edu.rs</a:t>
            </a:r>
            <a:endParaRPr lang="sr-Latn-RS" sz="2800" dirty="0"/>
          </a:p>
        </p:txBody>
      </p:sp>
    </p:spTree>
    <p:extLst>
      <p:ext uri="{BB962C8B-B14F-4D97-AF65-F5344CB8AC3E}">
        <p14:creationId xmlns:p14="http://schemas.microsoft.com/office/powerpoint/2010/main" val="16524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6516"/>
          </a:xfrm>
        </p:spPr>
        <p:txBody>
          <a:bodyPr>
            <a:normAutofit fontScale="90000"/>
          </a:bodyPr>
          <a:lstStyle/>
          <a:p>
            <a:r>
              <a:rPr lang="sr-Latn-RS" sz="3600" dirty="0" smtClean="0"/>
              <a:t>Da li prediktori postignuća drugačije deluju u različitim tipovima škole?</a:t>
            </a:r>
            <a:endParaRPr lang="sr-Latn-RS" sz="3600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0384" y="1483567"/>
            <a:ext cx="8154955" cy="520648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265298" y="1474237"/>
            <a:ext cx="25939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 err="1"/>
              <a:t>χ</a:t>
            </a:r>
            <a:r>
              <a:rPr lang="sr-Latn-RS" baseline="30000" dirty="0" err="1"/>
              <a:t>2</a:t>
            </a:r>
            <a:r>
              <a:rPr lang="sr-Latn-RS" dirty="0"/>
              <a:t> (</a:t>
            </a:r>
            <a:r>
              <a:rPr lang="sr-Latn-RS" dirty="0" err="1"/>
              <a:t>df</a:t>
            </a:r>
            <a:r>
              <a:rPr lang="sr-Latn-RS" dirty="0"/>
              <a:t>)= 12.585(1), p=0,000; </a:t>
            </a:r>
            <a:r>
              <a:rPr lang="sr-Latn-RS" dirty="0" err="1"/>
              <a:t>RMSEA</a:t>
            </a:r>
            <a:r>
              <a:rPr lang="sr-Latn-RS" dirty="0"/>
              <a:t>=0.50, </a:t>
            </a:r>
            <a:r>
              <a:rPr lang="sr-Latn-RS" dirty="0" err="1"/>
              <a:t>CFI</a:t>
            </a:r>
            <a:r>
              <a:rPr lang="sr-Latn-RS" dirty="0"/>
              <a:t>=0.992, </a:t>
            </a:r>
            <a:r>
              <a:rPr lang="sr-Latn-RS" dirty="0" err="1"/>
              <a:t>TLI</a:t>
            </a:r>
            <a:r>
              <a:rPr lang="sr-Latn-RS" dirty="0"/>
              <a:t>=0.953, </a:t>
            </a:r>
            <a:r>
              <a:rPr lang="sr-Latn-RS" dirty="0" err="1"/>
              <a:t>SRMR</a:t>
            </a:r>
            <a:r>
              <a:rPr lang="sr-Latn-RS" dirty="0"/>
              <a:t>=0.015</a:t>
            </a:r>
          </a:p>
        </p:txBody>
      </p:sp>
    </p:spTree>
    <p:extLst>
      <p:ext uri="{BB962C8B-B14F-4D97-AF65-F5344CB8AC3E}">
        <p14:creationId xmlns:p14="http://schemas.microsoft.com/office/powerpoint/2010/main" val="52155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7144"/>
          </a:xfrm>
        </p:spPr>
        <p:txBody>
          <a:bodyPr>
            <a:normAutofit/>
          </a:bodyPr>
          <a:lstStyle/>
          <a:p>
            <a:r>
              <a:rPr lang="sr-Latn-RS" sz="3200" dirty="0"/>
              <a:t>Da li prediktori postignuća drugačije deluju u različitim tipovima škole?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240555" y="1156586"/>
            <a:ext cx="469329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/>
              <a:t>Jedini efekat koji se ne razlikuje u tri tipa škola jeste efekat koji socio-ekonomski status ima na opaženu orijentaciju nastavnika na </a:t>
            </a:r>
            <a:r>
              <a:rPr lang="sr-Latn-RS" dirty="0" smtClean="0"/>
              <a:t>učenika (bazična pravednost u ponašanju nastavnika)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r-Latn-R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 smtClean="0"/>
              <a:t>U trogodišnjim profilima, prediktori imaju slabiji uticaj na postignuća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r-Latn-R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 smtClean="0"/>
              <a:t>Podatak da SES u trogodišnjim profilima nema uticaja na postignuća, može govoriti da je u pitanju neka vrsta grupisanja međusobno veoma sličnih učenika – varijanse u SES-u i postignućima su smanjene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r-Latn-R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 smtClean="0"/>
              <a:t>Drugi SEM model izdvaja gimnazije da matematička anksioznost </a:t>
            </a:r>
            <a:r>
              <a:rPr lang="sr-Latn-RS" dirty="0"/>
              <a:t>i</a:t>
            </a:r>
            <a:r>
              <a:rPr lang="sr-Latn-RS" dirty="0" smtClean="0"/>
              <a:t>ma znatno veći uticaj u gimnazijama nego u stručnim školama + </a:t>
            </a:r>
            <a:r>
              <a:rPr lang="sr-Latn-RS" dirty="0" err="1" smtClean="0"/>
              <a:t>EXPUREM</a:t>
            </a:r>
            <a:r>
              <a:rPr lang="sr-Latn-RS" dirty="0" smtClean="0"/>
              <a:t> nema efekta u trogodišnjim profilima</a:t>
            </a:r>
            <a:endParaRPr lang="sr-Latn-RS" dirty="0"/>
          </a:p>
          <a:p>
            <a:endParaRPr lang="sr-Latn-R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9222447"/>
              </p:ext>
            </p:extLst>
          </p:nvPr>
        </p:nvGraphicFramePr>
        <p:xfrm>
          <a:off x="410548" y="1455576"/>
          <a:ext cx="6046236" cy="53333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6876"/>
                <a:gridCol w="1162087"/>
                <a:gridCol w="1237060"/>
                <a:gridCol w="720711"/>
                <a:gridCol w="719502"/>
              </a:tblGrid>
              <a:tr h="5494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 </a:t>
                      </a:r>
                      <a:endParaRPr lang="sr-Latn-R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Koeficijent </a:t>
                      </a:r>
                      <a:endParaRPr lang="sr-Latn-R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Standardna greška </a:t>
                      </a:r>
                      <a:endParaRPr lang="sr-Latn-R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z </a:t>
                      </a:r>
                      <a:endParaRPr lang="sr-Latn-R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 smtClean="0">
                          <a:effectLst/>
                        </a:rPr>
                        <a:t>p</a:t>
                      </a:r>
                      <a:endParaRPr lang="sr-Latn-R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0989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 err="1" smtClean="0">
                          <a:effectLst/>
                        </a:rPr>
                        <a:t>Samoefikas</a:t>
                      </a:r>
                      <a:r>
                        <a:rPr lang="sr-Latn-RS" sz="1600" dirty="0" smtClean="0">
                          <a:effectLst/>
                        </a:rPr>
                        <a:t>. </a:t>
                      </a:r>
                      <a:r>
                        <a:rPr lang="sr-Latn-RS" sz="1600" dirty="0">
                          <a:effectLst/>
                        </a:rPr>
                        <a:t>&lt;- </a:t>
                      </a:r>
                      <a:r>
                        <a:rPr lang="sr-Latn-RS" sz="1600" dirty="0" smtClean="0">
                          <a:effectLst/>
                        </a:rPr>
                        <a:t>SES</a:t>
                      </a:r>
                      <a:endParaRPr lang="sr-Latn-RS" sz="1600" dirty="0">
                        <a:effectLst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b="0" dirty="0">
                          <a:effectLst/>
                        </a:rPr>
                        <a:t>Gimnazije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b="0" dirty="0">
                          <a:effectLst/>
                        </a:rPr>
                        <a:t>Četvorogodišnji profili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b="0" dirty="0">
                          <a:effectLst/>
                        </a:rPr>
                        <a:t>Trogodišnji profili</a:t>
                      </a:r>
                      <a:endParaRPr lang="sr-Latn-R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0.1454468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0.0967308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-0.0103124</a:t>
                      </a:r>
                      <a:endParaRPr lang="sr-Latn-R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0.0223565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0.0148631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0.0438231</a:t>
                      </a:r>
                      <a:endParaRPr lang="sr-Latn-R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6.51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6.51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-0.24</a:t>
                      </a:r>
                      <a:endParaRPr lang="sr-Latn-R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0.000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0.000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0.814</a:t>
                      </a:r>
                      <a:endParaRPr lang="sr-Latn-R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0989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 smtClean="0">
                          <a:effectLst/>
                        </a:rPr>
                        <a:t>Postignuće </a:t>
                      </a:r>
                      <a:r>
                        <a:rPr lang="sr-Latn-RS" sz="1600" dirty="0">
                          <a:effectLst/>
                        </a:rPr>
                        <a:t>&lt;- </a:t>
                      </a:r>
                      <a:r>
                        <a:rPr lang="sr-Latn-RS" sz="1600" dirty="0" smtClean="0">
                          <a:effectLst/>
                        </a:rPr>
                        <a:t>Orijentacija</a:t>
                      </a:r>
                      <a:r>
                        <a:rPr lang="sr-Latn-RS" sz="1600" baseline="0" dirty="0" smtClean="0">
                          <a:effectLst/>
                        </a:rPr>
                        <a:t> nastavnika</a:t>
                      </a:r>
                      <a:endParaRPr lang="sr-Latn-RS" sz="1600" dirty="0">
                        <a:effectLst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b="0" dirty="0">
                          <a:effectLst/>
                        </a:rPr>
                        <a:t>Gimnazije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b="0" dirty="0">
                          <a:effectLst/>
                        </a:rPr>
                        <a:t>Četvorogodišnji profili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b="0" dirty="0">
                          <a:effectLst/>
                        </a:rPr>
                        <a:t>Trogodišnji profili</a:t>
                      </a:r>
                      <a:endParaRPr lang="sr-Latn-R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-22.06294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-20.36945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-9.906621</a:t>
                      </a:r>
                      <a:endParaRPr lang="sr-Latn-R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2.836356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1.540137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3.461259</a:t>
                      </a:r>
                      <a:endParaRPr lang="sr-Latn-R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-7.78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-13.23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-2.86</a:t>
                      </a:r>
                      <a:endParaRPr lang="sr-Latn-R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0.000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0.000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0.004</a:t>
                      </a:r>
                      <a:endParaRPr lang="sr-Latn-R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0989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 smtClean="0">
                          <a:effectLst/>
                        </a:rPr>
                        <a:t>Postignuće </a:t>
                      </a:r>
                      <a:r>
                        <a:rPr lang="sr-Latn-RS" sz="1600" dirty="0">
                          <a:effectLst/>
                        </a:rPr>
                        <a:t>&lt;- </a:t>
                      </a:r>
                      <a:r>
                        <a:rPr lang="sr-Latn-RS" sz="1600" dirty="0" err="1" smtClean="0">
                          <a:effectLst/>
                        </a:rPr>
                        <a:t>Samoefikas</a:t>
                      </a:r>
                      <a:r>
                        <a:rPr lang="sr-Latn-RS" sz="1600" dirty="0" smtClean="0">
                          <a:effectLst/>
                        </a:rPr>
                        <a:t>.</a:t>
                      </a:r>
                      <a:endParaRPr lang="sr-Latn-RS" sz="1600" dirty="0">
                        <a:effectLst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b="0" dirty="0">
                          <a:effectLst/>
                        </a:rPr>
                        <a:t>Gimnazije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b="0" dirty="0">
                          <a:effectLst/>
                        </a:rPr>
                        <a:t>Četvorogodišnji profili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b="0" dirty="0">
                          <a:effectLst/>
                        </a:rPr>
                        <a:t>Trogodišnji profili</a:t>
                      </a:r>
                      <a:endParaRPr lang="sr-Latn-R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39.39459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29.16165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11.89137</a:t>
                      </a:r>
                      <a:endParaRPr lang="sr-Latn-R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2.842354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1.763312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3.644729</a:t>
                      </a:r>
                      <a:endParaRPr lang="sr-Latn-R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13.86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16.54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3.26</a:t>
                      </a:r>
                      <a:endParaRPr lang="sr-Latn-R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0.000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0.000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0.001</a:t>
                      </a:r>
                      <a:endParaRPr lang="sr-Latn-R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0989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 smtClean="0">
                          <a:effectLst/>
                        </a:rPr>
                        <a:t>Postignuće </a:t>
                      </a:r>
                      <a:r>
                        <a:rPr lang="sr-Latn-RS" sz="1600" dirty="0">
                          <a:effectLst/>
                        </a:rPr>
                        <a:t>&lt;- </a:t>
                      </a:r>
                      <a:r>
                        <a:rPr lang="sr-Latn-RS" sz="1600" dirty="0" smtClean="0">
                          <a:effectLst/>
                        </a:rPr>
                        <a:t>SES</a:t>
                      </a:r>
                      <a:endParaRPr lang="sr-Latn-RS" sz="1600" dirty="0">
                        <a:effectLst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b="0" dirty="0">
                          <a:effectLst/>
                        </a:rPr>
                        <a:t>Gimnazije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b="0" dirty="0">
                          <a:effectLst/>
                        </a:rPr>
                        <a:t>Četvorogodišnji profili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b="0" dirty="0">
                          <a:effectLst/>
                        </a:rPr>
                        <a:t>Trogodišnji profili</a:t>
                      </a:r>
                      <a:endParaRPr lang="sr-Latn-R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12.22509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10.93375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1.463</a:t>
                      </a:r>
                      <a:endParaRPr lang="sr-Latn-R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2.250424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1.432133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3.523261</a:t>
                      </a:r>
                      <a:endParaRPr lang="sr-Latn-R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5.43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7.63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0.42</a:t>
                      </a:r>
                      <a:endParaRPr lang="sr-Latn-R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0.000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0.000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0.678</a:t>
                      </a:r>
                      <a:endParaRPr lang="sr-Latn-R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58789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Zaključci i preporuke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Postoje dobri preduslovi za ostvarenje oba cilja </a:t>
            </a:r>
            <a:r>
              <a:rPr lang="sr-Latn-RS" dirty="0" err="1" smtClean="0"/>
              <a:t>SROS</a:t>
            </a:r>
            <a:r>
              <a:rPr lang="sr-Latn-RS" dirty="0" smtClean="0"/>
              <a:t> 2020 </a:t>
            </a:r>
            <a:r>
              <a:rPr lang="sr-Latn-RS" dirty="0"/>
              <a:t>usled delimične sličnosti učenika srednjih stručnih škola i </a:t>
            </a:r>
            <a:r>
              <a:rPr lang="sr-Latn-RS" dirty="0" smtClean="0"/>
              <a:t>gimnazija</a:t>
            </a:r>
          </a:p>
          <a:p>
            <a:r>
              <a:rPr lang="sr-Latn-RS" dirty="0" smtClean="0"/>
              <a:t>Učenici najnižeg socio-ekonomskog statusa se nalaze u „začaranom krugu siromaštva“ – upisuju trogodišnje profile unutar kojih je veća stopa osipanja i zapošljivost manja (CEP, 2015)</a:t>
            </a:r>
          </a:p>
          <a:p>
            <a:r>
              <a:rPr lang="sr-Latn-RS" dirty="0" smtClean="0"/>
              <a:t>Problematizovanje mere o upisnom pragu za četvorogodišnje profile (prilagođeni sistem karijernog vođenja)</a:t>
            </a:r>
          </a:p>
          <a:p>
            <a:r>
              <a:rPr lang="sr-Latn-RS" dirty="0" smtClean="0"/>
              <a:t>Formativno ocenjivanje treba usmeriti i ka učenicima sa visokim postignućima zbog njihovog daljeg napretka (normativno-kriterijsko, 2 </a:t>
            </a:r>
            <a:r>
              <a:rPr lang="sr-Latn-RS" dirty="0" err="1" smtClean="0"/>
              <a:t>std</a:t>
            </a:r>
            <a:r>
              <a:rPr lang="sr-Latn-RS" dirty="0" smtClean="0"/>
              <a:t> za istu ocenu, </a:t>
            </a:r>
            <a:r>
              <a:rPr lang="sr-Latn-RS" dirty="0" err="1" smtClean="0"/>
              <a:t>ZVKOV</a:t>
            </a:r>
            <a:r>
              <a:rPr lang="sr-Latn-RS" dirty="0" smtClean="0"/>
              <a:t>, 2012)</a:t>
            </a:r>
          </a:p>
        </p:txBody>
      </p:sp>
    </p:spTree>
    <p:extLst>
      <p:ext uri="{BB962C8B-B14F-4D97-AF65-F5344CB8AC3E}">
        <p14:creationId xmlns:p14="http://schemas.microsoft.com/office/powerpoint/2010/main" val="20759263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1984" y="1408922"/>
            <a:ext cx="71939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9600" dirty="0" smtClean="0"/>
              <a:t>Hvala!</a:t>
            </a:r>
            <a:endParaRPr lang="sr-Latn-RS" sz="9600" dirty="0"/>
          </a:p>
        </p:txBody>
      </p:sp>
    </p:spTree>
    <p:extLst>
      <p:ext uri="{BB962C8B-B14F-4D97-AF65-F5344CB8AC3E}">
        <p14:creationId xmlns:p14="http://schemas.microsoft.com/office/powerpoint/2010/main" val="992973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 smtClean="0"/>
              <a:t>cilj</a:t>
            </a:r>
            <a:r>
              <a:rPr lang="en-US" dirty="0" smtClean="0"/>
              <a:t> </a:t>
            </a:r>
            <a:r>
              <a:rPr lang="en-US" dirty="0" err="1" smtClean="0"/>
              <a:t>rada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Ciljevi: (1) analiza karakteristika učenika koji pohađaju različite tipove srednjih </a:t>
            </a:r>
            <a:r>
              <a:rPr lang="sr-Latn-RS" dirty="0" err="1" smtClean="0"/>
              <a:t>škol</a:t>
            </a:r>
            <a:r>
              <a:rPr lang="en-US" dirty="0" smtClean="0"/>
              <a:t>a</a:t>
            </a:r>
          </a:p>
          <a:p>
            <a:pPr lvl="1"/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izabrati</a:t>
            </a:r>
            <a:r>
              <a:rPr lang="en-US" dirty="0" smtClean="0"/>
              <a:t> </a:t>
            </a:r>
            <a:r>
              <a:rPr lang="en-US" dirty="0" err="1" smtClean="0"/>
              <a:t>karakteristike</a:t>
            </a:r>
            <a:r>
              <a:rPr lang="en-US" dirty="0" smtClean="0"/>
              <a:t> u</a:t>
            </a:r>
            <a:r>
              <a:rPr lang="sr-Latn-RS" dirty="0" err="1" smtClean="0"/>
              <a:t>čenika</a:t>
            </a:r>
            <a:r>
              <a:rPr lang="sr-Latn-RS" dirty="0" smtClean="0"/>
              <a:t> čije posmatranje i analiza mogu pružiti relevantne informacije?</a:t>
            </a:r>
          </a:p>
          <a:p>
            <a:pPr lvl="1"/>
            <a:r>
              <a:rPr lang="sr-Latn-RS" dirty="0" smtClean="0"/>
              <a:t>PISA 2012</a:t>
            </a:r>
          </a:p>
          <a:p>
            <a:pPr lvl="1"/>
            <a:r>
              <a:rPr lang="sr-Latn-RS" dirty="0" smtClean="0"/>
              <a:t>Postignuće iz matematičke pismenosti</a:t>
            </a:r>
          </a:p>
          <a:p>
            <a:pPr marL="0" indent="0">
              <a:buNone/>
            </a:pPr>
            <a:r>
              <a:rPr lang="sr-Latn-RS" dirty="0" smtClean="0"/>
              <a:t>(2) Analiza efekata </a:t>
            </a:r>
            <a:r>
              <a:rPr lang="sr-Latn-RS" dirty="0"/>
              <a:t>koji različiti faktori imaju na postignuće iz </a:t>
            </a:r>
            <a:r>
              <a:rPr lang="sr-Latn-RS" dirty="0" smtClean="0"/>
              <a:t>matematike u različitim tipovima srednjih škola</a:t>
            </a:r>
          </a:p>
          <a:p>
            <a:pPr marL="0" indent="0">
              <a:buNone/>
            </a:pPr>
            <a:r>
              <a:rPr lang="sr-Latn-RS" dirty="0" smtClean="0"/>
              <a:t>(3) Pružiti predloge obrazovnih politika </a:t>
            </a:r>
            <a:r>
              <a:rPr lang="sr-Latn-RS" dirty="0"/>
              <a:t>koje jačaju pravednost obrazovanja i samim tim postignuća i kompetencije </a:t>
            </a:r>
            <a:r>
              <a:rPr lang="sr-Latn-RS" dirty="0" smtClean="0"/>
              <a:t>učenika</a:t>
            </a:r>
            <a:endParaRPr lang="sr-Latn-RS" dirty="0"/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33815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Kontekst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6334"/>
            <a:ext cx="10515600" cy="5041557"/>
          </a:xfrm>
        </p:spPr>
        <p:txBody>
          <a:bodyPr>
            <a:normAutofit fontScale="77500" lnSpcReduction="20000"/>
          </a:bodyPr>
          <a:lstStyle/>
          <a:p>
            <a:r>
              <a:rPr lang="sr-Latn-RS" sz="3400" dirty="0" smtClean="0"/>
              <a:t>Upisne politike u kontekstu PISA postignuća (8 godina – manje od 1 god. školovanja)</a:t>
            </a:r>
            <a:endParaRPr lang="sr-Latn-RS" sz="3400" dirty="0"/>
          </a:p>
          <a:p>
            <a:r>
              <a:rPr lang="sr-Latn-RS" sz="3400" dirty="0" err="1" smtClean="0"/>
              <a:t>Neinkluzivne</a:t>
            </a:r>
            <a:r>
              <a:rPr lang="sr-Latn-RS" sz="3400" dirty="0" smtClean="0"/>
              <a:t> politike, niska pravednost uz ranu selekciju vode padu postignuća (</a:t>
            </a:r>
            <a:r>
              <a:rPr lang="sr-Latn-RS" sz="3400" dirty="0" err="1" smtClean="0"/>
              <a:t>Green</a:t>
            </a:r>
            <a:r>
              <a:rPr lang="sr-Latn-RS" sz="3400" dirty="0"/>
              <a:t>, Preston, </a:t>
            </a:r>
            <a:r>
              <a:rPr lang="sr-Latn-RS" sz="3400" dirty="0" err="1"/>
              <a:t>Janmaat</a:t>
            </a:r>
            <a:r>
              <a:rPr lang="sr-Latn-RS" sz="3400" dirty="0"/>
              <a:t>, 2006</a:t>
            </a:r>
            <a:r>
              <a:rPr lang="sr-Latn-RS" sz="3400" dirty="0" smtClean="0"/>
              <a:t>)</a:t>
            </a:r>
            <a:endParaRPr lang="sr-Latn-RS" sz="3400" dirty="0"/>
          </a:p>
          <a:p>
            <a:r>
              <a:rPr lang="sr-Latn-RS" sz="3400" dirty="0"/>
              <a:t>Z</a:t>
            </a:r>
            <a:r>
              <a:rPr lang="sr-Latn-RS" sz="3400" dirty="0" smtClean="0"/>
              <a:t>abrinjavajući </a:t>
            </a:r>
            <a:r>
              <a:rPr lang="sr-Latn-RS" sz="3400" dirty="0"/>
              <a:t>trend pada pravednosti </a:t>
            </a:r>
            <a:r>
              <a:rPr lang="sr-Latn-RS" sz="3400" dirty="0" smtClean="0"/>
              <a:t>našeg obrazovnog sistema u prethodnih 15 godina (Radišić, Baucal &amp; Jovanović, 2015)</a:t>
            </a:r>
          </a:p>
          <a:p>
            <a:r>
              <a:rPr lang="sr-Latn-RS" sz="3400" dirty="0"/>
              <a:t>S</a:t>
            </a:r>
            <a:r>
              <a:rPr lang="sr-Latn-RS" sz="3400" dirty="0" smtClean="0"/>
              <a:t>ve </a:t>
            </a:r>
            <a:r>
              <a:rPr lang="sr-Latn-RS" sz="3400" dirty="0"/>
              <a:t>veći udeo razlika u obrazovnim postignućima </a:t>
            </a:r>
            <a:r>
              <a:rPr lang="sr-Latn-RS" sz="3400" dirty="0" smtClean="0"/>
              <a:t>koje dolaze od škole ukazuje na </a:t>
            </a:r>
            <a:r>
              <a:rPr lang="sr-Latn-RS" sz="3400" dirty="0"/>
              <a:t>visoku </a:t>
            </a:r>
            <a:r>
              <a:rPr lang="sr-Latn-RS" sz="3400" dirty="0" smtClean="0"/>
              <a:t>„segregisanost“ obrazovnih putanja</a:t>
            </a:r>
            <a:r>
              <a:rPr lang="sr-Latn-RS" sz="3400" dirty="0"/>
              <a:t> </a:t>
            </a:r>
            <a:endParaRPr lang="sr-Latn-RS" sz="3400" dirty="0" smtClean="0"/>
          </a:p>
          <a:p>
            <a:r>
              <a:rPr lang="sr-Latn-RS" sz="3400" dirty="0" smtClean="0"/>
              <a:t>Pravo </a:t>
            </a:r>
            <a:r>
              <a:rPr lang="sr-Latn-RS" sz="3400" dirty="0"/>
              <a:t>na rangiranje radi upisa u gimnaziju i stručnu školu u četvorogodišnjem trajanju stiče kandidat koji je ostvario ukupno najmanje </a:t>
            </a:r>
            <a:r>
              <a:rPr lang="sr-Latn-RS" sz="3400" dirty="0">
                <a:solidFill>
                  <a:srgbClr val="FF0000"/>
                </a:solidFill>
              </a:rPr>
              <a:t>50 </a:t>
            </a:r>
            <a:r>
              <a:rPr lang="sr-Latn-RS" sz="3400" dirty="0" smtClean="0">
                <a:solidFill>
                  <a:srgbClr val="FF0000"/>
                </a:solidFill>
              </a:rPr>
              <a:t>bodova </a:t>
            </a:r>
            <a:r>
              <a:rPr lang="en-US" sz="3400" smtClean="0"/>
              <a:t>(2015)</a:t>
            </a:r>
            <a:endParaRPr lang="sr-Latn-RS" sz="3400" dirty="0">
              <a:solidFill>
                <a:srgbClr val="FF0000"/>
              </a:solidFill>
            </a:endParaRPr>
          </a:p>
          <a:p>
            <a:r>
              <a:rPr lang="sr-Latn-RS" sz="3400" dirty="0" smtClean="0"/>
              <a:t>Veliki deo uticaja SES-a (oko 70%) na PISA postignuća objašnjava prosta nemogućnost susretanja sa čitalačkim sadržajima usled nedostatka resursa (knjige, računari) (Jovanović, 2016)</a:t>
            </a:r>
          </a:p>
        </p:txBody>
      </p:sp>
    </p:spTree>
    <p:extLst>
      <p:ext uri="{BB962C8B-B14F-4D97-AF65-F5344CB8AC3E}">
        <p14:creationId xmlns:p14="http://schemas.microsoft.com/office/powerpoint/2010/main" val="202958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Kontekst	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Strateški ciljevi (</a:t>
            </a:r>
            <a:r>
              <a:rPr lang="sr-Latn-RS" dirty="0" err="1" smtClean="0"/>
              <a:t>SROS</a:t>
            </a:r>
            <a:r>
              <a:rPr lang="sr-Latn-RS" dirty="0" smtClean="0"/>
              <a:t> 2020): </a:t>
            </a:r>
          </a:p>
          <a:p>
            <a:pPr lvl="1"/>
            <a:r>
              <a:rPr lang="sr-Latn-RS" dirty="0" smtClean="0"/>
              <a:t>(1) Smanjivanje broja učenika u srednjim stručnim školama sa 72% na 49% srednjoškolske populacije</a:t>
            </a:r>
          </a:p>
          <a:p>
            <a:pPr lvl="1"/>
            <a:r>
              <a:rPr lang="sr-Latn-RS" dirty="0" smtClean="0"/>
              <a:t>(2) Povećanje obuhvata visokim obrazovanjem na 40% na uzrastu 30-34 godine (cilj na nivou EU 2020)</a:t>
            </a:r>
          </a:p>
          <a:p>
            <a:r>
              <a:rPr lang="sr-Latn-RS" dirty="0" smtClean="0"/>
              <a:t>Oko 90% učenika iz srednjih stručnih škola upisuje fakultete i visoke škole (</a:t>
            </a:r>
            <a:r>
              <a:rPr lang="sr-Latn-RS" dirty="0" err="1" smtClean="0"/>
              <a:t>Ojler</a:t>
            </a:r>
            <a:r>
              <a:rPr lang="sr-Latn-RS" dirty="0" smtClean="0"/>
              <a:t>, 2016</a:t>
            </a:r>
            <a:r>
              <a:rPr lang="sr-Latn-RS" dirty="0" smtClean="0"/>
              <a:t>)</a:t>
            </a:r>
          </a:p>
          <a:p>
            <a:r>
              <a:rPr lang="sr-Latn-RS" dirty="0" smtClean="0"/>
              <a:t>Uvođenje obaveznog srednjeg obrazovanja</a:t>
            </a:r>
            <a:endParaRPr lang="sr-Latn-RS" dirty="0" smtClean="0"/>
          </a:p>
          <a:p>
            <a:pPr lvl="1"/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113468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Na osnovu kojih karakteristika opisati učenike?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err="1" smtClean="0"/>
              <a:t>Ateorijski</a:t>
            </a:r>
            <a:r>
              <a:rPr lang="sr-Latn-RS" dirty="0" smtClean="0"/>
              <a:t> pristup – različit kvalitet PISA skala u učeničkom upitniku, veliki broj </a:t>
            </a:r>
            <a:r>
              <a:rPr lang="sr-Latn-RS" dirty="0" err="1" smtClean="0"/>
              <a:t>merenih</a:t>
            </a:r>
            <a:r>
              <a:rPr lang="sr-Latn-RS" dirty="0" smtClean="0"/>
              <a:t> varijabli, uz želju za obuhvatnim pristupom</a:t>
            </a:r>
          </a:p>
          <a:p>
            <a:r>
              <a:rPr lang="sr-Latn-RS" dirty="0" smtClean="0"/>
              <a:t>Grupisanje svih varijabli u tri grupe prediktora prema sadržaju: (1) </a:t>
            </a:r>
            <a:r>
              <a:rPr lang="sr-Latn-RS" dirty="0"/>
              <a:t>materijalni uslovi za učenje u školi i kod </a:t>
            </a:r>
            <a:r>
              <a:rPr lang="sr-Latn-RS" dirty="0" smtClean="0"/>
              <a:t>kuće (2)</a:t>
            </a:r>
            <a:r>
              <a:rPr lang="sr-Latn-RS" dirty="0"/>
              <a:t> psihološke karakteristike </a:t>
            </a:r>
            <a:r>
              <a:rPr lang="sr-Latn-RS" dirty="0" smtClean="0"/>
              <a:t>(3) </a:t>
            </a:r>
            <a:r>
              <a:rPr lang="sr-Latn-RS" dirty="0"/>
              <a:t>opaženi aspekti nastave matematike i ponašanja </a:t>
            </a:r>
            <a:r>
              <a:rPr lang="sr-Latn-RS" dirty="0" smtClean="0"/>
              <a:t>nastavnika</a:t>
            </a:r>
          </a:p>
          <a:p>
            <a:r>
              <a:rPr lang="sr-Latn-RS" dirty="0" smtClean="0"/>
              <a:t>Tri odvojene regresione analize kako bi se izdvojili najvažniji prediktori matematičkog postignuća</a:t>
            </a:r>
          </a:p>
          <a:p>
            <a:pPr marL="0" indent="0">
              <a:buNone/>
            </a:pP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403958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063179"/>
              </p:ext>
            </p:extLst>
          </p:nvPr>
        </p:nvGraphicFramePr>
        <p:xfrm>
          <a:off x="387176" y="280091"/>
          <a:ext cx="11516499" cy="6303431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1899628"/>
                <a:gridCol w="814127"/>
                <a:gridCol w="814127"/>
                <a:gridCol w="2120120"/>
                <a:gridCol w="814127"/>
                <a:gridCol w="814127"/>
                <a:gridCol w="2611989"/>
                <a:gridCol w="814127"/>
                <a:gridCol w="814127"/>
              </a:tblGrid>
              <a:tr h="69720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>
                          <a:effectLst/>
                        </a:rPr>
                        <a:t>Prediktori koji se odnose na materijalne i socijalne uslove u kojima učenici žive i uče (</a:t>
                      </a:r>
                      <a:r>
                        <a:rPr lang="sr-Latn-RS" sz="1200" dirty="0" err="1">
                          <a:effectLst/>
                        </a:rPr>
                        <a:t>R</a:t>
                      </a:r>
                      <a:r>
                        <a:rPr lang="sr-Latn-RS" sz="1200" baseline="30000" dirty="0" err="1">
                          <a:effectLst/>
                        </a:rPr>
                        <a:t>2</a:t>
                      </a:r>
                      <a:r>
                        <a:rPr lang="sr-Latn-RS" sz="1200" baseline="-25000" dirty="0" err="1">
                          <a:effectLst/>
                        </a:rPr>
                        <a:t>4673,10</a:t>
                      </a:r>
                      <a:r>
                        <a:rPr lang="sr-Latn-RS" sz="1200" dirty="0">
                          <a:effectLst/>
                        </a:rPr>
                        <a:t>=0,185)</a:t>
                      </a:r>
                      <a:endParaRPr lang="sr-Latn-R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β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r (zero-order)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>
                          <a:effectLst/>
                        </a:rPr>
                        <a:t>Psihološki prediktori (</a:t>
                      </a:r>
                      <a:r>
                        <a:rPr lang="sr-Latn-RS" sz="1200" dirty="0" err="1">
                          <a:effectLst/>
                        </a:rPr>
                        <a:t>R</a:t>
                      </a:r>
                      <a:r>
                        <a:rPr lang="sr-Latn-RS" sz="1200" baseline="30000" dirty="0" err="1">
                          <a:effectLst/>
                        </a:rPr>
                        <a:t>2</a:t>
                      </a:r>
                      <a:r>
                        <a:rPr lang="sr-Latn-RS" sz="1200" baseline="-25000" dirty="0" err="1">
                          <a:effectLst/>
                        </a:rPr>
                        <a:t>4670</a:t>
                      </a:r>
                      <a:r>
                        <a:rPr lang="sr-Latn-RS" sz="1200" dirty="0" err="1">
                          <a:effectLst/>
                        </a:rPr>
                        <a:t>,</a:t>
                      </a:r>
                      <a:r>
                        <a:rPr lang="sr-Latn-RS" sz="1200" baseline="-25000" dirty="0" err="1">
                          <a:effectLst/>
                        </a:rPr>
                        <a:t>13</a:t>
                      </a:r>
                      <a:r>
                        <a:rPr lang="sr-Latn-RS" sz="1200" dirty="0">
                          <a:effectLst/>
                        </a:rPr>
                        <a:t>=0,246)</a:t>
                      </a:r>
                      <a:endParaRPr lang="sr-Latn-R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β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r (zero-order)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Nastavni prediktori (R</a:t>
                      </a:r>
                      <a:r>
                        <a:rPr lang="sr-Latn-RS" sz="1200" baseline="30000">
                          <a:effectLst/>
                        </a:rPr>
                        <a:t>2 </a:t>
                      </a:r>
                      <a:r>
                        <a:rPr lang="sr-Latn-RS" sz="1200" baseline="-25000">
                          <a:effectLst/>
                        </a:rPr>
                        <a:t>4673,10</a:t>
                      </a:r>
                      <a:r>
                        <a:rPr lang="sr-Latn-RS" sz="1200">
                          <a:effectLst/>
                        </a:rPr>
                        <a:t>=0,103)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β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r (zero-order)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</a:tr>
              <a:tr h="3608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 b="0" dirty="0">
                          <a:effectLst/>
                        </a:rPr>
                        <a:t>Socio-ekonomski status</a:t>
                      </a:r>
                      <a:r>
                        <a:rPr lang="en-US" sz="1200" b="0" dirty="0">
                          <a:effectLst/>
                        </a:rPr>
                        <a:t>*</a:t>
                      </a:r>
                      <a:r>
                        <a:rPr lang="sr-Latn-RS" sz="1200" b="0" dirty="0">
                          <a:effectLst/>
                        </a:rPr>
                        <a:t> (</a:t>
                      </a:r>
                      <a:r>
                        <a:rPr lang="sr-Latn-RS" sz="1200" b="0" dirty="0" err="1">
                          <a:effectLst/>
                        </a:rPr>
                        <a:t>ESCS</a:t>
                      </a:r>
                      <a:r>
                        <a:rPr lang="sr-Latn-RS" sz="1200" b="0" dirty="0">
                          <a:effectLst/>
                        </a:rPr>
                        <a:t>)</a:t>
                      </a:r>
                      <a:r>
                        <a:rPr lang="en-US" sz="1200" b="0" dirty="0">
                          <a:effectLst/>
                        </a:rPr>
                        <a:t>*</a:t>
                      </a:r>
                      <a:endParaRPr lang="sr-Latn-R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>
                          <a:effectLst/>
                        </a:rPr>
                        <a:t>0,220</a:t>
                      </a:r>
                      <a:endParaRPr lang="sr-Latn-R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>
                          <a:effectLst/>
                        </a:rPr>
                        <a:t>0,333</a:t>
                      </a:r>
                      <a:endParaRPr lang="sr-Latn-R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>
                          <a:effectLst/>
                        </a:rPr>
                        <a:t>Matematička samoefikasnost (</a:t>
                      </a:r>
                      <a:r>
                        <a:rPr lang="sr-Latn-RS" sz="1200" dirty="0" err="1">
                          <a:effectLst/>
                        </a:rPr>
                        <a:t>MATHEFF</a:t>
                      </a:r>
                      <a:r>
                        <a:rPr lang="sr-Latn-RS" sz="1200" dirty="0">
                          <a:effectLst/>
                        </a:rPr>
                        <a:t>)</a:t>
                      </a:r>
                      <a:r>
                        <a:rPr lang="en-US" sz="1200" dirty="0">
                          <a:effectLst/>
                        </a:rPr>
                        <a:t>*</a:t>
                      </a:r>
                      <a:endParaRPr lang="sr-Latn-R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>
                          <a:effectLst/>
                        </a:rPr>
                        <a:t>0,328</a:t>
                      </a:r>
                      <a:endParaRPr lang="sr-Latn-R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0,414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Orijentisanost na učenika u nastavi (TCHBEHSO)</a:t>
                      </a:r>
                      <a:r>
                        <a:rPr lang="en-US" sz="1200">
                          <a:effectLst/>
                        </a:rPr>
                        <a:t>*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-0,244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-0,311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53585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 b="0">
                          <a:effectLst/>
                        </a:rPr>
                        <a:t>Dostupnost računara u domaćinstvu učenika (ICTRES)</a:t>
                      </a:r>
                      <a:r>
                        <a:rPr lang="en-US" sz="1200" b="0">
                          <a:effectLst/>
                        </a:rPr>
                        <a:t>*</a:t>
                      </a:r>
                      <a:endParaRPr lang="sr-Latn-RS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0,136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0,238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Matematički self-koncept (SCMAT)</a:t>
                      </a:r>
                      <a:r>
                        <a:rPr lang="en-US" sz="1200">
                          <a:effectLst/>
                        </a:rPr>
                        <a:t>*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>
                          <a:effectLst/>
                        </a:rPr>
                        <a:t>0,181</a:t>
                      </a:r>
                      <a:endParaRPr lang="sr-Latn-R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>
                          <a:effectLst/>
                        </a:rPr>
                        <a:t>0,358</a:t>
                      </a:r>
                      <a:endParaRPr lang="sr-Latn-R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Iskustvo sa teorijskim zadacima iz matematike na času (EXPUREM)</a:t>
                      </a:r>
                      <a:r>
                        <a:rPr lang="en-US" sz="1200">
                          <a:effectLst/>
                        </a:rPr>
                        <a:t>*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0,147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0,194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608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 b="0">
                          <a:effectLst/>
                        </a:rPr>
                        <a:t>Posedovanje kulturalnih dobara (CULTPOS)</a:t>
                      </a:r>
                      <a:r>
                        <a:rPr lang="en-US" sz="1200" b="0">
                          <a:effectLst/>
                        </a:rPr>
                        <a:t>*</a:t>
                      </a:r>
                      <a:endParaRPr lang="sr-Latn-RS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0,129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0,264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Matematička anksioznost (ANXMAT)</a:t>
                      </a:r>
                      <a:r>
                        <a:rPr lang="en-US" sz="1200">
                          <a:effectLst/>
                        </a:rPr>
                        <a:t>*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-0,150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>
                          <a:effectLst/>
                        </a:rPr>
                        <a:t>-0,354</a:t>
                      </a:r>
                      <a:endParaRPr lang="sr-Latn-R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>
                          <a:effectLst/>
                        </a:rPr>
                        <a:t>Formativno ocenjivanje (</a:t>
                      </a:r>
                      <a:r>
                        <a:rPr lang="sr-Latn-RS" sz="1200" dirty="0" err="1">
                          <a:effectLst/>
                        </a:rPr>
                        <a:t>TCHBEHFA</a:t>
                      </a:r>
                      <a:r>
                        <a:rPr lang="sr-Latn-RS" sz="1200" dirty="0">
                          <a:effectLst/>
                        </a:rPr>
                        <a:t>)</a:t>
                      </a:r>
                      <a:r>
                        <a:rPr lang="en-US" sz="1200" dirty="0">
                          <a:effectLst/>
                        </a:rPr>
                        <a:t>*</a:t>
                      </a:r>
                      <a:endParaRPr lang="sr-Latn-R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>
                          <a:effectLst/>
                        </a:rPr>
                        <a:t>-0,068</a:t>
                      </a:r>
                      <a:endParaRPr lang="sr-Latn-R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>
                          <a:effectLst/>
                        </a:rPr>
                        <a:t>-0,204</a:t>
                      </a:r>
                      <a:endParaRPr lang="sr-Latn-R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53585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 b="0">
                          <a:effectLst/>
                        </a:rPr>
                        <a:t>Korišćenje računara na časovima matematike (USEMATH)</a:t>
                      </a:r>
                      <a:r>
                        <a:rPr lang="en-US" sz="1200" b="0">
                          <a:effectLst/>
                        </a:rPr>
                        <a:t>*</a:t>
                      </a:r>
                      <a:endParaRPr lang="sr-Latn-RS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-0,139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-0,2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>
                          <a:effectLst/>
                        </a:rPr>
                        <a:t>Spremnost za učenje matematike (</a:t>
                      </a:r>
                      <a:r>
                        <a:rPr lang="sr-Latn-RS" sz="1200" dirty="0" err="1">
                          <a:effectLst/>
                        </a:rPr>
                        <a:t>MATINTFC</a:t>
                      </a:r>
                      <a:r>
                        <a:rPr lang="sr-Latn-RS" sz="1200" dirty="0">
                          <a:effectLst/>
                        </a:rPr>
                        <a:t>)</a:t>
                      </a:r>
                      <a:r>
                        <a:rPr lang="en-US" sz="1200" dirty="0">
                          <a:effectLst/>
                        </a:rPr>
                        <a:t>*</a:t>
                      </a:r>
                      <a:endParaRPr lang="sr-Latn-R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0,095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0,201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Uspešno uspostavljanje discipline na času (CLSMAN)</a:t>
                      </a:r>
                      <a:r>
                        <a:rPr lang="en-US" sz="1200">
                          <a:effectLst/>
                        </a:rPr>
                        <a:t>*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0,063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0,155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</a:tr>
              <a:tr h="53585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 b="0">
                          <a:effectLst/>
                        </a:rPr>
                        <a:t>Korišćenje računara u školi (ICTSCH)</a:t>
                      </a:r>
                      <a:r>
                        <a:rPr lang="en-US" sz="1200" b="0">
                          <a:effectLst/>
                        </a:rPr>
                        <a:t>*</a:t>
                      </a:r>
                      <a:endParaRPr lang="sr-Latn-RS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-0,098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-0,108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Nepoverenje u računar kao u sredstvo za učenje (ICTATTNEG)</a:t>
                      </a:r>
                      <a:r>
                        <a:rPr lang="en-US" sz="1200">
                          <a:effectLst/>
                        </a:rPr>
                        <a:t>*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-0,164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-0,206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Odnos sa nastavnikom (STUDREL)</a:t>
                      </a:r>
                      <a:r>
                        <a:rPr lang="en-US" sz="1200">
                          <a:effectLst/>
                        </a:rPr>
                        <a:t>*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-0,068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-0,132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</a:tr>
              <a:tr h="53585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 b="0">
                          <a:effectLst/>
                        </a:rPr>
                        <a:t>Korišćenje računara u zabavne svrhe (ENTUSEICT)</a:t>
                      </a:r>
                      <a:endParaRPr lang="sr-Latn-RS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0,040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0,095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Osećanje pripadnosti školi (BELONG)</a:t>
                      </a:r>
                      <a:r>
                        <a:rPr lang="en-US" sz="1200">
                          <a:effectLst/>
                        </a:rPr>
                        <a:t>*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-0,057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-0,015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Kognitivna aktivacija na časovima matematike (COGACT)</a:t>
                      </a:r>
                      <a:r>
                        <a:rPr lang="en-US" sz="1200">
                          <a:effectLst/>
                        </a:rPr>
                        <a:t>*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0,131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-0,032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</a:tr>
              <a:tr h="53585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 b="0" dirty="0">
                          <a:effectLst/>
                        </a:rPr>
                        <a:t>Korišćenje računara kod kuće za izradu školskih zadataka (</a:t>
                      </a:r>
                      <a:r>
                        <a:rPr lang="sr-Latn-RS" sz="1200" b="0" dirty="0" err="1">
                          <a:effectLst/>
                        </a:rPr>
                        <a:t>HOMSCH</a:t>
                      </a:r>
                      <a:r>
                        <a:rPr lang="sr-Latn-RS" sz="1200" b="0" dirty="0">
                          <a:effectLst/>
                        </a:rPr>
                        <a:t>)</a:t>
                      </a:r>
                      <a:endParaRPr lang="sr-Latn-R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0,016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0,009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Ulaganje truda u učenje matematike (MATWKETH)</a:t>
                      </a:r>
                      <a:r>
                        <a:rPr lang="en-US" sz="1200">
                          <a:effectLst/>
                        </a:rPr>
                        <a:t>*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-0,094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>
                          <a:effectLst/>
                        </a:rPr>
                        <a:t>0,03</a:t>
                      </a:r>
                      <a:endParaRPr lang="sr-Latn-R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Iskustvo sa primenjenim zadacima iz matematike na času (EXAPPLM)</a:t>
                      </a:r>
                      <a:r>
                        <a:rPr lang="en-US" sz="1200">
                          <a:effectLst/>
                        </a:rPr>
                        <a:t>*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-0,045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-0,036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</a:tr>
              <a:tr h="3608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sr-Latn-R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sr-Latn-R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sr-Latn-R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Interesovanje za matematiku (INTMAT)</a:t>
                      </a:r>
                      <a:r>
                        <a:rPr lang="en-US" sz="1200">
                          <a:effectLst/>
                        </a:rPr>
                        <a:t>*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-0,117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0,057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Podrška nastavnika matematike (MTSUP)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0,000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-0,088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</a:tr>
              <a:tr h="3608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sr-Latn-R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sr-Latn-R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sr-Latn-R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Upornost u rešavanju teških zadataka (PERSEV)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0,021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0,127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Nastavnička usmerenost na ciljeve učenja (TCHBEHTD)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0,004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-0,144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</a:tr>
              <a:tr h="3608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sr-Latn-R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sr-Latn-R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sr-Latn-R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Stavovi prema ocenama (ATSCHL)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0,019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0,064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Spremnost nastavnika matematike da pruži podršku (TEACHSUP)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-0,009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-0,133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</a:tr>
              <a:tr h="3608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sr-Latn-R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sr-Latn-R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sr-Latn-R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Atribucije neuspeha u matematici (FAILMAT)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0,019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-0,104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*p&lt;0,001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sr-Latn-R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sr-Latn-R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b"/>
                </a:tc>
              </a:tr>
              <a:tr h="3608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sr-Latn-R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sr-Latn-R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sr-Latn-R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Stavovi prema učenju (ATTLNACT)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-0,002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0,005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sr-Latn-R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sr-Latn-R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sr-Latn-RS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74" marR="58274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367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3416"/>
          </a:xfrm>
        </p:spPr>
        <p:txBody>
          <a:bodyPr>
            <a:normAutofit/>
          </a:bodyPr>
          <a:lstStyle/>
          <a:p>
            <a:r>
              <a:rPr lang="sr-Latn-RS" sz="2800" dirty="0" smtClean="0"/>
              <a:t>Da li se na osnovu izabranih osobina izdvajaju određene grupe učenika?</a:t>
            </a:r>
            <a:endParaRPr lang="sr-Latn-R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0343328"/>
              </p:ext>
            </p:extLst>
          </p:nvPr>
        </p:nvGraphicFramePr>
        <p:xfrm>
          <a:off x="296562" y="988542"/>
          <a:ext cx="8676924" cy="57756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35909"/>
                <a:gridCol w="870914"/>
                <a:gridCol w="775114"/>
                <a:gridCol w="836077"/>
                <a:gridCol w="1018969"/>
                <a:gridCol w="888333"/>
                <a:gridCol w="751608"/>
              </a:tblGrid>
              <a:tr h="228691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Varijable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Klasteri (centroidi - standardizovani skorovi)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</a:tr>
              <a:tr h="228691">
                <a:tc v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1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2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3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4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5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6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666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Matematička anksioznost (</a:t>
                      </a:r>
                      <a:r>
                        <a:rPr lang="sr-Latn-RS" sz="1600" dirty="0" err="1">
                          <a:effectLst/>
                        </a:rPr>
                        <a:t>ANXMAT</a:t>
                      </a:r>
                      <a:r>
                        <a:rPr lang="sr-Latn-RS" sz="1600" dirty="0">
                          <a:effectLst/>
                        </a:rPr>
                        <a:t>)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-,65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-,33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-,02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,10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,28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,45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666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Posedovanje kulturalnih dobara (CULTPOS)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,43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,34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,10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-,12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-,29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-,41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666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Socio-ekonomski status (ESCS)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,75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,38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,07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-,16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-,34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-,44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666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Dostupnost računara u domaćinstvu učenika (ICTRES)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,53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,27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,05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-,10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-,25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-,35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666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Matematička samoefikasnost (MATHEFF)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,86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,36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,02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-,19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-,32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-,31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666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Matematički self-koncept (SCMAT)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,77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,38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-,03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-,21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-,24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-,25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666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Formativno ocenjivanje  (TCHBEHFA)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-,21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-,19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-,07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-,01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,19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,43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666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Orijentisanost na učenika u nastavi (TCHBEHSO)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-,48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-,26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-,06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,03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,26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,54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50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Iskustvo sa teorijskim zadacima iz matematike na času (EXPUREM)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,24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,17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,07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-,03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-,22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-,26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28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Matematička pismenost (z)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1,98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1,04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,31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-,35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-,99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-1,80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666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Matematička pismenost sirovi skor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626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542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476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416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359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286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28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N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337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815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1166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1166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851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349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28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% učenika</a:t>
                      </a:r>
                      <a:endParaRPr lang="sr-Latn-R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7%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17%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25%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25%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18%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7%</a:t>
                      </a:r>
                      <a:endParaRPr lang="sr-Latn-R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193427" y="1639330"/>
            <a:ext cx="240544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sz="2000" dirty="0" smtClean="0"/>
              <a:t>Identifikovano </a:t>
            </a:r>
            <a:r>
              <a:rPr lang="sr-Latn-RS" sz="2000" dirty="0"/>
              <a:t>je 6 grupa učenika koje se značajno razlikuju po svim odabranim varijablama (F=382,12, p&lt;.001, </a:t>
            </a:r>
            <a:r>
              <a:rPr lang="sr-Latn-RS" sz="2000" dirty="0" err="1"/>
              <a:t>Wilksova</a:t>
            </a:r>
            <a:r>
              <a:rPr lang="sr-Latn-RS" sz="2000" dirty="0"/>
              <a:t> lambda = .054, </a:t>
            </a:r>
            <a:r>
              <a:rPr lang="sr-Latn-RS" sz="2000" dirty="0" err="1"/>
              <a:t>η</a:t>
            </a:r>
            <a:r>
              <a:rPr lang="sr-Latn-RS" sz="2000" baseline="-25000" dirty="0" err="1"/>
              <a:t>p</a:t>
            </a:r>
            <a:r>
              <a:rPr lang="sr-Latn-RS" sz="2000" baseline="30000" dirty="0" err="1"/>
              <a:t>2</a:t>
            </a:r>
            <a:r>
              <a:rPr lang="sr-Latn-RS" sz="2000" dirty="0"/>
              <a:t> = .44</a:t>
            </a:r>
            <a:r>
              <a:rPr lang="sr-Latn-RS" sz="2000" dirty="0" smtClean="0"/>
              <a:t>)</a:t>
            </a:r>
          </a:p>
          <a:p>
            <a:endParaRPr lang="sr-Latn-R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sz="2000" dirty="0" smtClean="0"/>
              <a:t>Klasteri pre ukazuju na postojanje kontinuuma nego na kvalitativno različite kategorije</a:t>
            </a:r>
            <a:endParaRPr lang="sr-Latn-RS" sz="2000" dirty="0"/>
          </a:p>
        </p:txBody>
      </p:sp>
    </p:spTree>
    <p:extLst>
      <p:ext uri="{BB962C8B-B14F-4D97-AF65-F5344CB8AC3E}">
        <p14:creationId xmlns:p14="http://schemas.microsoft.com/office/powerpoint/2010/main" val="62216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3510947"/>
              </p:ext>
            </p:extLst>
          </p:nvPr>
        </p:nvGraphicFramePr>
        <p:xfrm>
          <a:off x="634482" y="186612"/>
          <a:ext cx="10972800" cy="6326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495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9325211"/>
              </p:ext>
            </p:extLst>
          </p:nvPr>
        </p:nvGraphicFramePr>
        <p:xfrm>
          <a:off x="550506" y="363895"/>
          <a:ext cx="10618237" cy="5682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1999" y="2640563"/>
            <a:ext cx="18661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400" dirty="0" smtClean="0"/>
              <a:t>Oko 3000 učenika</a:t>
            </a:r>
            <a:endParaRPr lang="sr-Latn-RS" sz="1400" dirty="0"/>
          </a:p>
        </p:txBody>
      </p:sp>
      <p:cxnSp>
        <p:nvCxnSpPr>
          <p:cNvPr id="7" name="Straight Arrow Connector 6"/>
          <p:cNvCxnSpPr>
            <a:stCxn id="5" idx="1"/>
          </p:cNvCxnSpPr>
          <p:nvPr/>
        </p:nvCxnSpPr>
        <p:spPr>
          <a:xfrm flipH="1">
            <a:off x="4310743" y="2794452"/>
            <a:ext cx="261256" cy="233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26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1302</Words>
  <Application>Microsoft Office PowerPoint</Application>
  <PresentationFormat>Widescreen</PresentationFormat>
  <Paragraphs>338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  Faktori postignuća iz matematike u različitim tipovima srednjih škola – distribucija i efekti </vt:lpstr>
      <vt:lpstr>Osnovni cilj rada</vt:lpstr>
      <vt:lpstr>Kontekst</vt:lpstr>
      <vt:lpstr>Kontekst </vt:lpstr>
      <vt:lpstr>Na osnovu kojih karakteristika opisati učenike?</vt:lpstr>
      <vt:lpstr>PowerPoint Presentation</vt:lpstr>
      <vt:lpstr>Da li se na osnovu izabranih osobina izdvajaju određene grupe učenika?</vt:lpstr>
      <vt:lpstr>PowerPoint Presentation</vt:lpstr>
      <vt:lpstr>PowerPoint Presentation</vt:lpstr>
      <vt:lpstr>Da li prediktori postignuća drugačije deluju u različitim tipovima škole?</vt:lpstr>
      <vt:lpstr>Da li prediktori postignuća drugačije deluju u različitim tipovima škole?</vt:lpstr>
      <vt:lpstr>Zaključci i preporuke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Faktori postignuća iz matematike u različitim tipovima srednjih škola – distribucija i efekti</dc:title>
  <dc:creator>Vitomir Jovanović</dc:creator>
  <cp:lastModifiedBy>Vitomir Jovanović</cp:lastModifiedBy>
  <cp:revision>28</cp:revision>
  <dcterms:created xsi:type="dcterms:W3CDTF">2017-04-26T10:42:32Z</dcterms:created>
  <dcterms:modified xsi:type="dcterms:W3CDTF">2017-04-26T14:54:26Z</dcterms:modified>
</cp:coreProperties>
</file>