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77" r:id="rId4"/>
    <p:sldId id="269" r:id="rId5"/>
    <p:sldId id="270" r:id="rId6"/>
    <p:sldId id="271" r:id="rId7"/>
    <p:sldId id="272" r:id="rId8"/>
    <p:sldId id="273" r:id="rId9"/>
    <p:sldId id="276" r:id="rId10"/>
    <p:sldId id="274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18" autoAdjust="0"/>
  </p:normalViewPr>
  <p:slideViewPr>
    <p:cSldViewPr>
      <p:cViewPr varScale="1">
        <p:scale>
          <a:sx n="104" d="100"/>
          <a:sy n="104" d="100"/>
        </p:scale>
        <p:origin x="-180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08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B2ABEF-C4D5-4424-B008-6B20D980844C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56F14E-FFB5-48CD-A41D-A940773D37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B2ABEF-C4D5-4424-B008-6B20D980844C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6F14E-FFB5-48CD-A41D-A940773D37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B2ABEF-C4D5-4424-B008-6B20D980844C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6F14E-FFB5-48CD-A41D-A940773D37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B2ABEF-C4D5-4424-B008-6B20D980844C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6F14E-FFB5-48CD-A41D-A940773D37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B2ABEF-C4D5-4424-B008-6B20D980844C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6F14E-FFB5-48CD-A41D-A940773D37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B2ABEF-C4D5-4424-B008-6B20D980844C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6F14E-FFB5-48CD-A41D-A940773D37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B2ABEF-C4D5-4424-B008-6B20D980844C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6F14E-FFB5-48CD-A41D-A940773D37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B2ABEF-C4D5-4424-B008-6B20D980844C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6F14E-FFB5-48CD-A41D-A940773D37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B2ABEF-C4D5-4424-B008-6B20D980844C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6F14E-FFB5-48CD-A41D-A940773D37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8B2ABEF-C4D5-4424-B008-6B20D980844C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56F14E-FFB5-48CD-A41D-A940773D37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B2ABEF-C4D5-4424-B008-6B20D980844C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56F14E-FFB5-48CD-A41D-A940773D37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8B2ABEF-C4D5-4424-B008-6B20D980844C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E56F14E-FFB5-48CD-A41D-A940773D37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295400"/>
            <a:ext cx="7162800" cy="2286962"/>
          </a:xfrm>
        </p:spPr>
        <p:txBody>
          <a:bodyPr>
            <a:normAutofit fontScale="90000"/>
          </a:bodyPr>
          <a:lstStyle/>
          <a:p>
            <a:r>
              <a:rPr lang="sr-Latn-CS" sz="2800" noProof="1" smtClean="0"/>
              <a:t/>
            </a:r>
            <a:br>
              <a:rPr lang="sr-Latn-CS" sz="2800" noProof="1" smtClean="0"/>
            </a:br>
            <a:r>
              <a:rPr lang="sr-Latn-CS" sz="2800" noProof="1" smtClean="0"/>
              <a:t/>
            </a:r>
            <a:br>
              <a:rPr lang="sr-Latn-CS" sz="2800" noProof="1" smtClean="0"/>
            </a:br>
            <a:r>
              <a:rPr lang="sr-Latn-CS" sz="2800" noProof="1" smtClean="0"/>
              <a:t/>
            </a:r>
            <a:br>
              <a:rPr lang="sr-Latn-CS" sz="2800" noProof="1" smtClean="0"/>
            </a:br>
            <a:r>
              <a:rPr lang="sr-Latn-CS" sz="2800" noProof="1" smtClean="0"/>
              <a:t/>
            </a:r>
            <a:br>
              <a:rPr lang="sr-Latn-CS" sz="2800" noProof="1" smtClean="0"/>
            </a:br>
            <a:r>
              <a:rPr lang="sr-Latn-CS" sz="2800" noProof="1" smtClean="0"/>
              <a:t/>
            </a:r>
            <a:br>
              <a:rPr lang="sr-Latn-CS" sz="2800" noProof="1" smtClean="0"/>
            </a:br>
            <a:r>
              <a:rPr lang="sr-Latn-CS" sz="2800" noProof="1" smtClean="0"/>
              <a:t/>
            </a:r>
            <a:br>
              <a:rPr lang="sr-Latn-CS" sz="2800" noProof="1" smtClean="0"/>
            </a:br>
            <a:r>
              <a:rPr lang="sr-Latn-CS" sz="2800" noProof="1" smtClean="0"/>
              <a:t/>
            </a:r>
            <a:br>
              <a:rPr lang="sr-Latn-CS" sz="2800" noProof="1" smtClean="0"/>
            </a:br>
            <a:r>
              <a:rPr lang="sr-Latn-CS" sz="2800" noProof="1" smtClean="0"/>
              <a:t/>
            </a:r>
            <a:br>
              <a:rPr lang="sr-Latn-CS" sz="2800" noProof="1" smtClean="0"/>
            </a:br>
            <a:r>
              <a:rPr lang="sr-Latn-CS" sz="2800" noProof="1" smtClean="0"/>
              <a:t/>
            </a:r>
            <a:br>
              <a:rPr lang="sr-Latn-CS" sz="2800" noProof="1" smtClean="0"/>
            </a:br>
            <a:r>
              <a:rPr lang="sr-Latn-CS" sz="2800" noProof="1" smtClean="0"/>
              <a:t/>
            </a:r>
            <a:br>
              <a:rPr lang="sr-Latn-CS" sz="2800" noProof="1" smtClean="0"/>
            </a:br>
            <a:r>
              <a:rPr lang="sr-Latn-CS" sz="2800" noProof="1" smtClean="0"/>
              <a:t/>
            </a:r>
            <a:br>
              <a:rPr lang="sr-Latn-CS" sz="2800" noProof="1" smtClean="0"/>
            </a:br>
            <a:r>
              <a:rPr lang="sr-Latn-CS" sz="2800" noProof="1" smtClean="0"/>
              <a:t/>
            </a:r>
            <a:br>
              <a:rPr lang="sr-Latn-CS" sz="2800" noProof="1" smtClean="0"/>
            </a:br>
            <a:r>
              <a:rPr lang="sr-Latn-CS" sz="4000" noProof="1" smtClean="0"/>
              <a:t/>
            </a:r>
            <a:br>
              <a:rPr lang="sr-Latn-CS" sz="4000" noProof="1" smtClean="0"/>
            </a:br>
            <a:r>
              <a:rPr lang="sr-Latn-CS" sz="3100" noProof="1" smtClean="0"/>
              <a:t>Pravednost obrazovanja u Srbiji : uloga kulturnog kapitala u reprodukciji društvenih nejednakosti</a:t>
            </a:r>
            <a:br>
              <a:rPr lang="sr-Latn-CS" sz="3100" noProof="1" smtClean="0"/>
            </a:br>
            <a:r>
              <a:rPr lang="en-US" sz="3100" noProof="1" smtClean="0"/>
              <a:t/>
            </a:r>
            <a:br>
              <a:rPr lang="en-US" sz="3100" noProof="1" smtClean="0"/>
            </a:br>
            <a:endParaRPr lang="en-US" sz="2700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191000"/>
            <a:ext cx="8229600" cy="914400"/>
          </a:xfrm>
        </p:spPr>
        <p:txBody>
          <a:bodyPr>
            <a:normAutofit/>
          </a:bodyPr>
          <a:lstStyle/>
          <a:p>
            <a:r>
              <a:rPr lang="sr-Latn-CS" sz="2400" dirty="0" smtClean="0"/>
              <a:t>Snežana Štrangarić, Vesna Rodić Lukić, Mia Marić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11891"/>
          </a:xfrm>
        </p:spPr>
        <p:txBody>
          <a:bodyPr>
            <a:normAutofit fontScale="92500" lnSpcReduction="10000"/>
          </a:bodyPr>
          <a:lstStyle/>
          <a:p>
            <a:r>
              <a:rPr lang="sr-Latn-CS" dirty="0" smtClean="0"/>
              <a:t>Praktične implikacije podrazumevale bi razvoj individualnih i nacionalnih strategija koje bi omogućile akumulaciju kulturnog kapitala</a:t>
            </a:r>
          </a:p>
          <a:p>
            <a:pPr>
              <a:buNone/>
            </a:pPr>
            <a:endParaRPr lang="sr-Latn-CS" dirty="0" smtClean="0"/>
          </a:p>
          <a:p>
            <a:r>
              <a:rPr lang="sr-Latn-CS" dirty="0" smtClean="0"/>
              <a:t>Posedovanje knjiga</a:t>
            </a:r>
          </a:p>
          <a:p>
            <a:pPr>
              <a:buNone/>
            </a:pPr>
            <a:endParaRPr lang="sr-Latn-CS" dirty="0" smtClean="0"/>
          </a:p>
          <a:p>
            <a:r>
              <a:rPr lang="sr-Latn-CS" dirty="0" smtClean="0"/>
              <a:t>Ohrabrivanje prakse čitanja</a:t>
            </a:r>
          </a:p>
          <a:p>
            <a:pPr>
              <a:buNone/>
            </a:pPr>
            <a:endParaRPr lang="sr-Latn-CS" dirty="0" smtClean="0"/>
          </a:p>
          <a:p>
            <a:r>
              <a:rPr lang="sr-Latn-CS" dirty="0" smtClean="0"/>
              <a:t>Javne manifestacije koje promovišu kulturu čitanja</a:t>
            </a:r>
          </a:p>
          <a:p>
            <a:pPr>
              <a:buNone/>
            </a:pPr>
            <a:endParaRPr lang="sr-Latn-CS" dirty="0" smtClean="0"/>
          </a:p>
          <a:p>
            <a:r>
              <a:rPr lang="sr-Latn-CS" dirty="0" smtClean="0"/>
              <a:t>Modernizacija biblioteka</a:t>
            </a:r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sr-Latn-CS" sz="2800" dirty="0" smtClean="0"/>
              <a:t>IMPLIKACIJE I PREPORUKE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524001"/>
            <a:ext cx="7772400" cy="1752599"/>
          </a:xfrm>
        </p:spPr>
        <p:txBody>
          <a:bodyPr>
            <a:normAutofit/>
          </a:bodyPr>
          <a:lstStyle/>
          <a:p>
            <a:pPr algn="ctr"/>
            <a:r>
              <a:rPr lang="sr-Latn-CS" sz="3200" dirty="0" smtClean="0"/>
              <a:t>HVALA NA PAŽNJI !</a:t>
            </a:r>
            <a:endParaRPr lang="en-US" sz="3200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/>
          </a:bodyPr>
          <a:lstStyle/>
          <a:p>
            <a:r>
              <a:rPr lang="sr-Latn-CS" sz="2400" b="1" dirty="0" smtClean="0"/>
              <a:t>Sekundarna analiza PISA 2009</a:t>
            </a:r>
          </a:p>
          <a:p>
            <a:pPr>
              <a:buNone/>
            </a:pPr>
            <a:endParaRPr lang="sr-Latn-CS" sz="2400" dirty="0" smtClean="0"/>
          </a:p>
          <a:p>
            <a:r>
              <a:rPr lang="sr-Latn-CS" sz="2400" b="1" dirty="0" smtClean="0"/>
              <a:t>Meren kulturni kapital i ispitivane veze sa obrazovnim postignućem u kontekstu društvenih nejednakosti</a:t>
            </a:r>
          </a:p>
          <a:p>
            <a:endParaRPr lang="sr-Latn-CS" sz="2400" dirty="0" smtClean="0"/>
          </a:p>
          <a:p>
            <a:r>
              <a:rPr lang="sr-Latn-CS" sz="2400" b="1" dirty="0" smtClean="0"/>
              <a:t>PISA i kulturni kapital:</a:t>
            </a:r>
          </a:p>
          <a:p>
            <a:pPr>
              <a:buNone/>
            </a:pPr>
            <a:r>
              <a:rPr lang="sr-Latn-CS" sz="2400" dirty="0" smtClean="0"/>
              <a:t>	</a:t>
            </a:r>
            <a:r>
              <a:rPr lang="sr-Latn-CS" sz="2000" dirty="0" smtClean="0"/>
              <a:t>Andersen &amp; Jaeger, 2015; Barone, 2006; Chiu &amp; Chow, 2010; Tramonte &amp; Willms, 2010. </a:t>
            </a:r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endParaRPr lang="sr-Latn-C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33400"/>
          </a:xfrm>
        </p:spPr>
        <p:txBody>
          <a:bodyPr>
            <a:normAutofit/>
          </a:bodyPr>
          <a:lstStyle/>
          <a:p>
            <a:pPr algn="ctr"/>
            <a:r>
              <a:rPr lang="sr-Latn-CS" sz="2400" dirty="0" smtClean="0"/>
              <a:t>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sr-Latn-CS" sz="2400" b="1" dirty="0" smtClean="0"/>
              <a:t>Pjer Burdije </a:t>
            </a:r>
            <a:r>
              <a:rPr lang="sr-Latn-CS" sz="2400" dirty="0" smtClean="0"/>
              <a:t>(Pierre Bourdieu, 1930-2002)</a:t>
            </a:r>
          </a:p>
          <a:p>
            <a:pPr>
              <a:buNone/>
            </a:pPr>
            <a:endParaRPr lang="sr-Latn-CS" sz="2400" dirty="0" smtClean="0"/>
          </a:p>
          <a:p>
            <a:r>
              <a:rPr lang="sr-Latn-CS" sz="2400" b="1" dirty="0" smtClean="0"/>
              <a:t>Kulturna i društvena reprodukcija – kulturni kapital poseduju pripadnici viših društvenih slojeva</a:t>
            </a:r>
          </a:p>
          <a:p>
            <a:pPr>
              <a:buNone/>
            </a:pPr>
            <a:endParaRPr lang="sr-Latn-CS" sz="2400" b="1" dirty="0" smtClean="0"/>
          </a:p>
          <a:p>
            <a:r>
              <a:rPr lang="sr-Latn-CS" sz="2400" b="1" dirty="0" smtClean="0"/>
              <a:t>Pozitivni efekti kulturnog kapitala na obrazovno postignuće i na ocene u školi:</a:t>
            </a:r>
          </a:p>
          <a:p>
            <a:pPr>
              <a:buNone/>
            </a:pPr>
            <a:r>
              <a:rPr lang="sr-Latn-CS" sz="2000" dirty="0" smtClean="0"/>
              <a:t>	Aschaffenburg &amp; Mass, 1997; DiMaggio, 1982; DiMaggio &amp; Mohr, 1985; Dumais, 2002; Sullivan, 2001;</a:t>
            </a:r>
            <a:r>
              <a:rPr lang="en-US" sz="2000" dirty="0" smtClean="0"/>
              <a:t> Sullivan, 2007</a:t>
            </a:r>
            <a:r>
              <a:rPr lang="sr-Latn-CS" sz="2000" dirty="0" smtClean="0"/>
              <a:t>.</a:t>
            </a:r>
          </a:p>
          <a:p>
            <a:pPr>
              <a:buNone/>
            </a:pPr>
            <a:endParaRPr lang="sr-Latn-CS" sz="2000" dirty="0" smtClean="0"/>
          </a:p>
          <a:p>
            <a:r>
              <a:rPr lang="sr-Latn-CS" sz="2400" b="1" dirty="0" smtClean="0"/>
              <a:t>Kulturna mobilnost</a:t>
            </a:r>
            <a:r>
              <a:rPr lang="sr-Latn-CS" sz="2400" dirty="0" smtClean="0"/>
              <a:t> – </a:t>
            </a:r>
            <a:r>
              <a:rPr lang="sr-Latn-CS" sz="2400" b="1" dirty="0" smtClean="0"/>
              <a:t>kulturni kapital mogu posedovati svi </a:t>
            </a:r>
            <a:r>
              <a:rPr lang="sr-Latn-CS" sz="2400" dirty="0" smtClean="0"/>
              <a:t>(DiMaggio, 1982):</a:t>
            </a:r>
          </a:p>
          <a:p>
            <a:pPr>
              <a:buNone/>
            </a:pPr>
            <a:r>
              <a:rPr lang="sr-Latn-CS" sz="2400" dirty="0" smtClean="0"/>
              <a:t>	</a:t>
            </a:r>
            <a:r>
              <a:rPr lang="sr-Latn-CS" sz="2000" dirty="0" smtClean="0"/>
              <a:t>Andresen &amp; Jaeger, 2015; Aschaffenburg &amp; Mass, 1997; Dumais, 2006; De Graaf, De Graaf &amp; Kraaykamp, 2000. </a:t>
            </a:r>
            <a:endParaRPr lang="en-US" sz="2000" dirty="0" smtClean="0"/>
          </a:p>
          <a:p>
            <a:endParaRPr lang="sr-Latn-CS" sz="2400" dirty="0" smtClean="0"/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endParaRPr lang="sr-Latn-CS" sz="2400" dirty="0" smtClean="0"/>
          </a:p>
          <a:p>
            <a:endParaRPr lang="sr-Latn-CS" sz="2400" b="1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09600"/>
          </a:xfrm>
        </p:spPr>
        <p:txBody>
          <a:bodyPr>
            <a:normAutofit/>
          </a:bodyPr>
          <a:lstStyle/>
          <a:p>
            <a:pPr algn="ctr"/>
            <a:r>
              <a:rPr lang="sr-Latn-CS" sz="2800" dirty="0" smtClean="0"/>
              <a:t>TEORIJSKI OKVIR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Autofit/>
          </a:bodyPr>
          <a:lstStyle/>
          <a:p>
            <a:r>
              <a:rPr lang="sr-Latn-CS" sz="2400" b="1" u="sng" dirty="0" smtClean="0"/>
              <a:t>Opredmećeni</a:t>
            </a:r>
            <a:r>
              <a:rPr lang="sr-Latn-CS" sz="2400" b="1" dirty="0" smtClean="0"/>
              <a:t> – materijalna dobra za kulturnu potrošnju (knjige, slike...)</a:t>
            </a:r>
          </a:p>
          <a:p>
            <a:pPr>
              <a:buNone/>
            </a:pPr>
            <a:endParaRPr lang="sr-Latn-CS" sz="2400" b="1" dirty="0" smtClean="0"/>
          </a:p>
          <a:p>
            <a:r>
              <a:rPr lang="sr-Latn-CS" sz="2400" b="1" u="sng" dirty="0" smtClean="0"/>
              <a:t>Otelovljeni</a:t>
            </a:r>
            <a:r>
              <a:rPr lang="sr-Latn-CS" sz="2400" b="1" dirty="0" smtClean="0"/>
              <a:t> – sistem dispozicija uma i tela nastalih u procesu socijalizacije. Operacionalizuje se kroz kulturne aktivnosti: čitalačke navike i javne kulturne prakse.</a:t>
            </a:r>
            <a:r>
              <a:rPr lang="en-US" sz="2400" b="1" dirty="0" smtClean="0"/>
              <a:t> </a:t>
            </a:r>
            <a:r>
              <a:rPr lang="sr-Latn-CS" sz="2400" b="1" dirty="0" smtClean="0"/>
              <a:t>Na obrazovno postignuće veći uticaj imaju čitalačke navike:</a:t>
            </a:r>
          </a:p>
          <a:p>
            <a:pPr>
              <a:buNone/>
            </a:pPr>
            <a:r>
              <a:rPr lang="sr-Latn-CS" sz="2400" dirty="0" smtClean="0"/>
              <a:t>	</a:t>
            </a:r>
            <a:r>
              <a:rPr lang="sr-Latn-CS" sz="2000" dirty="0" smtClean="0"/>
              <a:t>Crook, 1997; DeGraaf, 1996; De Graaff, De Graaf &amp; Kraaykamp, 2000.</a:t>
            </a:r>
          </a:p>
          <a:p>
            <a:pPr>
              <a:buNone/>
            </a:pPr>
            <a:endParaRPr lang="sr-Latn-CS" sz="2400" dirty="0" smtClean="0"/>
          </a:p>
          <a:p>
            <a:r>
              <a:rPr lang="sr-Latn-CS" sz="2400" b="1" u="sng" dirty="0" smtClean="0"/>
              <a:t>Institucionalizovani</a:t>
            </a:r>
            <a:r>
              <a:rPr lang="sr-Latn-CS" sz="2400" b="1" dirty="0" smtClean="0"/>
              <a:t> – akademske kvalifikacije, zvanja i diplome</a:t>
            </a:r>
            <a:endParaRPr lang="en-US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ctr"/>
            <a:r>
              <a:rPr lang="sr-Latn-CS" sz="2400" dirty="0" smtClean="0"/>
              <a:t>OBLICI KULTURNOG KAPITALA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/>
          </a:bodyPr>
          <a:lstStyle/>
          <a:p>
            <a:r>
              <a:rPr lang="sr-Latn-CS" sz="2400" b="1" dirty="0" smtClean="0"/>
              <a:t>Uzorak: 4843 učenika srednjih škola u Srbiji</a:t>
            </a:r>
          </a:p>
          <a:p>
            <a:pPr>
              <a:buNone/>
            </a:pPr>
            <a:endParaRPr lang="sr-Latn-CS" sz="2400" b="1" dirty="0" smtClean="0"/>
          </a:p>
          <a:p>
            <a:r>
              <a:rPr lang="sr-Latn-CS" sz="2400" b="1" dirty="0" smtClean="0"/>
              <a:t>Kulturni kapital meren je u sva tri oblika</a:t>
            </a:r>
            <a:r>
              <a:rPr lang="sr-Cyrl-CS" sz="2400" b="1" dirty="0" smtClean="0"/>
              <a:t>:</a:t>
            </a:r>
            <a:endParaRPr lang="sr-Latn-CS" sz="2400" b="1" dirty="0" smtClean="0"/>
          </a:p>
          <a:p>
            <a:r>
              <a:rPr lang="sr-Latn-CS" sz="2400" dirty="0" smtClean="0"/>
              <a:t>Opredmećeni: posedovanje knjiga i umetničkih dela </a:t>
            </a:r>
          </a:p>
          <a:p>
            <a:r>
              <a:rPr lang="sr-Latn-CS" sz="2400" dirty="0" smtClean="0"/>
              <a:t>Otelovljeni: čitalačke navike ispitanika</a:t>
            </a:r>
          </a:p>
          <a:p>
            <a:r>
              <a:rPr lang="sr-Latn-CS" sz="2400" dirty="0" smtClean="0"/>
              <a:t>Institucionalizovani</a:t>
            </a:r>
            <a:r>
              <a:rPr lang="sr-Latn-CS" sz="2400" i="1" dirty="0" smtClean="0"/>
              <a:t>: </a:t>
            </a:r>
            <a:r>
              <a:rPr lang="sr-Latn-CS" sz="2400" dirty="0" smtClean="0"/>
              <a:t>obrazovanje roditelja</a:t>
            </a:r>
          </a:p>
          <a:p>
            <a:pPr>
              <a:buNone/>
            </a:pPr>
            <a:endParaRPr lang="sr-Latn-CS" sz="2400" dirty="0" smtClean="0"/>
          </a:p>
          <a:p>
            <a:r>
              <a:rPr lang="sr-Latn-CS" sz="2400" b="1" dirty="0" smtClean="0"/>
              <a:t>Obrazovno postignuće:</a:t>
            </a:r>
          </a:p>
          <a:p>
            <a:r>
              <a:rPr lang="sr-Latn-CS" sz="2400" dirty="0" smtClean="0"/>
              <a:t>Čitalačka pismenost i ocena iz srpskog jezika </a:t>
            </a:r>
          </a:p>
          <a:p>
            <a:pPr>
              <a:buNone/>
            </a:pPr>
            <a:endParaRPr lang="sr-Latn-CS" sz="2400" dirty="0" smtClean="0"/>
          </a:p>
          <a:p>
            <a:r>
              <a:rPr lang="sr-Latn-CS" sz="2400" b="1" dirty="0" smtClean="0"/>
              <a:t>Kontrolna varijabla: </a:t>
            </a:r>
            <a:endParaRPr lang="en-US" sz="2400" b="1" dirty="0" smtClean="0"/>
          </a:p>
          <a:p>
            <a:r>
              <a:rPr lang="en-US" sz="2400" dirty="0" smtClean="0"/>
              <a:t>S</a:t>
            </a:r>
            <a:r>
              <a:rPr lang="sr-Latn-CS" sz="2400" dirty="0" smtClean="0"/>
              <a:t>ocioekonomski status (SES)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sr-Latn-CS" sz="2800" dirty="0" smtClean="0"/>
              <a:t>METODOLOŠKI OKVIR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>
            <a:normAutofit/>
          </a:bodyPr>
          <a:lstStyle/>
          <a:p>
            <a:r>
              <a:rPr lang="sr-Latn-CS" sz="2400" b="1" dirty="0" smtClean="0"/>
              <a:t>Regresione analize:</a:t>
            </a:r>
          </a:p>
          <a:p>
            <a:endParaRPr lang="sr-Latn-CS" sz="2400" b="1" dirty="0" smtClean="0"/>
          </a:p>
          <a:p>
            <a:r>
              <a:rPr lang="en-US" sz="2400" b="1" dirty="0" smtClean="0"/>
              <a:t>K</a:t>
            </a:r>
            <a:r>
              <a:rPr lang="sr-Latn-CS" sz="2400" b="1" dirty="0" smtClean="0"/>
              <a:t>ulturni kapital predstavlja značajan prediktor obrazovnog postignuća u oblasti čitalačke pismenosti </a:t>
            </a:r>
            <a:endParaRPr lang="en-US" sz="2400" b="1" dirty="0" smtClean="0"/>
          </a:p>
          <a:p>
            <a:r>
              <a:rPr lang="sr-Latn-CS" sz="2400" dirty="0" smtClean="0"/>
              <a:t>F (3,4276) =129,395; p&lt;,001; R</a:t>
            </a:r>
            <a:r>
              <a:rPr lang="sr-Latn-CS" sz="2400" baseline="30000" dirty="0" smtClean="0"/>
              <a:t>2 </a:t>
            </a:r>
            <a:r>
              <a:rPr lang="sr-Latn-CS" sz="2400" dirty="0" smtClean="0"/>
              <a:t>=,083.</a:t>
            </a:r>
          </a:p>
          <a:p>
            <a:pPr>
              <a:buNone/>
            </a:pPr>
            <a:r>
              <a:rPr lang="sr-Latn-CS" sz="2400" dirty="0" smtClean="0"/>
              <a:t> </a:t>
            </a:r>
          </a:p>
          <a:p>
            <a:r>
              <a:rPr lang="en-US" sz="2400" b="1" dirty="0" smtClean="0"/>
              <a:t>K</a:t>
            </a:r>
            <a:r>
              <a:rPr lang="sr-Latn-CS" sz="2400" b="1" dirty="0" smtClean="0"/>
              <a:t>ulturni kapital predstavlja značajan prediktor ocene iz srpskog jezika </a:t>
            </a:r>
            <a:endParaRPr lang="en-US" sz="2400" b="1" dirty="0" smtClean="0"/>
          </a:p>
          <a:p>
            <a:r>
              <a:rPr lang="sr-Latn-CS" sz="2400" dirty="0" smtClean="0"/>
              <a:t>F (3,4276) =134,208; p&lt;,001; R</a:t>
            </a:r>
            <a:r>
              <a:rPr lang="sr-Latn-CS" sz="2400" baseline="30000" dirty="0" smtClean="0"/>
              <a:t>2 </a:t>
            </a:r>
            <a:r>
              <a:rPr lang="sr-Latn-CS" sz="2400" dirty="0" smtClean="0"/>
              <a:t>=,086.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sr-Latn-CS" sz="2800" dirty="0" smtClean="0"/>
              <a:t>REZULTATI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685800"/>
            <a:ext cx="8229600" cy="6172200"/>
          </a:xfrm>
        </p:spPr>
        <p:txBody>
          <a:bodyPr>
            <a:normAutofit fontScale="92500" lnSpcReduction="20000"/>
          </a:bodyPr>
          <a:lstStyle/>
          <a:p>
            <a:r>
              <a:rPr lang="en-US" sz="2600" b="1" dirty="0" smtClean="0"/>
              <a:t>T</a:t>
            </a:r>
            <a:r>
              <a:rPr lang="sr-Latn-CS" sz="2600" b="1" dirty="0" smtClean="0"/>
              <a:t>-test nezavisnih uzoraka:</a:t>
            </a:r>
            <a:endParaRPr lang="en-US" sz="2600" b="1" dirty="0" smtClean="0"/>
          </a:p>
          <a:p>
            <a:endParaRPr lang="en-US" sz="2600" dirty="0" smtClean="0"/>
          </a:p>
          <a:p>
            <a:r>
              <a:rPr lang="sr-Latn-CS" sz="2600" b="1" dirty="0" smtClean="0"/>
              <a:t>U odnosu na njihove vršnjake sa niskim SES-om, učenici sa visokim SES-om poseduju: </a:t>
            </a:r>
          </a:p>
          <a:p>
            <a:pPr>
              <a:buNone/>
            </a:pPr>
            <a:endParaRPr lang="sr-Latn-CS" sz="2600" b="1" dirty="0" smtClean="0"/>
          </a:p>
          <a:p>
            <a:r>
              <a:rPr lang="sr-Latn-CS" sz="2600" b="1" dirty="0" smtClean="0"/>
              <a:t>više opredmećenog kulturnog kapitala</a:t>
            </a:r>
            <a:r>
              <a:rPr lang="sr-Latn-CS" sz="2600" dirty="0" smtClean="0"/>
              <a:t> </a:t>
            </a:r>
          </a:p>
          <a:p>
            <a:pPr>
              <a:buNone/>
            </a:pPr>
            <a:r>
              <a:rPr lang="sr-Latn-CS" sz="2600" dirty="0" smtClean="0"/>
              <a:t>	</a:t>
            </a:r>
            <a:r>
              <a:rPr lang="sr-Latn-CS" sz="2200" dirty="0" smtClean="0"/>
              <a:t>t (4129,75) = -29,94, p&lt;,</a:t>
            </a:r>
            <a:r>
              <a:rPr lang="sr-Latn-CS" sz="2200" dirty="0" smtClean="0"/>
              <a:t>001</a:t>
            </a:r>
            <a:endParaRPr lang="sr-Latn-CS" sz="2200" dirty="0" smtClean="0"/>
          </a:p>
          <a:p>
            <a:pPr>
              <a:buNone/>
            </a:pPr>
            <a:r>
              <a:rPr lang="sr-Latn-CS" sz="2600" dirty="0" smtClean="0"/>
              <a:t> </a:t>
            </a:r>
          </a:p>
          <a:p>
            <a:r>
              <a:rPr lang="sr-Latn-CS" sz="2600" b="1" dirty="0" smtClean="0"/>
              <a:t>više otelovljenog kulturnog kapitala </a:t>
            </a:r>
          </a:p>
          <a:p>
            <a:pPr>
              <a:buNone/>
            </a:pPr>
            <a:r>
              <a:rPr lang="sr-Latn-CS" sz="2600" b="1" dirty="0" smtClean="0"/>
              <a:t>	</a:t>
            </a:r>
            <a:r>
              <a:rPr lang="sr-Latn-CS" sz="2200" dirty="0" smtClean="0"/>
              <a:t>t (4687) = -8,14, p&gt;,</a:t>
            </a:r>
            <a:r>
              <a:rPr lang="sr-Latn-CS" sz="2200" dirty="0" smtClean="0"/>
              <a:t>001 </a:t>
            </a:r>
            <a:endParaRPr lang="sr-Latn-CS" sz="2200" dirty="0" smtClean="0"/>
          </a:p>
          <a:p>
            <a:pPr>
              <a:buNone/>
            </a:pPr>
            <a:endParaRPr lang="sr-Latn-CS" sz="2600" dirty="0" smtClean="0"/>
          </a:p>
          <a:p>
            <a:r>
              <a:rPr lang="sr-Latn-CS" sz="2600" b="1" dirty="0" smtClean="0"/>
              <a:t>višu ocenu iz srpskog jezika </a:t>
            </a:r>
          </a:p>
          <a:p>
            <a:pPr>
              <a:buNone/>
            </a:pPr>
            <a:r>
              <a:rPr lang="sr-Latn-CS" sz="2600" b="1" dirty="0" smtClean="0"/>
              <a:t>	</a:t>
            </a:r>
            <a:r>
              <a:rPr lang="sr-Latn-CS" sz="2200" dirty="0" smtClean="0"/>
              <a:t>t (4841)= -13,73, p</a:t>
            </a:r>
            <a:r>
              <a:rPr lang="sr-Latn-CS" sz="2200" smtClean="0"/>
              <a:t>&lt;,</a:t>
            </a:r>
            <a:r>
              <a:rPr lang="sr-Latn-CS" sz="2200" smtClean="0"/>
              <a:t>001 </a:t>
            </a:r>
            <a:endParaRPr lang="sr-Latn-CS" sz="2200" dirty="0" smtClean="0"/>
          </a:p>
          <a:p>
            <a:pPr>
              <a:buNone/>
            </a:pPr>
            <a:endParaRPr lang="sr-Latn-CS" sz="2600" dirty="0" smtClean="0"/>
          </a:p>
          <a:p>
            <a:r>
              <a:rPr lang="sr-Latn-CS" sz="2600" b="1" dirty="0" smtClean="0"/>
              <a:t>veće postignuće u oblasti čitalačke pismenosti </a:t>
            </a:r>
          </a:p>
          <a:p>
            <a:pPr>
              <a:buNone/>
            </a:pPr>
            <a:r>
              <a:rPr lang="sr-Latn-CS" sz="2600" b="1" dirty="0" smtClean="0"/>
              <a:t>	</a:t>
            </a:r>
            <a:r>
              <a:rPr lang="sr-Latn-CS" sz="2200" dirty="0" smtClean="0"/>
              <a:t>t (4841)= -21,285, p&lt;,001 </a:t>
            </a:r>
          </a:p>
          <a:p>
            <a:pPr>
              <a:buNone/>
            </a:pPr>
            <a:endParaRPr lang="sr-Latn-CS" sz="2600" dirty="0" smtClean="0"/>
          </a:p>
          <a:p>
            <a:pPr>
              <a:buNone/>
            </a:pPr>
            <a:r>
              <a:rPr lang="sr-Latn-CS" sz="2600" b="1" dirty="0" smtClean="0"/>
              <a:t>	</a:t>
            </a:r>
            <a:endParaRPr lang="en-US" sz="2600" b="1" dirty="0" smtClean="0"/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676400"/>
          <a:ext cx="8229600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SES.grupe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sr-Latn-C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Srednja vrednost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St. devijacija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St. greška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20040"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Institucionalizovani kapital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Niski SES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2490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1,3206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,19096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,00383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Visoki SES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2148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1,3320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,23120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,00499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0040"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Opredmećeni kapital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Niski SES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2404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1,7361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,51044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,01041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Visoki SES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2153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2,2503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,63397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,01366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0040"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Otelovljeni 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kapital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Niski SES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2507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2,4336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,77166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,01541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Visoki SES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2182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2,6202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,79537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,01703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0040"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Ocena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Niski SES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2617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3,1836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1,07443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,02100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Visoki SES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2226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3,6073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1,06523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,02258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0040"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sr-Latn-C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Čitalačka pismenost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Niski SES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2617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-,299684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,9673883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,0189100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Visoki SES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2226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,291464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,9583219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,0203124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838200"/>
            <a:ext cx="8229600" cy="715962"/>
          </a:xfrm>
        </p:spPr>
        <p:txBody>
          <a:bodyPr>
            <a:noAutofit/>
          </a:bodyPr>
          <a:lstStyle/>
          <a:p>
            <a:r>
              <a:rPr lang="sr-Latn-CS" sz="2400" b="0" noProof="1" smtClean="0">
                <a:effectLst/>
              </a:rPr>
              <a:t>Srednje vrednosti kulturnog kapitala s obzirom na nivo SES-a</a:t>
            </a:r>
            <a:r>
              <a:rPr lang="sr-Latn-CS" sz="2400" b="0" noProof="1" smtClean="0"/>
              <a:t/>
            </a:r>
            <a:br>
              <a:rPr lang="sr-Latn-CS" sz="2400" b="0" noProof="1" smtClean="0"/>
            </a:br>
            <a:endParaRPr lang="sr-Latn-CS" sz="2400" b="0" noProof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/>
          <a:lstStyle/>
          <a:p>
            <a:r>
              <a:rPr lang="sr-Latn-CS" dirty="0" smtClean="0"/>
              <a:t>Rezultati su potvrdili su hipotezu da kulturni kapital predstavlja značajan prediktor obrazovnog postignuća i da rastom kulturnog kapitala raste obrazovno postignuće.</a:t>
            </a:r>
          </a:p>
          <a:p>
            <a:endParaRPr lang="sr-Latn-CS" dirty="0" smtClean="0"/>
          </a:p>
          <a:p>
            <a:r>
              <a:rPr lang="sr-Latn-CS" dirty="0" smtClean="0"/>
              <a:t>Rezultati su potvrdili su hipotezu da među učenicima postoje statistički značajne razlike u akumuliranom kulturnom kapitalu i obrazovnom postignuću s obzirom na njihov socioekonomski status.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sr-Latn-CS" sz="2800" dirty="0" smtClean="0"/>
              <a:t>ZAKLJUČAK</a:t>
            </a: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816</TotalTime>
  <Words>443</Words>
  <Application>Microsoft Office PowerPoint</Application>
  <PresentationFormat>On-screen Show (4:3)</PresentationFormat>
  <Paragraphs>144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             Pravednost obrazovanja u Srbiji : uloga kulturnog kapitala u reprodukciji društvenih nejednakosti  </vt:lpstr>
      <vt:lpstr>  </vt:lpstr>
      <vt:lpstr>TEORIJSKI OKVIR</vt:lpstr>
      <vt:lpstr>OBLICI KULTURNOG KAPITALA</vt:lpstr>
      <vt:lpstr>METODOLOŠKI OKVIR</vt:lpstr>
      <vt:lpstr>REZULTATI</vt:lpstr>
      <vt:lpstr>Slide 7</vt:lpstr>
      <vt:lpstr>Srednje vrednosti kulturnog kapitala s obzirom na nivo SES-a </vt:lpstr>
      <vt:lpstr>ZAKLJUČAK</vt:lpstr>
      <vt:lpstr>IMPLIKACIJE I PREPORUKE</vt:lpstr>
      <vt:lpstr>HVALA NA PAŽNJI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Interkulturalno obrazovanje sa aspekta etniciteta</dc:title>
  <dc:creator>Snezana</dc:creator>
  <cp:lastModifiedBy>Matematika</cp:lastModifiedBy>
  <cp:revision>108</cp:revision>
  <dcterms:created xsi:type="dcterms:W3CDTF">2014-10-13T09:26:33Z</dcterms:created>
  <dcterms:modified xsi:type="dcterms:W3CDTF">2017-04-24T09:46:24Z</dcterms:modified>
</cp:coreProperties>
</file>