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7" r:id="rId5"/>
    <p:sldId id="268" r:id="rId6"/>
    <p:sldId id="269" r:id="rId7"/>
    <p:sldId id="262" r:id="rId8"/>
    <p:sldId id="271" r:id="rId9"/>
    <p:sldId id="266" r:id="rId10"/>
    <p:sldId id="273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010" autoAdjust="0"/>
  </p:normalViewPr>
  <p:slideViewPr>
    <p:cSldViewPr>
      <p:cViewPr varScale="1">
        <p:scale>
          <a:sx n="62" d="100"/>
          <a:sy n="62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A7012-1BF0-4DA6-96B9-AE4F6E39BAD5}" type="datetimeFigureOut">
              <a:rPr lang="sr-Latn-CS" smtClean="0"/>
              <a:pPr/>
              <a:t>27.4.2017.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4AA7E-40C0-4E52-B26C-51C229B39FD7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4AA7E-40C0-4E52-B26C-51C229B39FD7}" type="slidenum">
              <a:rPr lang="sr-Latn-CS" smtClean="0"/>
              <a:pPr/>
              <a:t>7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4AA7E-40C0-4E52-B26C-51C229B39FD7}" type="slidenum">
              <a:rPr lang="sr-Latn-CS" smtClean="0"/>
              <a:pPr/>
              <a:t>8</a:t>
            </a:fld>
            <a:endParaRPr lang="sr-Latn-C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4AA7E-40C0-4E52-B26C-51C229B39FD7}" type="slidenum">
              <a:rPr lang="sr-Latn-CS" smtClean="0"/>
              <a:pPr/>
              <a:t>11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492375"/>
            <a:ext cx="8991600" cy="1470025"/>
          </a:xfrm>
        </p:spPr>
        <p:txBody>
          <a:bodyPr>
            <a:noAutofit/>
          </a:bodyPr>
          <a:lstStyle/>
          <a:p>
            <a:r>
              <a:rPr lang="sr-Latn-CS" sz="3500" b="1" dirty="0" smtClean="0">
                <a:solidFill>
                  <a:srgbClr val="002060"/>
                </a:solidFill>
              </a:rPr>
              <a:t/>
            </a:r>
            <a:br>
              <a:rPr lang="sr-Latn-CS" sz="3500" b="1" dirty="0" smtClean="0">
                <a:solidFill>
                  <a:srgbClr val="002060"/>
                </a:solidFill>
              </a:rPr>
            </a:br>
            <a:r>
              <a:rPr lang="sr-Cyrl-CS" sz="3000" b="1" dirty="0" smtClean="0">
                <a:solidFill>
                  <a:schemeClr val="accent1">
                    <a:lumMod val="50000"/>
                  </a:schemeClr>
                </a:solidFill>
              </a:rPr>
              <a:t>КАКО НАСТАВНИЦИ ИЗ СРБИЈЕ ПРОЦЕЊУЈУ СВОЈЕ ПОТРЕБЕ ЗА СТРУЧНИМ УСАВРШАВАЊЕМ? – РЕЗУЛТАТИ МЕЂУНАРОДНЕ СТУДИЈЕ OECD/ТALIS 2013</a:t>
            </a:r>
            <a:r>
              <a:rPr lang="sr-Cyrl-CS" sz="3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r-Cyrl-CS" sz="3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sr-Latn-CS" sz="3500" dirty="0" smtClean="0">
                <a:solidFill>
                  <a:srgbClr val="002060"/>
                </a:solidFill>
              </a:rPr>
              <a:t/>
            </a:r>
            <a:br>
              <a:rPr lang="sr-Latn-CS" sz="3500" dirty="0" smtClean="0">
                <a:solidFill>
                  <a:srgbClr val="002060"/>
                </a:solidFill>
              </a:rPr>
            </a:br>
            <a:endParaRPr lang="sr-Latn-CS" sz="35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3400"/>
            <a:ext cx="8382000" cy="2209800"/>
          </a:xfrm>
        </p:spPr>
        <p:txBody>
          <a:bodyPr>
            <a:normAutofit/>
          </a:bodyPr>
          <a:lstStyle/>
          <a:p>
            <a:r>
              <a:rPr lang="sr-Cyrl-CS" sz="2400" b="1" dirty="0" smtClean="0">
                <a:solidFill>
                  <a:schemeClr val="tx1"/>
                </a:solidFill>
              </a:rPr>
              <a:t>Данијела С. </a:t>
            </a:r>
            <a:r>
              <a:rPr lang="sr-Cyrl-CS" sz="2400" b="1" dirty="0" smtClean="0">
                <a:solidFill>
                  <a:schemeClr val="tx1"/>
                </a:solidFill>
              </a:rPr>
              <a:t>Петровић</a:t>
            </a:r>
            <a:endParaRPr lang="en-GB" sz="2400" b="1" dirty="0" smtClean="0">
              <a:solidFill>
                <a:schemeClr val="tx1"/>
              </a:solidFill>
            </a:endParaRPr>
          </a:p>
          <a:p>
            <a:r>
              <a:rPr lang="sr-Cyrl-CS" sz="2400" i="1" dirty="0" smtClean="0"/>
              <a:t>Филозофски факултет, Универзитет у </a:t>
            </a:r>
            <a:r>
              <a:rPr lang="sr-Cyrl-CS" sz="2400" i="1" dirty="0" smtClean="0"/>
              <a:t>Београду</a:t>
            </a:r>
          </a:p>
          <a:p>
            <a:r>
              <a:rPr lang="sr-Cyrl-CS" sz="2400" b="1" dirty="0" smtClean="0">
                <a:solidFill>
                  <a:schemeClr val="tx1"/>
                </a:solidFill>
              </a:rPr>
              <a:t>Добринка Р. Кузмановић</a:t>
            </a:r>
            <a:endParaRPr lang="sr-Latn-CS" sz="2400" b="1" dirty="0" smtClean="0">
              <a:solidFill>
                <a:schemeClr val="tx1"/>
              </a:solidFill>
            </a:endParaRPr>
          </a:p>
          <a:p>
            <a:r>
              <a:rPr lang="sr-Cyrl-CS" sz="2400" i="1" dirty="0" smtClean="0"/>
              <a:t>Факултет за медије и комуникације, Универзитет у Београду</a:t>
            </a:r>
            <a:endParaRPr lang="sr-Latn-CS" sz="2200" dirty="0" smtClean="0">
              <a:solidFill>
                <a:schemeClr val="tx1"/>
              </a:solidFill>
            </a:endParaRPr>
          </a:p>
          <a:p>
            <a:endParaRPr lang="sr-Latn-CS" sz="19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4572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Научна конференција по позиву</a:t>
            </a:r>
            <a:br>
              <a:rPr lang="ru-RU" sz="2000" dirty="0" smtClean="0"/>
            </a:br>
            <a:r>
              <a:rPr lang="ru-RU" sz="2000" dirty="0" smtClean="0"/>
              <a:t>„Дијалози у образовању 2017“</a:t>
            </a:r>
            <a:br>
              <a:rPr lang="ru-RU" sz="2000" dirty="0" smtClean="0"/>
            </a:br>
            <a:r>
              <a:rPr lang="ru-RU" sz="2000" dirty="0" smtClean="0"/>
              <a:t>27. април 2017. године, Филозофски факултет у Београду</a:t>
            </a:r>
            <a:endParaRPr lang="sr-Latn-C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Од чега зависи професионални развој?</a:t>
            </a:r>
            <a:endParaRPr lang="sr-Latn-CS" sz="4000" b="1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b="1" dirty="0" err="1" smtClean="0"/>
              <a:t>жене</a:t>
            </a:r>
            <a:r>
              <a:rPr lang="en-GB" sz="2400" b="1" dirty="0" smtClean="0"/>
              <a:t> </a:t>
            </a:r>
            <a:r>
              <a:rPr lang="en-GB" sz="2400" dirty="0" smtClean="0"/>
              <a:t>у </a:t>
            </a:r>
            <a:r>
              <a:rPr lang="en-GB" sz="2400" dirty="0" err="1" smtClean="0"/>
              <a:t>односу</a:t>
            </a:r>
            <a:r>
              <a:rPr lang="en-GB" sz="2400" dirty="0" smtClean="0"/>
              <a:t> </a:t>
            </a:r>
            <a:r>
              <a:rPr lang="en-GB" sz="2400" dirty="0" err="1" smtClean="0"/>
              <a:t>на</a:t>
            </a:r>
            <a:r>
              <a:rPr lang="en-GB" sz="2400" dirty="0" smtClean="0"/>
              <a:t> </a:t>
            </a:r>
            <a:r>
              <a:rPr lang="en-GB" sz="2400" dirty="0" err="1" smtClean="0"/>
              <a:t>мушкарце</a:t>
            </a:r>
            <a:r>
              <a:rPr lang="en-GB" sz="2400" dirty="0" smtClean="0"/>
              <a:t> </a:t>
            </a:r>
            <a:r>
              <a:rPr lang="en-GB" sz="2400" dirty="0" err="1" smtClean="0"/>
              <a:t>исказују</a:t>
            </a:r>
            <a:r>
              <a:rPr lang="en-GB" sz="2400" dirty="0" smtClean="0"/>
              <a:t> </a:t>
            </a:r>
            <a:r>
              <a:rPr lang="en-GB" sz="2400" dirty="0" err="1" smtClean="0"/>
              <a:t>већу</a:t>
            </a:r>
            <a:r>
              <a:rPr lang="en-GB" sz="2400" dirty="0" smtClean="0"/>
              <a:t> </a:t>
            </a:r>
            <a:r>
              <a:rPr lang="en-GB" sz="2400" dirty="0" err="1" smtClean="0"/>
              <a:t>потребу</a:t>
            </a:r>
            <a:r>
              <a:rPr lang="en-GB" sz="2400" dirty="0" smtClean="0"/>
              <a:t> </a:t>
            </a:r>
            <a:r>
              <a:rPr lang="en-GB" sz="2400" dirty="0" err="1" smtClean="0"/>
              <a:t>за</a:t>
            </a:r>
            <a:r>
              <a:rPr lang="en-GB" sz="2400" dirty="0" smtClean="0"/>
              <a:t> </a:t>
            </a:r>
            <a:r>
              <a:rPr lang="en-GB" sz="2400" b="1" dirty="0" err="1" smtClean="0"/>
              <a:t>усавршавањем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везано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за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предмет</a:t>
            </a:r>
            <a:r>
              <a:rPr lang="en-GB" sz="2400" b="1" dirty="0" smtClean="0"/>
              <a:t> </a:t>
            </a:r>
            <a:r>
              <a:rPr lang="en-GB" sz="2400" dirty="0" smtClean="0"/>
              <a:t>(F(1)=8.40, p&lt;0.01) и </a:t>
            </a:r>
            <a:r>
              <a:rPr lang="en-GB" sz="2400" dirty="0" err="1" smtClean="0"/>
              <a:t>рад</a:t>
            </a:r>
            <a:r>
              <a:rPr lang="en-GB" sz="2400" dirty="0" smtClean="0"/>
              <a:t> </a:t>
            </a:r>
            <a:r>
              <a:rPr lang="en-GB" sz="2400" dirty="0" err="1" smtClean="0"/>
              <a:t>са</a:t>
            </a:r>
            <a:r>
              <a:rPr lang="en-GB" sz="2400" dirty="0" smtClean="0"/>
              <a:t> </a:t>
            </a:r>
            <a:r>
              <a:rPr lang="en-GB" sz="2400" dirty="0" err="1" smtClean="0"/>
              <a:t>различитошћу</a:t>
            </a:r>
            <a:r>
              <a:rPr lang="en-GB" sz="2400" dirty="0" smtClean="0"/>
              <a:t> (F(1)=37.31, p&lt;0.001), </a:t>
            </a:r>
            <a:r>
              <a:rPr lang="en-GB" sz="2400" dirty="0" err="1" smtClean="0"/>
              <a:t>као</a:t>
            </a:r>
            <a:r>
              <a:rPr lang="en-GB" sz="2400" dirty="0" smtClean="0"/>
              <a:t> </a:t>
            </a:r>
            <a:r>
              <a:rPr lang="en-GB" sz="2400" b="1" dirty="0" smtClean="0"/>
              <a:t>и </a:t>
            </a:r>
            <a:r>
              <a:rPr lang="en-GB" sz="2400" b="1" dirty="0" err="1" smtClean="0"/>
              <a:t>веће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задовољство</a:t>
            </a:r>
            <a:r>
              <a:rPr lang="en-GB" sz="2400" b="1" dirty="0" smtClean="0"/>
              <a:t> у </a:t>
            </a:r>
            <a:r>
              <a:rPr lang="en-GB" sz="2400" b="1" dirty="0" err="1" smtClean="0"/>
              <a:t>погледу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делотворности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професионалног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развоја</a:t>
            </a:r>
            <a:r>
              <a:rPr lang="en-GB" sz="2400" dirty="0" smtClean="0"/>
              <a:t> (F(1)= </a:t>
            </a:r>
            <a:r>
              <a:rPr lang="en-GB" sz="2400" dirty="0" smtClean="0"/>
              <a:t>9.97, </a:t>
            </a:r>
            <a:r>
              <a:rPr lang="en-GB" sz="2400" dirty="0" smtClean="0"/>
              <a:t>p&lt;0.01). </a:t>
            </a:r>
            <a:endParaRPr lang="sr-Cyrl-RS" sz="2400" dirty="0" smtClean="0"/>
          </a:p>
          <a:p>
            <a:pPr>
              <a:buNone/>
            </a:pPr>
            <a:endParaRPr lang="sr-Cyrl-RS" sz="2400" dirty="0" smtClean="0"/>
          </a:p>
          <a:p>
            <a:pPr>
              <a:buFont typeface="Wingdings" pitchFamily="2" charset="2"/>
              <a:buChar char="§"/>
            </a:pPr>
            <a:r>
              <a:rPr lang="en-GB" sz="2400" b="1" dirty="0" err="1" smtClean="0"/>
              <a:t>наставници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на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почетку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своје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каријере</a:t>
            </a:r>
            <a:r>
              <a:rPr lang="en-GB" sz="2400" b="1" dirty="0" smtClean="0"/>
              <a:t> </a:t>
            </a:r>
            <a:r>
              <a:rPr lang="en-GB" sz="2400" dirty="0" err="1" smtClean="0"/>
              <a:t>имају</a:t>
            </a:r>
            <a:r>
              <a:rPr lang="en-GB" sz="2400" dirty="0" smtClean="0"/>
              <a:t> </a:t>
            </a:r>
            <a:r>
              <a:rPr lang="en-GB" sz="2400" dirty="0" err="1" smtClean="0"/>
              <a:t>већу</a:t>
            </a:r>
            <a:r>
              <a:rPr lang="en-GB" sz="2400" dirty="0" smtClean="0"/>
              <a:t> </a:t>
            </a:r>
            <a:r>
              <a:rPr lang="en-GB" sz="2400" dirty="0" err="1" smtClean="0"/>
              <a:t>потребу</a:t>
            </a:r>
            <a:r>
              <a:rPr lang="en-GB" sz="2400" dirty="0" smtClean="0"/>
              <a:t> </a:t>
            </a:r>
            <a:r>
              <a:rPr lang="en-GB" sz="2400" dirty="0" err="1" smtClean="0"/>
              <a:t>да</a:t>
            </a:r>
            <a:r>
              <a:rPr lang="en-GB" sz="2400" dirty="0" smtClean="0"/>
              <a:t> </a:t>
            </a:r>
            <a:r>
              <a:rPr lang="en-GB" sz="2400" dirty="0" err="1" smtClean="0"/>
              <a:t>се</a:t>
            </a:r>
            <a:r>
              <a:rPr lang="en-GB" sz="2400" dirty="0" smtClean="0"/>
              <a:t> </a:t>
            </a:r>
            <a:r>
              <a:rPr lang="en-GB" sz="2400" dirty="0" err="1" smtClean="0"/>
              <a:t>усавршавају</a:t>
            </a:r>
            <a:r>
              <a:rPr lang="en-GB" sz="2400" dirty="0" smtClean="0"/>
              <a:t> </a:t>
            </a:r>
            <a:r>
              <a:rPr lang="en-GB" sz="2400" dirty="0" err="1" smtClean="0"/>
              <a:t>из</a:t>
            </a:r>
            <a:r>
              <a:rPr lang="en-GB" sz="2400" dirty="0" smtClean="0"/>
              <a:t> </a:t>
            </a:r>
            <a:r>
              <a:rPr lang="en-GB" sz="2400" b="1" dirty="0" err="1" smtClean="0"/>
              <a:t>садржаја</a:t>
            </a:r>
            <a:r>
              <a:rPr lang="en-GB" sz="2400" b="1" dirty="0" smtClean="0"/>
              <a:t> и </a:t>
            </a:r>
            <a:r>
              <a:rPr lang="en-GB" sz="2400" b="1" dirty="0" err="1" smtClean="0"/>
              <a:t>методике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предмета</a:t>
            </a:r>
            <a:r>
              <a:rPr lang="en-GB" sz="2400" b="1" dirty="0" smtClean="0"/>
              <a:t> </a:t>
            </a:r>
            <a:r>
              <a:rPr lang="en-GB" sz="2400" dirty="0" smtClean="0"/>
              <a:t>(r=-.149, p&lt;0.01) и </a:t>
            </a:r>
            <a:r>
              <a:rPr lang="en-GB" sz="2400" dirty="0" err="1" smtClean="0"/>
              <a:t>за</a:t>
            </a:r>
            <a:r>
              <a:rPr lang="en-GB" sz="2400" dirty="0" smtClean="0"/>
              <a:t> </a:t>
            </a:r>
            <a:r>
              <a:rPr lang="en-GB" sz="2400" b="1" dirty="0" err="1" smtClean="0"/>
              <a:t>рад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са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различитошћу</a:t>
            </a:r>
            <a:r>
              <a:rPr lang="en-GB" sz="2400" b="1" dirty="0" smtClean="0"/>
              <a:t> </a:t>
            </a:r>
            <a:r>
              <a:rPr lang="en-GB" sz="2400" dirty="0" smtClean="0"/>
              <a:t>(r=-.139, p&lt;0.01) </a:t>
            </a:r>
          </a:p>
          <a:p>
            <a:pPr>
              <a:buFont typeface="Wingdings" pitchFamily="2" charset="2"/>
              <a:buChar char="§"/>
            </a:pPr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40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Препоруке за образовну политику</a:t>
            </a:r>
            <a:endParaRPr lang="sr-Latn-CS" sz="4000" b="1" dirty="0" smtClean="0">
              <a:ln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 marL="442913" indent="-442913">
              <a:buFont typeface="Wingdings" pitchFamily="2" charset="2"/>
              <a:buChar char="ü"/>
            </a:pPr>
            <a:r>
              <a:rPr lang="sr-Cyrl-CS" sz="2400" b="1" dirty="0" smtClean="0"/>
              <a:t>Обезбедити</a:t>
            </a:r>
            <a:r>
              <a:rPr lang="sr-Cyrl-CS" sz="2400" dirty="0" smtClean="0"/>
              <a:t> </a:t>
            </a:r>
            <a:r>
              <a:rPr lang="sr-Cyrl-CS" sz="2400" b="1" dirty="0" smtClean="0"/>
              <a:t>више подстицаја</a:t>
            </a:r>
            <a:r>
              <a:rPr lang="sr-Cyrl-CS" sz="2400" dirty="0" smtClean="0"/>
              <a:t> за учешће наставника у активностима професионалног развоја</a:t>
            </a:r>
          </a:p>
          <a:p>
            <a:pPr marL="442913" indent="-442913">
              <a:buFont typeface="Wingdings" pitchFamily="2" charset="2"/>
              <a:buChar char="ü"/>
            </a:pPr>
            <a:r>
              <a:rPr lang="sr-Cyrl-CS" sz="2400" b="1" dirty="0" smtClean="0"/>
              <a:t>Повећати понуду програма</a:t>
            </a:r>
            <a:r>
              <a:rPr lang="sr-Cyrl-CS" sz="2400" dirty="0" smtClean="0"/>
              <a:t> стручног усавршавања који су у складу са професионалним потребама </a:t>
            </a:r>
            <a:r>
              <a:rPr lang="sr-Cyrl-CS" sz="2400" dirty="0" smtClean="0"/>
              <a:t>наставника</a:t>
            </a:r>
          </a:p>
          <a:p>
            <a:pPr marL="842963" lvl="1" indent="-442913">
              <a:buFont typeface="Wingdings" pitchFamily="2" charset="2"/>
              <a:buChar char="ü"/>
            </a:pPr>
            <a:r>
              <a:rPr lang="sr-Cyrl-CS" sz="2000" dirty="0" smtClean="0"/>
              <a:t>приоритет образовне политике у Србији у погледу професионалног развоја наставника треба да буде усмерен на обезбеђивање услова за стицање компетенција за инклузивно образовање, подстицање мотивације за учење и развој личности ученика, као и примену  ИКТ-а у настави</a:t>
            </a:r>
            <a:endParaRPr lang="sr-Cyrl-CS" sz="2000" dirty="0" smtClean="0"/>
          </a:p>
          <a:p>
            <a:pPr marL="442913" lvl="0" indent="-442913">
              <a:buFont typeface="Wingdings" pitchFamily="2" charset="2"/>
              <a:buChar char="ü"/>
            </a:pPr>
            <a:r>
              <a:rPr lang="sr-Cyrl-CS" sz="2400" b="1" dirty="0" smtClean="0"/>
              <a:t>И</a:t>
            </a:r>
            <a:r>
              <a:rPr lang="sr-Cyrl-CS" sz="2400" b="1" dirty="0" smtClean="0"/>
              <a:t>нцијално </a:t>
            </a:r>
            <a:r>
              <a:rPr lang="sr-Cyrl-CS" sz="2400" b="1" dirty="0" smtClean="0"/>
              <a:t>образовање предметних </a:t>
            </a:r>
            <a:r>
              <a:rPr lang="sr-Cyrl-CS" sz="2400" b="1" dirty="0" smtClean="0"/>
              <a:t>наставника</a:t>
            </a:r>
          </a:p>
          <a:p>
            <a:pPr marL="842963" lvl="1" indent="-442913">
              <a:buFont typeface="Wingdings" pitchFamily="2" charset="2"/>
              <a:buChar char="ü"/>
            </a:pPr>
            <a:r>
              <a:rPr lang="sr-Cyrl-CS" sz="2000" dirty="0" smtClean="0"/>
              <a:t>неопходност </a:t>
            </a:r>
            <a:r>
              <a:rPr lang="sr-Cyrl-CS" sz="2000" dirty="0" smtClean="0"/>
              <a:t>реформисања основних и мастер студија, како би се обезбедило стицање ових компетенција током прве фазе професионалног развоја наставника</a:t>
            </a:r>
            <a:r>
              <a:rPr lang="sr-Cyrl-CS" sz="2000" dirty="0" smtClean="0"/>
              <a:t>.</a:t>
            </a:r>
            <a:endParaRPr lang="en-GB" sz="2000" dirty="0" smtClean="0"/>
          </a:p>
          <a:p>
            <a:pPr>
              <a:buFont typeface="Wingdings" pitchFamily="2" charset="2"/>
              <a:buChar char="§"/>
            </a:pPr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1"/>
            <a:ext cx="8229600" cy="1904999"/>
          </a:xfrm>
          <a:solidFill>
            <a:srgbClr val="EBF6F9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sr-Cyrl-CS" sz="4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Хвала на пажњи!</a:t>
            </a:r>
            <a:r>
              <a:rPr lang="sr-Cyrl-CS" b="1" dirty="0" smtClean="0"/>
              <a:t>	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Основно </a:t>
            </a:r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о </a:t>
            </a:r>
            <a:r>
              <a:rPr lang="en-GB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TALIS</a:t>
            </a:r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истраживању</a:t>
            </a:r>
            <a:endParaRPr lang="sr-Latn-CS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76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sr-Latn-CS" sz="2400" b="1" dirty="0" smtClean="0">
                <a:solidFill>
                  <a:srgbClr val="002060"/>
                </a:solidFill>
              </a:rPr>
              <a:t>OECD</a:t>
            </a:r>
            <a:r>
              <a:rPr lang="sr-Cyrl-CS" sz="2400" b="1" dirty="0" smtClean="0">
                <a:solidFill>
                  <a:srgbClr val="002060"/>
                </a:solidFill>
              </a:rPr>
              <a:t>/</a:t>
            </a:r>
            <a:r>
              <a:rPr lang="sr-Latn-CS" sz="2400" b="1" dirty="0" smtClean="0">
                <a:solidFill>
                  <a:srgbClr val="002060"/>
                </a:solidFill>
              </a:rPr>
              <a:t>TALIS</a:t>
            </a:r>
            <a:r>
              <a:rPr lang="sr-Cyrl-CS" sz="2400" dirty="0" smtClean="0">
                <a:solidFill>
                  <a:srgbClr val="002060"/>
                </a:solidFill>
              </a:rPr>
              <a:t> </a:t>
            </a:r>
            <a:r>
              <a:rPr lang="sr-Cyrl-CS" sz="2400" dirty="0" smtClean="0"/>
              <a:t>(Teaching and Learning International Survey) – највеће међународно истраживање наставника</a:t>
            </a:r>
            <a:endParaRPr lang="sr-Latn-CS" sz="2400" dirty="0" smtClean="0"/>
          </a:p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chemeClr val="tx2">
                    <a:lumMod val="75000"/>
                  </a:schemeClr>
                </a:solidFill>
              </a:rPr>
              <a:t>МПНиТР, Институт за психологију</a:t>
            </a:r>
          </a:p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rgbClr val="002060"/>
                </a:solidFill>
              </a:rPr>
              <a:t>Циљ</a:t>
            </a:r>
            <a:r>
              <a:rPr lang="sr-Cyrl-CS" sz="2400" dirty="0" smtClean="0"/>
              <a:t>: </a:t>
            </a:r>
            <a:r>
              <a:rPr lang="sr-Cyrl-CS" altLang="zh-CN" sz="2400" dirty="0" smtClean="0"/>
              <a:t>да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се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утврде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услови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којима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раде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наставници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како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би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се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унапредио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њихов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положај</a:t>
            </a:r>
            <a:r>
              <a:rPr lang="sr-Latn-CS" altLang="zh-CN" sz="2400" dirty="0" smtClean="0"/>
              <a:t>, </a:t>
            </a:r>
            <a:r>
              <a:rPr lang="sr-Cyrl-CS" altLang="zh-CN" sz="2400" dirty="0" smtClean="0"/>
              <a:t>обезбедила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ефикаснија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настава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и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учење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у</a:t>
            </a:r>
            <a:r>
              <a:rPr lang="sr-Latn-CS" altLang="zh-CN" sz="2400" dirty="0" smtClean="0"/>
              <a:t> </a:t>
            </a:r>
            <a:r>
              <a:rPr lang="sr-Cyrl-CS" altLang="zh-CN" sz="2400" dirty="0" smtClean="0"/>
              <a:t>школама</a:t>
            </a:r>
            <a:r>
              <a:rPr lang="en-US" altLang="zh-CN" dirty="0" smtClean="0">
                <a:ea typeface="宋体" pitchFamily="2" charset="-122"/>
              </a:rPr>
              <a:t> </a:t>
            </a:r>
            <a:endParaRPr lang="sr-Cyrl-CS" sz="2400" dirty="0" smtClean="0"/>
          </a:p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rgbClr val="002060"/>
                </a:solidFill>
              </a:rPr>
              <a:t>Реализација</a:t>
            </a:r>
            <a:r>
              <a:rPr lang="sr-Cyrl-CS" sz="2400" dirty="0" smtClean="0"/>
              <a:t>: први циклус</a:t>
            </a:r>
            <a:r>
              <a:rPr lang="sr-Latn-CS" sz="2400" dirty="0" smtClean="0"/>
              <a:t> -</a:t>
            </a:r>
            <a:r>
              <a:rPr lang="sr-Cyrl-CS" sz="2400" dirty="0" smtClean="0"/>
              <a:t> 2008. године, други циклус (у</a:t>
            </a:r>
            <a:r>
              <a:rPr lang="sr-Latn-CS" sz="2400" dirty="0" smtClean="0"/>
              <a:t> </a:t>
            </a:r>
            <a:r>
              <a:rPr lang="sr-Cyrl-CS" sz="2400" dirty="0" smtClean="0"/>
              <a:t>који</a:t>
            </a:r>
            <a:r>
              <a:rPr lang="sr-Latn-CS" sz="2400" dirty="0" smtClean="0"/>
              <a:t> </a:t>
            </a:r>
            <a:r>
              <a:rPr lang="sr-Cyrl-CS" sz="2400" dirty="0" smtClean="0"/>
              <a:t>се</a:t>
            </a:r>
            <a:r>
              <a:rPr lang="sr-Latn-CS" sz="2400" dirty="0" smtClean="0"/>
              <a:t> </a:t>
            </a:r>
            <a:r>
              <a:rPr lang="sr-Cyrl-CS" sz="2400" dirty="0" smtClean="0"/>
              <a:t>Србија укључила)</a:t>
            </a:r>
            <a:r>
              <a:rPr lang="sr-Latn-CS" sz="2400" dirty="0" smtClean="0"/>
              <a:t> - </a:t>
            </a:r>
            <a:r>
              <a:rPr lang="sr-Cyrl-CS" sz="2400" dirty="0" smtClean="0"/>
              <a:t>2013. године</a:t>
            </a:r>
            <a:endParaRPr lang="sr-Cyrl-CS" sz="2400" b="1" dirty="0" smtClean="0"/>
          </a:p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rgbClr val="002060"/>
                </a:solidFill>
              </a:rPr>
              <a:t>Узорак: 34 земље </a:t>
            </a:r>
            <a:r>
              <a:rPr lang="sr-Cyrl-CS" sz="2400" dirty="0" smtClean="0"/>
              <a:t>(24 ОЕЦД земље и 10 партнерских)</a:t>
            </a:r>
            <a:r>
              <a:rPr lang="sr-Latn-CS" sz="2400" dirty="0" smtClean="0"/>
              <a:t>,</a:t>
            </a:r>
            <a:r>
              <a:rPr lang="sr-Cyrl-CS" sz="2400" dirty="0" smtClean="0"/>
              <a:t> из сваке земље </a:t>
            </a:r>
            <a:r>
              <a:rPr lang="sr-Cyrl-CS" sz="2400" b="1" dirty="0" smtClean="0">
                <a:solidFill>
                  <a:srgbClr val="002060"/>
                </a:solidFill>
              </a:rPr>
              <a:t>око 200 основних школа</a:t>
            </a:r>
            <a:r>
              <a:rPr lang="sr-Cyrl-CS" sz="2400" dirty="0" smtClean="0"/>
              <a:t>, из сваке школе:  </a:t>
            </a:r>
            <a:r>
              <a:rPr lang="sr-Cyrl-CS" sz="2400" b="1" dirty="0" smtClean="0">
                <a:solidFill>
                  <a:srgbClr val="002060"/>
                </a:solidFill>
              </a:rPr>
              <a:t>20 наставника</a:t>
            </a:r>
            <a:r>
              <a:rPr lang="sr-Cyrl-CS" sz="2400" b="1" dirty="0" smtClean="0"/>
              <a:t> </a:t>
            </a:r>
            <a:r>
              <a:rPr lang="sr-Cyrl-CS" sz="2400" dirty="0" smtClean="0"/>
              <a:t>и</a:t>
            </a:r>
            <a:r>
              <a:rPr lang="sr-Cyrl-CS" sz="2400" b="1" dirty="0" smtClean="0"/>
              <a:t> </a:t>
            </a:r>
            <a:r>
              <a:rPr lang="sr-Cyrl-CS" sz="2400" b="1" dirty="0" smtClean="0">
                <a:solidFill>
                  <a:srgbClr val="002060"/>
                </a:solidFill>
              </a:rPr>
              <a:t>директор</a:t>
            </a:r>
          </a:p>
          <a:p>
            <a:pPr>
              <a:buNone/>
            </a:pPr>
            <a:r>
              <a:rPr lang="sr-Cyrl-CS" sz="2400" b="1" dirty="0" smtClean="0"/>
              <a:t>	</a:t>
            </a:r>
            <a:r>
              <a:rPr lang="sr-Cyrl-CS" sz="2400" b="1" dirty="0" smtClean="0">
                <a:solidFill>
                  <a:srgbClr val="002060"/>
                </a:solidFill>
              </a:rPr>
              <a:t>Србија: 191 школа</a:t>
            </a:r>
            <a:r>
              <a:rPr lang="sr-Cyrl-CS" sz="2400" dirty="0" smtClean="0">
                <a:solidFill>
                  <a:srgbClr val="002060"/>
                </a:solidFill>
              </a:rPr>
              <a:t>, </a:t>
            </a:r>
            <a:r>
              <a:rPr lang="sr-Cyrl-CS" sz="2400" b="1" dirty="0" smtClean="0">
                <a:solidFill>
                  <a:srgbClr val="002060"/>
                </a:solidFill>
              </a:rPr>
              <a:t>3 857 наставника</a:t>
            </a:r>
            <a:r>
              <a:rPr lang="sr-Cyrl-CS" sz="2400" b="1" dirty="0" smtClean="0"/>
              <a:t> </a:t>
            </a:r>
            <a:r>
              <a:rPr lang="sr-Cyrl-CS" sz="2400" dirty="0" smtClean="0"/>
              <a:t>предметне наставе који предају старијим разредима, </a:t>
            </a:r>
            <a:r>
              <a:rPr lang="sr-Cyrl-CS" sz="2400" b="1" dirty="0" smtClean="0">
                <a:solidFill>
                  <a:srgbClr val="002060"/>
                </a:solidFill>
              </a:rPr>
              <a:t>186 директора</a:t>
            </a:r>
          </a:p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rgbClr val="002060"/>
                </a:solidFill>
              </a:rPr>
              <a:t>Истраживање: </a:t>
            </a:r>
            <a:r>
              <a:rPr lang="sr-Cyrl-CS" sz="2400" dirty="0" smtClean="0"/>
              <a:t>неекспериментално, анкетног типа</a:t>
            </a:r>
          </a:p>
          <a:p>
            <a:endParaRPr lang="sr-Cyrl-CS" sz="2400" dirty="0" smtClean="0"/>
          </a:p>
          <a:p>
            <a:endParaRPr lang="sr-Cyrl-CS" sz="2400" dirty="0" smtClean="0"/>
          </a:p>
          <a:p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Професионални развој</a:t>
            </a:r>
            <a:endParaRPr lang="sr-Latn-CS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sr-Cyrl-CS" sz="2400" b="1" dirty="0" smtClean="0">
                <a:solidFill>
                  <a:srgbClr val="002060"/>
                </a:solidFill>
              </a:rPr>
              <a:t>Професионални развој наставника</a:t>
            </a:r>
            <a:r>
              <a:rPr lang="sr-Cyrl-CS" sz="2400" b="1" dirty="0" smtClean="0"/>
              <a:t> </a:t>
            </a:r>
            <a:r>
              <a:rPr lang="sr-Cyrl-CS" sz="2400" dirty="0" smtClean="0"/>
              <a:t>- активности којима се развијају индивидуалне вештине, знања, експертиза и остале карактеристике наставника у циљу унапређивања њихове наставне праксе (ОЕЦД, 2014)</a:t>
            </a:r>
          </a:p>
          <a:p>
            <a:pPr>
              <a:buFont typeface="Wingdings" pitchFamily="2" charset="2"/>
              <a:buChar char="§"/>
            </a:pPr>
            <a:r>
              <a:rPr lang="sr-Cyrl-CS" sz="2400" dirty="0" smtClean="0"/>
              <a:t>Фазе професионалног развоја: иницијални развој, приправништво, континуирани професионални развој </a:t>
            </a:r>
          </a:p>
          <a:p>
            <a:pPr>
              <a:buFont typeface="Wingdings" pitchFamily="2" charset="2"/>
              <a:buChar char="§"/>
            </a:pPr>
            <a:r>
              <a:rPr lang="sr-Cyrl-CS" sz="2400" dirty="0" smtClean="0"/>
              <a:t>Реализују се </a:t>
            </a:r>
            <a:r>
              <a:rPr lang="sr-Cyrl-CS" sz="2400" b="1" dirty="0" smtClean="0">
                <a:solidFill>
                  <a:srgbClr val="002060"/>
                </a:solidFill>
              </a:rPr>
              <a:t>по завршетку иницијалног образовања </a:t>
            </a:r>
            <a:r>
              <a:rPr lang="sr-Cyrl-CS" sz="2400" dirty="0" smtClean="0"/>
              <a:t>(у последњих 12 месеци)</a:t>
            </a:r>
          </a:p>
          <a:p>
            <a:pPr>
              <a:buFont typeface="Wingdings" pitchFamily="2" charset="2"/>
              <a:buChar char="§"/>
            </a:pPr>
            <a:r>
              <a:rPr lang="sr-Cyrl-CS" sz="2400" dirty="0" smtClean="0"/>
              <a:t>Професионални развој наставника представља један од кључних фактора за</a:t>
            </a:r>
            <a:r>
              <a:rPr lang="sr-Cyrl-CS" sz="2400" b="1" dirty="0" smtClean="0">
                <a:solidFill>
                  <a:srgbClr val="002060"/>
                </a:solidFill>
              </a:rPr>
              <a:t> побољшање образовних постигнућа ученика </a:t>
            </a:r>
            <a:r>
              <a:rPr lang="sr-Cyrl-CS" sz="2400" dirty="0" smtClean="0"/>
              <a:t>и </a:t>
            </a:r>
            <a:r>
              <a:rPr lang="sr-Cyrl-CS" sz="2400" b="1" dirty="0" smtClean="0">
                <a:solidFill>
                  <a:srgbClr val="002060"/>
                </a:solidFill>
              </a:rPr>
              <a:t>већу посвећеност наставника свом послу </a:t>
            </a:r>
            <a:r>
              <a:rPr lang="sr-Cyrl-CS" sz="2400" dirty="0" smtClean="0"/>
              <a:t>(нпр. Darling-Hammond,  1999; Hargreaves, 2002; Hattie, 2009; Johnson, Kraft &amp; Papay,  2012)</a:t>
            </a:r>
            <a:endParaRPr lang="sr-Cyrl-CS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endParaRPr lang="sr-Cyrl-CS" sz="2400" dirty="0" smtClean="0"/>
          </a:p>
          <a:p>
            <a:pPr>
              <a:buNone/>
            </a:pPr>
            <a:endParaRPr lang="sr-Cyrl-CS" sz="2400" dirty="0" smtClean="0"/>
          </a:p>
          <a:p>
            <a:pPr>
              <a:buFont typeface="Wingdings" pitchFamily="2" charset="2"/>
              <a:buChar char="§"/>
            </a:pPr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Циљ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Циљ овог рада је да на основу скундарних анализа резултата добијених у оквиру међународне студије наставе и учења TALIS 2013, установи како наставници у Србији опажају своје потребе за професионалним развојем.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Резултати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 smtClean="0"/>
              <a:t>Предметни </a:t>
            </a:r>
            <a:r>
              <a:rPr lang="sr-Cyrl-CS" dirty="0" smtClean="0"/>
              <a:t>наставници у Србији, у највећој мери исказују потребу да кроз стручно усавршавање стекну </a:t>
            </a:r>
            <a:r>
              <a:rPr lang="sr-Cyrl-CS" b="1" dirty="0" smtClean="0"/>
              <a:t>компетенције за инклузивно </a:t>
            </a:r>
            <a:r>
              <a:rPr lang="sr-Cyrl-CS" b="1" dirty="0" smtClean="0"/>
              <a:t>образовање</a:t>
            </a:r>
            <a:r>
              <a:rPr lang="sr-Cyrl-CS" dirty="0" smtClean="0"/>
              <a:t>:</a:t>
            </a:r>
          </a:p>
          <a:p>
            <a:pPr lvl="1"/>
            <a:r>
              <a:rPr lang="sr-Cyrl-CS" dirty="0" smtClean="0"/>
              <a:t>з</a:t>
            </a:r>
            <a:r>
              <a:rPr lang="sr-Cyrl-CS" dirty="0" smtClean="0"/>
              <a:t>а подучавање </a:t>
            </a:r>
            <a:r>
              <a:rPr lang="sr-Cyrl-CS" dirty="0" smtClean="0"/>
              <a:t>ученика са сметњама у развоју и инвалидитетом (64.8</a:t>
            </a:r>
            <a:r>
              <a:rPr lang="sr-Cyrl-CS" dirty="0" smtClean="0"/>
              <a:t>%)</a:t>
            </a:r>
          </a:p>
          <a:p>
            <a:pPr lvl="1"/>
            <a:r>
              <a:rPr lang="sr-Cyrl-CS" dirty="0" smtClean="0"/>
              <a:t> </a:t>
            </a:r>
            <a:r>
              <a:rPr lang="sr-Cyrl-CS" dirty="0" smtClean="0"/>
              <a:t>за примену различитих метода, облика и тхеника рада у настави (52.5</a:t>
            </a:r>
            <a:r>
              <a:rPr lang="sr-Cyrl-CS" dirty="0" smtClean="0"/>
              <a:t>%)</a:t>
            </a:r>
          </a:p>
          <a:p>
            <a:pPr lvl="1"/>
            <a:r>
              <a:rPr lang="sr-Cyrl-CS" dirty="0" smtClean="0"/>
              <a:t> </a:t>
            </a:r>
            <a:r>
              <a:rPr lang="sr-Cyrl-CS" dirty="0" smtClean="0"/>
              <a:t>за примену индивидуализованог учења (46.3</a:t>
            </a:r>
            <a:r>
              <a:rPr lang="sr-Cyrl-CS" dirty="0" smtClean="0"/>
              <a:t>%)</a:t>
            </a:r>
          </a:p>
          <a:p>
            <a:pPr lvl="1"/>
            <a:r>
              <a:rPr lang="sr-Cyrl-CS" dirty="0" smtClean="0"/>
              <a:t> </a:t>
            </a:r>
            <a:r>
              <a:rPr lang="sr-Cyrl-CS" dirty="0" smtClean="0"/>
              <a:t>за обезбеђивање напредовања у учењу ученика из маргинализованих група (44.1</a:t>
            </a:r>
            <a:r>
              <a:rPr lang="sr-Cyrl-CS" dirty="0" smtClean="0"/>
              <a:t>%)</a:t>
            </a:r>
          </a:p>
          <a:p>
            <a:pPr lvl="1"/>
            <a:r>
              <a:rPr lang="sr-Cyrl-CS" dirty="0" smtClean="0"/>
              <a:t>за </a:t>
            </a:r>
            <a:r>
              <a:rPr lang="sr-Cyrl-CS" dirty="0" smtClean="0"/>
              <a:t>израду индивидуалних образовних планова (42.9) </a:t>
            </a:r>
          </a:p>
          <a:p>
            <a:pPr lvl="1"/>
            <a:r>
              <a:rPr lang="sr-Cyrl-CS" dirty="0" smtClean="0"/>
              <a:t>за </a:t>
            </a:r>
            <a:r>
              <a:rPr lang="sr-Cyrl-CS" dirty="0" smtClean="0"/>
              <a:t>подстицање разумевања и уважавања у одељењу (</a:t>
            </a:r>
            <a:r>
              <a:rPr lang="sr-Latn-RS" dirty="0" smtClean="0"/>
              <a:t>42.1%)</a:t>
            </a:r>
            <a:r>
              <a:rPr lang="sr-Cyrl-R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Резултати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О</a:t>
            </a:r>
            <a:r>
              <a:rPr lang="sr-Cyrl-RS" dirty="0" smtClean="0"/>
              <a:t>бласти </a:t>
            </a:r>
            <a:r>
              <a:rPr lang="sr-Cyrl-RS" dirty="0" smtClean="0"/>
              <a:t>у којима сваки други предметни наставник у Србији препознаје потребу за стручним </a:t>
            </a:r>
            <a:r>
              <a:rPr lang="sr-Cyrl-RS" dirty="0" smtClean="0"/>
              <a:t>усавршавањем:</a:t>
            </a:r>
          </a:p>
          <a:p>
            <a:pPr lvl="1"/>
            <a:r>
              <a:rPr lang="sr-Cyrl-RS" dirty="0" smtClean="0"/>
              <a:t>Мотивисање </a:t>
            </a:r>
            <a:r>
              <a:rPr lang="sr-Cyrl-RS" dirty="0" smtClean="0"/>
              <a:t>ученика за учење (54.2</a:t>
            </a:r>
            <a:r>
              <a:rPr lang="sr-Cyrl-RS" dirty="0" smtClean="0"/>
              <a:t>%)</a:t>
            </a:r>
          </a:p>
          <a:p>
            <a:pPr lvl="1"/>
            <a:r>
              <a:rPr lang="sr-Cyrl-RS" dirty="0" smtClean="0"/>
              <a:t>Подршка </a:t>
            </a:r>
            <a:r>
              <a:rPr lang="sr-Cyrl-RS" dirty="0" smtClean="0"/>
              <a:t>равоју личности (50.2%) </a:t>
            </a:r>
            <a:endParaRPr lang="sr-Cyrl-RS" dirty="0" smtClean="0"/>
          </a:p>
          <a:p>
            <a:pPr lvl="1"/>
            <a:r>
              <a:rPr lang="sr-Cyrl-RS" dirty="0" smtClean="0"/>
              <a:t>Употреба технолигија на радном </a:t>
            </a:r>
            <a:r>
              <a:rPr lang="sr-Cyrl-RS" dirty="0" smtClean="0"/>
              <a:t>месту (55%)</a:t>
            </a:r>
            <a:endParaRPr lang="sr-Cyrl-RS" dirty="0" smtClean="0"/>
          </a:p>
          <a:p>
            <a:pPr lvl="1"/>
            <a:r>
              <a:rPr lang="sr-Cyrl-CS" dirty="0" smtClean="0"/>
              <a:t>примена </a:t>
            </a:r>
            <a:r>
              <a:rPr lang="sr-Cyrl-CS" dirty="0" smtClean="0"/>
              <a:t>ИКТ-а у настави </a:t>
            </a:r>
            <a:r>
              <a:rPr lang="sr-Cyrl-CS" dirty="0" smtClean="0"/>
              <a:t>(50.2%)</a:t>
            </a:r>
          </a:p>
          <a:p>
            <a:pPr>
              <a:buNone/>
            </a:pPr>
            <a:r>
              <a:rPr lang="sr-Cyrl-CS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Србија – </a:t>
            </a:r>
            <a:r>
              <a:rPr lang="sr-Latn-R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TALIS </a:t>
            </a:r>
            <a:r>
              <a:rPr lang="sr-Cyrl-R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просек</a:t>
            </a:r>
            <a:endParaRPr lang="sr-Latn-CS" sz="4000" b="1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1" y="1693926"/>
          <a:ext cx="8305798" cy="4915408"/>
        </p:xfrm>
        <a:graphic>
          <a:graphicData uri="http://schemas.openxmlformats.org/drawingml/2006/table">
            <a:tbl>
              <a:tblPr/>
              <a:tblGrid>
                <a:gridCol w="2824619"/>
                <a:gridCol w="922067"/>
                <a:gridCol w="1004748"/>
                <a:gridCol w="811528"/>
                <a:gridCol w="922067"/>
                <a:gridCol w="1022722"/>
                <a:gridCol w="798047"/>
              </a:tblGrid>
              <a:tr h="10492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умерене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узражене 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умерене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изражене 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% укупно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784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CS" sz="1600" b="1" dirty="0">
                          <a:solidFill>
                            <a:srgbClr val="1A1617"/>
                          </a:solidFill>
                          <a:latin typeface="Calibri"/>
                          <a:ea typeface="Calibri"/>
                          <a:cs typeface="Calibri"/>
                        </a:rPr>
                        <a:t>Подучавање ученика са сметњама у развоју и инвалидитетом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34.2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64.8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35.8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58.1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2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Употреба технолигија на радном месту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34.6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55.0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38.6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56.4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Примена ИКТ у настави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18.8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40.6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18.9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59.5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2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CS" sz="1600" b="1" dirty="0">
                          <a:latin typeface="Calibri"/>
                          <a:ea typeface="Calibri"/>
                          <a:cs typeface="Times New Roman"/>
                        </a:rPr>
                        <a:t>Приступи индивидуализованом учењу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14.4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46.3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29.3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12.5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41.8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2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Понашање ученика и управљање одељењем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14.1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44.3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13.1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44.1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2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Каријерно вођење и саветовање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11.3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43.5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12.4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42.6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Међупредметне компетенције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9.7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41.6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36.4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11.0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47.4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Србија – </a:t>
            </a:r>
            <a:r>
              <a:rPr lang="sr-Latn-R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TALIS </a:t>
            </a:r>
            <a:r>
              <a:rPr lang="sr-Cyrl-R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просек</a:t>
            </a:r>
            <a:endParaRPr lang="sr-Latn-CS" sz="4000" b="1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597533"/>
          <a:ext cx="8610599" cy="5033979"/>
        </p:xfrm>
        <a:graphic>
          <a:graphicData uri="http://schemas.openxmlformats.org/drawingml/2006/table">
            <a:tbl>
              <a:tblPr/>
              <a:tblGrid>
                <a:gridCol w="2928275"/>
                <a:gridCol w="955905"/>
                <a:gridCol w="1041620"/>
                <a:gridCol w="841308"/>
                <a:gridCol w="955905"/>
                <a:gridCol w="1060253"/>
                <a:gridCol w="827333"/>
              </a:tblGrid>
              <a:tr h="1221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умерене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узражене 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Србија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умерене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изражене потребе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latin typeface="Calibri"/>
                          <a:ea typeface="Calibri"/>
                          <a:cs typeface="Times New Roman"/>
                        </a:rPr>
                        <a:t>% укупно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TALIS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4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Оцењивање ученика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28.9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37.9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34.6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11.6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Педагошке кометенције везане за предмет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6.6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37.3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32.9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9.7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42.6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4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Познавање курикулума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6.8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34.6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27.4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7.9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35.3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794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Приступи за развијање компетенција за будићи посао и студирање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24.3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6.9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31.9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42.3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Познавање и разумевање предмета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24.7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5.5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30.0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8.9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38.9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794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Подучавање у мултикултуралним и мултијезичким одељењима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17.5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10.6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28.0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25.3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12.7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37.9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>
                          <a:latin typeface="Calibri"/>
                          <a:ea typeface="Calibri"/>
                          <a:cs typeface="Times New Roman"/>
                        </a:rPr>
                        <a:t>Школски менаџмент и администрација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6.9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27.2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21.9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8.7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30.6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sz="40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Од чега зависи професионални развој?</a:t>
            </a:r>
            <a:endParaRPr lang="sr-Latn-CS" sz="4000" b="1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Cyrl-RS" sz="2600" dirty="0" smtClean="0"/>
              <a:t>Наставници који су </a:t>
            </a:r>
            <a:r>
              <a:rPr lang="sr-Cyrl-RS" sz="2600" b="1" dirty="0" smtClean="0"/>
              <a:t>завршили неку акредитовану обуку </a:t>
            </a:r>
            <a:r>
              <a:rPr lang="sr-Cyrl-RS" sz="2600" dirty="0" smtClean="0"/>
              <a:t>за </a:t>
            </a:r>
            <a:r>
              <a:rPr lang="sr-Cyrl-RS" sz="2600" dirty="0" smtClean="0"/>
              <a:t>наставнике </a:t>
            </a:r>
            <a:r>
              <a:rPr lang="sr-Cyrl-RS" sz="2600" dirty="0" smtClean="0"/>
              <a:t>у већој </a:t>
            </a:r>
            <a:r>
              <a:rPr lang="sr-Cyrl-RS" sz="2600" dirty="0" smtClean="0"/>
              <a:t>мери:</a:t>
            </a:r>
          </a:p>
          <a:p>
            <a:pPr lvl="1">
              <a:buFont typeface="Wingdings" pitchFamily="2" charset="2"/>
              <a:buChar char="§"/>
            </a:pPr>
            <a:r>
              <a:rPr lang="sr-Cyrl-RS" sz="2000" dirty="0" smtClean="0"/>
              <a:t> </a:t>
            </a:r>
            <a:r>
              <a:rPr lang="sr-Cyrl-RS" sz="2400" dirty="0" smtClean="0"/>
              <a:t>сматрају свој </a:t>
            </a:r>
            <a:r>
              <a:rPr lang="sr-Cyrl-RS" sz="2400" b="1" dirty="0" smtClean="0"/>
              <a:t>професионални развој </a:t>
            </a:r>
            <a:r>
              <a:rPr lang="sr-Cyrl-RS" sz="2400" b="1" dirty="0" smtClean="0"/>
              <a:t>делотворним</a:t>
            </a:r>
            <a:r>
              <a:rPr lang="sr-Cyrl-RS" sz="2400" dirty="0" smtClean="0"/>
              <a:t> </a:t>
            </a:r>
            <a:r>
              <a:rPr lang="en-GB" sz="2400" dirty="0" smtClean="0"/>
              <a:t>(F(1)=</a:t>
            </a:r>
            <a:r>
              <a:rPr lang="sr-Cyrl-RS" sz="2400" dirty="0" smtClean="0"/>
              <a:t>31.79</a:t>
            </a:r>
            <a:r>
              <a:rPr lang="en-GB" sz="2400" dirty="0" smtClean="0"/>
              <a:t>, p&lt;0.0</a:t>
            </a:r>
            <a:r>
              <a:rPr lang="sr-Cyrl-RS" sz="2400" dirty="0" smtClean="0"/>
              <a:t>0</a:t>
            </a:r>
            <a:r>
              <a:rPr lang="en-GB" sz="2400" dirty="0" smtClean="0"/>
              <a:t>1</a:t>
            </a:r>
            <a:r>
              <a:rPr lang="sr-Cyrl-RS" sz="2400" dirty="0" smtClean="0"/>
              <a:t>) </a:t>
            </a:r>
          </a:p>
          <a:p>
            <a:pPr lvl="1">
              <a:buFont typeface="Wingdings" pitchFamily="2" charset="2"/>
              <a:buChar char="§"/>
            </a:pPr>
            <a:r>
              <a:rPr lang="sr-Cyrl-RS" sz="2400" dirty="0" smtClean="0"/>
              <a:t> </a:t>
            </a:r>
            <a:r>
              <a:rPr lang="sr-Cyrl-RS" sz="2400" dirty="0" smtClean="0"/>
              <a:t>имају </a:t>
            </a:r>
            <a:r>
              <a:rPr lang="sr-Cyrl-RS" sz="2400" dirty="0" smtClean="0"/>
              <a:t>потребу за даљим стручним усавршавањем које </a:t>
            </a:r>
            <a:r>
              <a:rPr lang="sr-Cyrl-RS" sz="2400" dirty="0" smtClean="0"/>
              <a:t>се односи на </a:t>
            </a:r>
            <a:r>
              <a:rPr lang="sr-Cyrl-RS" sz="2400" b="1" dirty="0" smtClean="0"/>
              <a:t>садржај и методику предмета </a:t>
            </a:r>
            <a:r>
              <a:rPr lang="en-GB" sz="2400" dirty="0" smtClean="0"/>
              <a:t>(</a:t>
            </a:r>
            <a:r>
              <a:rPr lang="en-GB" sz="2400" dirty="0" smtClean="0"/>
              <a:t>F(1)=</a:t>
            </a:r>
            <a:r>
              <a:rPr lang="sr-Cyrl-RS" sz="2400" dirty="0" smtClean="0"/>
              <a:t>17.25</a:t>
            </a:r>
            <a:r>
              <a:rPr lang="en-GB" sz="2400" dirty="0" smtClean="0"/>
              <a:t>, p&lt;0.0</a:t>
            </a:r>
            <a:r>
              <a:rPr lang="sr-Cyrl-RS" sz="2400" dirty="0" smtClean="0"/>
              <a:t>0</a:t>
            </a:r>
            <a:r>
              <a:rPr lang="en-GB" sz="2400" dirty="0" smtClean="0"/>
              <a:t>1</a:t>
            </a:r>
            <a:r>
              <a:rPr lang="sr-Cyrl-RS" sz="2400" dirty="0" smtClean="0"/>
              <a:t>)  </a:t>
            </a:r>
            <a:r>
              <a:rPr lang="sr-Cyrl-RS" sz="2400" dirty="0" smtClean="0"/>
              <a:t>и </a:t>
            </a:r>
            <a:r>
              <a:rPr lang="sr-Cyrl-RS" sz="2400" b="1" dirty="0" smtClean="0"/>
              <a:t>за рад са различитошћу у одељењу</a:t>
            </a:r>
            <a:r>
              <a:rPr lang="sr-Cyrl-RS" sz="2400" dirty="0" smtClean="0"/>
              <a:t> (</a:t>
            </a:r>
            <a:r>
              <a:rPr lang="en-GB" sz="2400" dirty="0" smtClean="0"/>
              <a:t>F(1)=</a:t>
            </a:r>
            <a:r>
              <a:rPr lang="sr-Cyrl-RS" sz="2400" dirty="0" smtClean="0"/>
              <a:t>16.04</a:t>
            </a:r>
            <a:r>
              <a:rPr lang="en-GB" sz="2400" dirty="0" smtClean="0"/>
              <a:t>, p&lt;0.0</a:t>
            </a:r>
            <a:r>
              <a:rPr lang="sr-Cyrl-RS" sz="2400" dirty="0" smtClean="0"/>
              <a:t>0</a:t>
            </a:r>
            <a:r>
              <a:rPr lang="en-GB" sz="2400" dirty="0" smtClean="0"/>
              <a:t>1</a:t>
            </a:r>
            <a:r>
              <a:rPr lang="sr-Cyrl-RS" sz="2400" dirty="0" smtClean="0"/>
              <a:t>)</a:t>
            </a:r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853</Words>
  <Application>Microsoft Office PowerPoint</Application>
  <PresentationFormat>On-screen Show (4:3)</PresentationFormat>
  <Paragraphs>194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КАКО НАСТАВНИЦИ ИЗ СРБИЈЕ ПРОЦЕЊУЈУ СВОЈЕ ПОТРЕБЕ ЗА СТРУЧНИМ УСАВРШАВАЊЕМ? – РЕЗУЛТАТИ МЕЂУНАРОДНЕ СТУДИЈЕ OECD/ТALIS 2013  </vt:lpstr>
      <vt:lpstr>Основно о TALIS истраживању</vt:lpstr>
      <vt:lpstr>Професионални развој</vt:lpstr>
      <vt:lpstr>Циљ </vt:lpstr>
      <vt:lpstr>Резултати </vt:lpstr>
      <vt:lpstr>Резултати </vt:lpstr>
      <vt:lpstr>Србија – TALIS просек</vt:lpstr>
      <vt:lpstr>Србија – TALIS просек</vt:lpstr>
      <vt:lpstr>Од чега зависи професионални развој?</vt:lpstr>
      <vt:lpstr>Од чега зависи професионални развој?</vt:lpstr>
      <vt:lpstr>Препоруке за образовну политику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Обухват и доступност стручног усавршавања наставника у Србији  –  резултати међународне студије TALIS 2013</dc:title>
  <dc:creator>Dobrinka</dc:creator>
  <cp:lastModifiedBy>Windows User</cp:lastModifiedBy>
  <cp:revision>29</cp:revision>
  <dcterms:created xsi:type="dcterms:W3CDTF">2006-08-16T00:00:00Z</dcterms:created>
  <dcterms:modified xsi:type="dcterms:W3CDTF">2017-04-26T23:52:12Z</dcterms:modified>
</cp:coreProperties>
</file>