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65" r:id="rId2"/>
    <p:sldId id="256" r:id="rId3"/>
    <p:sldId id="308" r:id="rId4"/>
    <p:sldId id="309" r:id="rId5"/>
    <p:sldId id="310" r:id="rId6"/>
    <p:sldId id="312" r:id="rId7"/>
    <p:sldId id="313" r:id="rId8"/>
    <p:sldId id="298" r:id="rId9"/>
    <p:sldId id="315" r:id="rId10"/>
    <p:sldId id="299" r:id="rId11"/>
    <p:sldId id="300" r:id="rId12"/>
    <p:sldId id="296" r:id="rId13"/>
    <p:sldId id="303" r:id="rId14"/>
    <p:sldId id="297" r:id="rId15"/>
    <p:sldId id="316" r:id="rId16"/>
    <p:sldId id="314" r:id="rId17"/>
    <p:sldId id="306" r:id="rId18"/>
    <p:sldId id="304" r:id="rId19"/>
    <p:sldId id="311" r:id="rId20"/>
    <p:sldId id="267" r:id="rId21"/>
    <p:sldId id="29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9900"/>
    <a:srgbClr val="000000"/>
    <a:srgbClr val="009900"/>
    <a:srgbClr val="FFFFCC"/>
    <a:srgbClr val="C7EBC7"/>
    <a:srgbClr val="F9FFDD"/>
    <a:srgbClr val="EDFE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Jasmina\AppData\Roaming\Microsoft\Excel\timss%20%20yadaci%20stat%20i%20seme%20(version%201).xlsb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smina\Documents\TIMSS%202016%20knjiga\timss%20%20yadaci%20stat%20i%20sem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smina\Documents\TIMSS%202016%20knjiga\timss%20%20yadaci%20stat%20i%20sem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smina\Documents\TIMSS%202016%20knjiga\timss%20%20yadaci%20stat%20i%20sem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smina\Documents\TIMSS%202016%20knjiga\timss%20%20yadaci%20stat%20i%20sem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Jasmina\Documents\TIMSS%202016%20knjiga\EDU%20in%20FOCUS\timss%20%20yadaci%20stat%20i%20seme%20(Autosaved)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Jasmina\Documents\TIMSS%202016%20knjiga\timss%20%20yadaci%20stat%20i%20seme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Jasmina\Documents\TIMSS%202016%20knjiga\timss%20%20yadaci%20stat%20i%20sem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Sheet1!$B$36</c:f>
              <c:strCache>
                <c:ptCount val="1"/>
                <c:pt idx="0">
                  <c:v>(Скоро) сваки час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1">
                    <a:shade val="36000"/>
                    <a:satMod val="120000"/>
                  </a:schemeClr>
                  <a:schemeClr val="accent1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outerShdw blurRad="50800" dist="19050" dir="5400000" algn="tl" rotWithShape="0">
                <a:srgbClr val="000000">
                  <a:alpha val="60000"/>
                </a:srgbClr>
              </a:outerShdw>
              <a:softEdge rad="12700"/>
            </a:effectLst>
          </c:spPr>
          <c:invertIfNegative val="0"/>
          <c:cat>
            <c:strRef>
              <c:f>Sheet1!$A$37:$A$45</c:f>
              <c:strCache>
                <c:ptCount val="9"/>
                <c:pt idx="0">
                  <c:v>Обрада нових садржаја</c:v>
                </c:pt>
                <c:pt idx="1">
                  <c:v>Учитељ решава проблемe</c:v>
                </c:pt>
                <c:pt idx="2">
                  <c:v>Памћење чињеница и процедура</c:v>
                </c:pt>
                <c:pt idx="3">
                  <c:v>Вођено вежбање (индивидуално, групно)</c:v>
                </c:pt>
                <c:pt idx="4">
                  <c:v>Вођено разредно  решавање задатака</c:v>
                </c:pt>
                <c:pt idx="5">
                  <c:v>Самостално решавање проблема</c:v>
                </c:pt>
                <c:pt idx="6">
                  <c:v>Рад у уједначеним групама</c:v>
                </c:pt>
                <c:pt idx="7">
                  <c:v>Pад у неуједначеним групама</c:v>
                </c:pt>
                <c:pt idx="8">
                  <c:v>Писана  провера</c:v>
                </c:pt>
              </c:strCache>
            </c:strRef>
          </c:cat>
          <c:val>
            <c:numRef>
              <c:f>Sheet1!$B$37:$B$45</c:f>
              <c:numCache>
                <c:formatCode>0.00%</c:formatCode>
                <c:ptCount val="9"/>
                <c:pt idx="0">
                  <c:v>0.85299999999999998</c:v>
                </c:pt>
                <c:pt idx="1">
                  <c:v>0.85299999999999998</c:v>
                </c:pt>
                <c:pt idx="2">
                  <c:v>0.65400000000000003</c:v>
                </c:pt>
                <c:pt idx="3">
                  <c:v>0.69299999999999995</c:v>
                </c:pt>
                <c:pt idx="4">
                  <c:v>0.45500000000000002</c:v>
                </c:pt>
                <c:pt idx="5">
                  <c:v>6.9000000000000006E-2</c:v>
                </c:pt>
                <c:pt idx="6">
                  <c:v>7.2999999999999995E-2</c:v>
                </c:pt>
                <c:pt idx="7">
                  <c:v>8.8999999999999996E-2</c:v>
                </c:pt>
                <c:pt idx="8">
                  <c:v>7.9000000000000001E-2</c:v>
                </c:pt>
              </c:numCache>
            </c:numRef>
          </c:val>
        </c:ser>
        <c:ser>
          <c:idx val="1"/>
          <c:order val="1"/>
          <c:tx>
            <c:strRef>
              <c:f>Sheet1!$C$36</c:f>
              <c:strCache>
                <c:ptCount val="1"/>
                <c:pt idx="0">
                  <c:v>На половини часова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2">
                    <a:shade val="36000"/>
                    <a:satMod val="120000"/>
                  </a:schemeClr>
                  <a:schemeClr val="accent2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outerShdw blurRad="50800" dist="19050" dir="5400000" algn="tl" rotWithShape="0">
                <a:srgbClr val="000000">
                  <a:alpha val="60000"/>
                </a:srgbClr>
              </a:outerShdw>
              <a:softEdge rad="12700"/>
            </a:effectLst>
          </c:spPr>
          <c:invertIfNegative val="0"/>
          <c:cat>
            <c:strRef>
              <c:f>Sheet1!$A$37:$A$45</c:f>
              <c:strCache>
                <c:ptCount val="9"/>
                <c:pt idx="0">
                  <c:v>Обрада нових садржаја</c:v>
                </c:pt>
                <c:pt idx="1">
                  <c:v>Учитељ решава проблемe</c:v>
                </c:pt>
                <c:pt idx="2">
                  <c:v>Памћење чињеница и процедура</c:v>
                </c:pt>
                <c:pt idx="3">
                  <c:v>Вођено вежбање (индивидуално, групно)</c:v>
                </c:pt>
                <c:pt idx="4">
                  <c:v>Вођено разредно  решавање задатака</c:v>
                </c:pt>
                <c:pt idx="5">
                  <c:v>Самостално решавање проблема</c:v>
                </c:pt>
                <c:pt idx="6">
                  <c:v>Рад у уједначеним групама</c:v>
                </c:pt>
                <c:pt idx="7">
                  <c:v>Pад у неуједначеним групама</c:v>
                </c:pt>
                <c:pt idx="8">
                  <c:v>Писана  провера</c:v>
                </c:pt>
              </c:strCache>
            </c:strRef>
          </c:cat>
          <c:val>
            <c:numRef>
              <c:f>Sheet1!$C$37:$C$45</c:f>
              <c:numCache>
                <c:formatCode>0.00%</c:formatCode>
                <c:ptCount val="9"/>
                <c:pt idx="0">
                  <c:v>9.9000000000000005E-2</c:v>
                </c:pt>
                <c:pt idx="1">
                  <c:v>7.2999999999999995E-2</c:v>
                </c:pt>
                <c:pt idx="2">
                  <c:v>0.20899999999999999</c:v>
                </c:pt>
                <c:pt idx="3">
                  <c:v>0.24299999999999999</c:v>
                </c:pt>
                <c:pt idx="4">
                  <c:v>0.29299999999999998</c:v>
                </c:pt>
                <c:pt idx="5">
                  <c:v>9.5000000000000001E-2</c:v>
                </c:pt>
                <c:pt idx="6">
                  <c:v>0.20399999999999999</c:v>
                </c:pt>
                <c:pt idx="7">
                  <c:v>0.33</c:v>
                </c:pt>
                <c:pt idx="8">
                  <c:v>0.26300000000000001</c:v>
                </c:pt>
              </c:numCache>
            </c:numRef>
          </c:val>
        </c:ser>
        <c:ser>
          <c:idx val="2"/>
          <c:order val="2"/>
          <c:tx>
            <c:strRef>
              <c:f>Sheet1!$D$36</c:f>
              <c:strCache>
                <c:ptCount val="1"/>
                <c:pt idx="0">
                  <c:v>Повремено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3">
                    <a:shade val="36000"/>
                    <a:satMod val="120000"/>
                  </a:schemeClr>
                  <a:schemeClr val="accent3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outerShdw blurRad="50800" dist="19050" dir="5400000" algn="tl" rotWithShape="0">
                <a:srgbClr val="000000">
                  <a:alpha val="60000"/>
                </a:srgbClr>
              </a:outerShdw>
              <a:softEdge rad="12700"/>
            </a:effectLst>
          </c:spPr>
          <c:invertIfNegative val="0"/>
          <c:cat>
            <c:strRef>
              <c:f>Sheet1!$A$37:$A$45</c:f>
              <c:strCache>
                <c:ptCount val="9"/>
                <c:pt idx="0">
                  <c:v>Обрада нових садржаја</c:v>
                </c:pt>
                <c:pt idx="1">
                  <c:v>Учитељ решава проблемe</c:v>
                </c:pt>
                <c:pt idx="2">
                  <c:v>Памћење чињеница и процедура</c:v>
                </c:pt>
                <c:pt idx="3">
                  <c:v>Вођено вежбање (индивидуално, групно)</c:v>
                </c:pt>
                <c:pt idx="4">
                  <c:v>Вођено разредно  решавање задатака</c:v>
                </c:pt>
                <c:pt idx="5">
                  <c:v>Самостално решавање проблема</c:v>
                </c:pt>
                <c:pt idx="6">
                  <c:v>Рад у уједначеним групама</c:v>
                </c:pt>
                <c:pt idx="7">
                  <c:v>Pад у неуједначеним групама</c:v>
                </c:pt>
                <c:pt idx="8">
                  <c:v>Писана  провера</c:v>
                </c:pt>
              </c:strCache>
            </c:strRef>
          </c:cat>
          <c:val>
            <c:numRef>
              <c:f>Sheet1!$D$37:$D$45</c:f>
              <c:numCache>
                <c:formatCode>0.00%</c:formatCode>
                <c:ptCount val="9"/>
                <c:pt idx="0">
                  <c:v>4.7E-2</c:v>
                </c:pt>
                <c:pt idx="1">
                  <c:v>6.8000000000000005E-2</c:v>
                </c:pt>
                <c:pt idx="2">
                  <c:v>0.13600000000000001</c:v>
                </c:pt>
                <c:pt idx="3">
                  <c:v>5.8000000000000003E-2</c:v>
                </c:pt>
                <c:pt idx="4">
                  <c:v>0.246</c:v>
                </c:pt>
                <c:pt idx="5">
                  <c:v>0.26500000000000001</c:v>
                </c:pt>
                <c:pt idx="6">
                  <c:v>0.61799999999999999</c:v>
                </c:pt>
                <c:pt idx="7">
                  <c:v>0.57099999999999995</c:v>
                </c:pt>
                <c:pt idx="8">
                  <c:v>0.65800000000000003</c:v>
                </c:pt>
              </c:numCache>
            </c:numRef>
          </c:val>
        </c:ser>
        <c:ser>
          <c:idx val="3"/>
          <c:order val="3"/>
          <c:tx>
            <c:strRef>
              <c:f>Sheet1!$E$36</c:f>
              <c:strCache>
                <c:ptCount val="1"/>
                <c:pt idx="0">
                  <c:v>Никад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0800" dist="19050" dir="5400000" algn="tl" rotWithShape="0">
                <a:srgbClr val="000000">
                  <a:alpha val="60000"/>
                </a:srgbClr>
              </a:outerShdw>
              <a:softEdge rad="12700"/>
            </a:effectLst>
          </c:spPr>
          <c:invertIfNegative val="0"/>
          <c:cat>
            <c:strRef>
              <c:f>Sheet1!$A$37:$A$45</c:f>
              <c:strCache>
                <c:ptCount val="9"/>
                <c:pt idx="0">
                  <c:v>Обрада нових садржаја</c:v>
                </c:pt>
                <c:pt idx="1">
                  <c:v>Учитељ решава проблемe</c:v>
                </c:pt>
                <c:pt idx="2">
                  <c:v>Памћење чињеница и процедура</c:v>
                </c:pt>
                <c:pt idx="3">
                  <c:v>Вођено вежбање (индивидуално, групно)</c:v>
                </c:pt>
                <c:pt idx="4">
                  <c:v>Вођено разредно  решавање задатака</c:v>
                </c:pt>
                <c:pt idx="5">
                  <c:v>Самостално решавање проблема</c:v>
                </c:pt>
                <c:pt idx="6">
                  <c:v>Рад у уједначеним групама</c:v>
                </c:pt>
                <c:pt idx="7">
                  <c:v>Pад у неуједначеним групама</c:v>
                </c:pt>
                <c:pt idx="8">
                  <c:v>Писана  провера</c:v>
                </c:pt>
              </c:strCache>
            </c:strRef>
          </c:cat>
          <c:val>
            <c:numRef>
              <c:f>Sheet1!$E$37:$E$45</c:f>
              <c:numCache>
                <c:formatCode>0.00%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5.0000000000000001E-3</c:v>
                </c:pt>
                <c:pt idx="4">
                  <c:v>5.0000000000000001E-3</c:v>
                </c:pt>
                <c:pt idx="5">
                  <c:v>0.57099999999999995</c:v>
                </c:pt>
                <c:pt idx="6">
                  <c:v>0.105</c:v>
                </c:pt>
                <c:pt idx="7">
                  <c:v>0.01</c:v>
                </c:pt>
                <c:pt idx="8">
                  <c:v>0</c:v>
                </c:pt>
              </c:numCache>
            </c:numRef>
          </c:val>
        </c:ser>
        <c:ser>
          <c:idx val="4"/>
          <c:order val="4"/>
          <c:tx>
            <c:strRef>
              <c:f>Sheet1!$F$36</c:f>
              <c:strCache>
                <c:ptCount val="1"/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5">
                    <a:shade val="36000"/>
                    <a:satMod val="120000"/>
                  </a:schemeClr>
                  <a:schemeClr val="accent5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outerShdw blurRad="50800" dist="19050" dir="5400000" algn="tl" rotWithShape="0">
                <a:srgbClr val="000000">
                  <a:alpha val="60000"/>
                </a:srgbClr>
              </a:outerShdw>
              <a:softEdge rad="12700"/>
            </a:effectLst>
          </c:spPr>
          <c:invertIfNegative val="0"/>
          <c:cat>
            <c:strRef>
              <c:f>Sheet1!$A$37:$A$45</c:f>
              <c:strCache>
                <c:ptCount val="9"/>
                <c:pt idx="0">
                  <c:v>Обрада нових садржаја</c:v>
                </c:pt>
                <c:pt idx="1">
                  <c:v>Учитељ решава проблемe</c:v>
                </c:pt>
                <c:pt idx="2">
                  <c:v>Памћење чињеница и процедура</c:v>
                </c:pt>
                <c:pt idx="3">
                  <c:v>Вођено вежбање (индивидуално, групно)</c:v>
                </c:pt>
                <c:pt idx="4">
                  <c:v>Вођено разредно  решавање задатака</c:v>
                </c:pt>
                <c:pt idx="5">
                  <c:v>Самостално решавање проблема</c:v>
                </c:pt>
                <c:pt idx="6">
                  <c:v>Рад у уједначеним групама</c:v>
                </c:pt>
                <c:pt idx="7">
                  <c:v>Pад у неуједначеним групама</c:v>
                </c:pt>
                <c:pt idx="8">
                  <c:v>Писана  провера</c:v>
                </c:pt>
              </c:strCache>
            </c:strRef>
          </c:cat>
          <c:val>
            <c:numRef>
              <c:f>Sheet1!$F$37:$F$45</c:f>
              <c:numCache>
                <c:formatCode>General</c:formatCode>
                <c:ptCount val="9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962837184"/>
        <c:axId val="1962834464"/>
      </c:barChart>
      <c:catAx>
        <c:axId val="196283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2834464"/>
        <c:crosses val="autoZero"/>
        <c:auto val="1"/>
        <c:lblAlgn val="ctr"/>
        <c:lblOffset val="100"/>
        <c:noMultiLvlLbl val="0"/>
      </c:catAx>
      <c:valAx>
        <c:axId val="1962834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2837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Sheet1!$A$16:$A$18</c:f>
              <c:strCache>
                <c:ptCount val="3"/>
                <c:pt idx="0">
                  <c:v>Велики значај</c:v>
                </c:pt>
                <c:pt idx="1">
                  <c:v>Мали значај</c:v>
                </c:pt>
                <c:pt idx="2">
                  <c:v>Неодлучан</c:v>
                </c:pt>
              </c:strCache>
            </c:strRef>
          </c:cat>
          <c:val>
            <c:numRef>
              <c:f>Sheet1!$B$16:$B$18</c:f>
              <c:numCache>
                <c:formatCode>General</c:formatCode>
                <c:ptCount val="3"/>
                <c:pt idx="0">
                  <c:v>54.2</c:v>
                </c:pt>
                <c:pt idx="1">
                  <c:v>35.200000000000003</c:v>
                </c:pt>
                <c:pt idx="2">
                  <c:v>10.4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dLbl>
              <c:idx val="0"/>
              <c:layout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857340030772011"/>
                      <c:h val="0.17449312329519201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3.4893267651888348E-2"/>
                  <c:y val="3.84160778848168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38013136288999"/>
                      <c:h val="0.2860197994045508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.1334155159484374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0722495894909"/>
                      <c:h val="0.1744931232951920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Sheet1!$A$20:$A$23</c:f>
              <c:strCache>
                <c:ptCount val="4"/>
                <c:pt idx="0">
                  <c:v>Велики значај</c:v>
                </c:pt>
                <c:pt idx="1">
                  <c:v>Мањи значај</c:v>
                </c:pt>
                <c:pt idx="2">
                  <c:v>Мали значај или без значаја</c:v>
                </c:pt>
                <c:pt idx="3">
                  <c:v>Неодлучан</c:v>
                </c:pt>
              </c:strCache>
            </c:strRef>
          </c:cat>
          <c:val>
            <c:numRef>
              <c:f>Sheet1!$B$20:$B$23</c:f>
              <c:numCache>
                <c:formatCode>General</c:formatCode>
                <c:ptCount val="4"/>
                <c:pt idx="0">
                  <c:v>34.4</c:v>
                </c:pt>
                <c:pt idx="1">
                  <c:v>47.4</c:v>
                </c:pt>
                <c:pt idx="2">
                  <c:v>7.3</c:v>
                </c:pt>
                <c:pt idx="3">
                  <c:v>10.9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9.6984324243498232E-2"/>
                  <c:y val="2.6611682764562904E-2"/>
                </c:manualLayout>
              </c:layout>
              <c:tx>
                <c:rich>
                  <a:bodyPr/>
                  <a:lstStyle/>
                  <a:p>
                    <a:fld id="{0223FA98-D708-4C28-9E75-855CD3A98BD5}" type="CATEGORYNAME">
                      <a:rPr lang="sr-Cyrl-CS"/>
                      <a:pPr/>
                      <a:t>[CATEGORY NAME]</a:t>
                    </a:fld>
                    <a:r>
                      <a:rPr lang="sr-Cyrl-CS" dirty="0"/>
                      <a:t>
</a:t>
                    </a:r>
                    <a:fld id="{F7385310-6DD8-403E-A2D4-E3D63D2B58FE}" type="PERCENTAGE">
                      <a:rPr lang="sr-Cyrl-CS"/>
                      <a:pPr/>
                      <a:t>[PERCENTAGE]</a:t>
                    </a:fld>
                    <a:endParaRPr lang="sr-Cyrl-C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56152269358338"/>
                      <c:h val="0.1857201756968281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61607726-A7DB-4800-BCB2-E3D0B471B602}" type="CATEGORYNAME">
                      <a:rPr lang="sr-Cyrl-CS"/>
                      <a:pPr/>
                      <a:t>[CATEGORY NAME]</a:t>
                    </a:fld>
                    <a:r>
                      <a:rPr lang="sr-Cyrl-CS"/>
                      <a:t>
</a:t>
                    </a:r>
                    <a:fld id="{210CF518-FBF2-46A2-84FE-9FC53E32B823}" type="PERCENTAGE">
                      <a:rPr lang="sr-Cyrl-CS"/>
                      <a:pPr/>
                      <a:t>[PERCENTAGE]</a:t>
                    </a:fld>
                    <a:endParaRPr lang="sr-Cyrl-CS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CEB94CF7-729E-4847-BBFC-70C0A31B4561}" type="CATEGORYNAME">
                      <a:rPr lang="sr-Cyrl-CS"/>
                      <a:pPr/>
                      <a:t>[CATEGORY NAME]</a:t>
                    </a:fld>
                    <a:r>
                      <a:rPr lang="sr-Cyrl-CS"/>
                      <a:t>
</a:t>
                    </a:r>
                    <a:fld id="{920ADBAA-FA41-4E6B-8E73-4E65D24C7046}" type="PERCENTAGE">
                      <a:rPr lang="sr-Cyrl-CS"/>
                      <a:pPr/>
                      <a:t>[PERCENTAGE]</a:t>
                    </a:fld>
                    <a:endParaRPr lang="sr-Cyrl-CS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86332280355149"/>
                      <c:h val="0.18572017569682819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Sheet1!$A$12:$A$14</c:f>
              <c:strCache>
                <c:ptCount val="3"/>
                <c:pt idx="0">
                  <c:v>На сваком часу</c:v>
                </c:pt>
                <c:pt idx="1">
                  <c:v>На половини часова</c:v>
                </c:pt>
                <c:pt idx="2">
                  <c:v>Повремено</c:v>
                </c:pt>
              </c:strCache>
            </c:strRef>
          </c:cat>
          <c:val>
            <c:numRef>
              <c:f>Sheet1!$B$12:$B$14</c:f>
              <c:numCache>
                <c:formatCode>0.00</c:formatCode>
                <c:ptCount val="3"/>
                <c:pt idx="0">
                  <c:v>7.8</c:v>
                </c:pt>
                <c:pt idx="1">
                  <c:v>26</c:v>
                </c:pt>
                <c:pt idx="2">
                  <c:v>65.099999999999994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Sheet1!$A$71</c:f>
              <c:strCache>
                <c:ptCount val="1"/>
                <c:pt idx="0">
                  <c:v>Жеља ученика да буду успешни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1">
                    <a:shade val="36000"/>
                    <a:satMod val="120000"/>
                  </a:schemeClr>
                  <a:schemeClr val="accent1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softEdge rad="12700"/>
            </a:effectLst>
          </c:spPr>
          <c:invertIfNegative val="0"/>
          <c:cat>
            <c:strRef>
              <c:f>Sheet1!$B$70:$E$70</c:f>
              <c:strCache>
                <c:ptCount val="4"/>
                <c:pt idx="0">
                  <c:v>Врло велика</c:v>
                </c:pt>
                <c:pt idx="1">
                  <c:v>Велика</c:v>
                </c:pt>
                <c:pt idx="2">
                  <c:v>Средња</c:v>
                </c:pt>
                <c:pt idx="3">
                  <c:v>Мала</c:v>
                </c:pt>
              </c:strCache>
            </c:strRef>
          </c:cat>
          <c:val>
            <c:numRef>
              <c:f>Sheet1!$B$71:$E$71</c:f>
              <c:numCache>
                <c:formatCode>0.00%</c:formatCode>
                <c:ptCount val="4"/>
                <c:pt idx="0" formatCode="0%">
                  <c:v>0.18</c:v>
                </c:pt>
                <c:pt idx="1">
                  <c:v>0.51900000000000002</c:v>
                </c:pt>
                <c:pt idx="2">
                  <c:v>0.27500000000000002</c:v>
                </c:pt>
                <c:pt idx="3">
                  <c:v>2.5999999999999999E-2</c:v>
                </c:pt>
              </c:numCache>
            </c:numRef>
          </c:val>
        </c:ser>
        <c:ser>
          <c:idx val="1"/>
          <c:order val="1"/>
          <c:tx>
            <c:strRef>
              <c:f>Sheet1!$A$72</c:f>
              <c:strCache>
                <c:ptCount val="1"/>
                <c:pt idx="0">
                  <c:v>Способност ученика да буду успешни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2">
                    <a:shade val="36000"/>
                    <a:satMod val="120000"/>
                  </a:schemeClr>
                  <a:schemeClr val="accent2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softEdge rad="12700"/>
            </a:effectLst>
          </c:spPr>
          <c:invertIfNegative val="0"/>
          <c:cat>
            <c:strRef>
              <c:f>Sheet1!$B$70:$E$70</c:f>
              <c:strCache>
                <c:ptCount val="4"/>
                <c:pt idx="0">
                  <c:v>Врло велика</c:v>
                </c:pt>
                <c:pt idx="1">
                  <c:v>Велика</c:v>
                </c:pt>
                <c:pt idx="2">
                  <c:v>Средња</c:v>
                </c:pt>
                <c:pt idx="3">
                  <c:v>Мала</c:v>
                </c:pt>
              </c:strCache>
            </c:strRef>
          </c:cat>
          <c:val>
            <c:numRef>
              <c:f>Sheet1!$B$72:$E$72</c:f>
              <c:numCache>
                <c:formatCode>0.00%</c:formatCode>
                <c:ptCount val="4"/>
                <c:pt idx="0">
                  <c:v>4.8000000000000001E-2</c:v>
                </c:pt>
                <c:pt idx="1">
                  <c:v>0.42</c:v>
                </c:pt>
                <c:pt idx="2">
                  <c:v>0.52700000000000002</c:v>
                </c:pt>
                <c:pt idx="3">
                  <c:v>5.0000000000000001E-3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962835552"/>
        <c:axId val="1962840448"/>
      </c:barChart>
      <c:catAx>
        <c:axId val="196283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2840448"/>
        <c:crosses val="autoZero"/>
        <c:auto val="1"/>
        <c:lblAlgn val="ctr"/>
        <c:lblOffset val="100"/>
        <c:noMultiLvlLbl val="0"/>
      </c:catAx>
      <c:valAx>
        <c:axId val="1962840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2835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Sheet1!$F$30</c:f>
              <c:strCache>
                <c:ptCount val="1"/>
                <c:pt idx="0">
                  <c:v>Србија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1">
                    <a:shade val="36000"/>
                    <a:satMod val="120000"/>
                  </a:schemeClr>
                  <a:schemeClr val="accent1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outerShdw blurRad="50800" dist="19050" dir="5400000" algn="tl" rotWithShape="0">
                <a:srgbClr val="000000">
                  <a:alpha val="60000"/>
                </a:srgbClr>
              </a:outerShdw>
              <a:softEdge rad="12700"/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Sheet1!$G$29:$K$29</c:f>
              <c:strCache>
                <c:ptCount val="4"/>
                <c:pt idx="0">
                  <c:v>Напредни (625)</c:v>
                </c:pt>
                <c:pt idx="1">
                  <c:v>Висок (550)</c:v>
                </c:pt>
                <c:pt idx="2">
                  <c:v>Средњи (475)</c:v>
                </c:pt>
                <c:pt idx="3">
                  <c:v>Низак (400)</c:v>
                </c:pt>
              </c:strCache>
            </c:strRef>
          </c:cat>
          <c:val>
            <c:numRef>
              <c:f>Sheet1!$G$30:$K$30</c:f>
              <c:numCache>
                <c:formatCode>General</c:formatCode>
                <c:ptCount val="5"/>
                <c:pt idx="0">
                  <c:v>10</c:v>
                </c:pt>
                <c:pt idx="1">
                  <c:v>37</c:v>
                </c:pt>
                <c:pt idx="2">
                  <c:v>72</c:v>
                </c:pt>
                <c:pt idx="3">
                  <c:v>91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962842080"/>
        <c:axId val="1962842624"/>
      </c:barChart>
      <c:catAx>
        <c:axId val="196284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2842624"/>
        <c:crosses val="autoZero"/>
        <c:auto val="1"/>
        <c:lblAlgn val="ctr"/>
        <c:lblOffset val="100"/>
        <c:noMultiLvlLbl val="0"/>
      </c:catAx>
      <c:valAx>
        <c:axId val="1962842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2842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Sheet1!$F$25</c:f>
              <c:strCache>
                <c:ptCount val="1"/>
                <c:pt idx="0">
                  <c:v>Сингапур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1">
                    <a:shade val="36000"/>
                    <a:satMod val="120000"/>
                  </a:schemeClr>
                  <a:schemeClr val="accent1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softEdge rad="12700"/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Sheet1!$G$24:$K$24</c:f>
              <c:strCache>
                <c:ptCount val="4"/>
                <c:pt idx="0">
                  <c:v>Напредни (625)</c:v>
                </c:pt>
                <c:pt idx="1">
                  <c:v>Висок (550)</c:v>
                </c:pt>
                <c:pt idx="2">
                  <c:v>Средњи (475)</c:v>
                </c:pt>
                <c:pt idx="3">
                  <c:v>Низак (400)</c:v>
                </c:pt>
              </c:strCache>
            </c:strRef>
          </c:cat>
          <c:val>
            <c:numRef>
              <c:f>Sheet1!$G$25:$K$25</c:f>
              <c:numCache>
                <c:formatCode>General</c:formatCode>
                <c:ptCount val="5"/>
                <c:pt idx="0">
                  <c:v>50</c:v>
                </c:pt>
                <c:pt idx="1">
                  <c:v>80</c:v>
                </c:pt>
                <c:pt idx="2">
                  <c:v>93</c:v>
                </c:pt>
                <c:pt idx="3">
                  <c:v>99</c:v>
                </c:pt>
              </c:numCache>
            </c:numRef>
          </c:val>
        </c:ser>
        <c:ser>
          <c:idx val="1"/>
          <c:order val="1"/>
          <c:tx>
            <c:strRef>
              <c:f>Sheet1!$F$26</c:f>
              <c:strCache>
                <c:ptCount val="1"/>
                <c:pt idx="0">
                  <c:v>Србија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2">
                    <a:shade val="36000"/>
                    <a:satMod val="120000"/>
                  </a:schemeClr>
                  <a:schemeClr val="accent2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softEdge rad="12700"/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Sheet1!$G$24:$K$24</c:f>
              <c:strCache>
                <c:ptCount val="4"/>
                <c:pt idx="0">
                  <c:v>Напредни (625)</c:v>
                </c:pt>
                <c:pt idx="1">
                  <c:v>Висок (550)</c:v>
                </c:pt>
                <c:pt idx="2">
                  <c:v>Средњи (475)</c:v>
                </c:pt>
                <c:pt idx="3">
                  <c:v>Низак (400)</c:v>
                </c:pt>
              </c:strCache>
            </c:strRef>
          </c:cat>
          <c:val>
            <c:numRef>
              <c:f>Sheet1!$G$26:$K$26</c:f>
              <c:numCache>
                <c:formatCode>General</c:formatCode>
                <c:ptCount val="5"/>
                <c:pt idx="0">
                  <c:v>10</c:v>
                </c:pt>
                <c:pt idx="1">
                  <c:v>37</c:v>
                </c:pt>
                <c:pt idx="2">
                  <c:v>72</c:v>
                </c:pt>
                <c:pt idx="3">
                  <c:v>91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960569936"/>
        <c:axId val="1960571568"/>
      </c:barChart>
      <c:catAx>
        <c:axId val="196056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0571568"/>
        <c:crosses val="autoZero"/>
        <c:auto val="1"/>
        <c:lblAlgn val="ctr"/>
        <c:lblOffset val="100"/>
        <c:noMultiLvlLbl val="0"/>
      </c:catAx>
      <c:valAx>
        <c:axId val="1960571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0569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63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4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36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43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7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06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38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508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38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712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70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D2230CD-97F8-48E3-BAA8-D282084D4B79}" type="datetimeFigureOut">
              <a:rPr lang="en-US" smtClean="0"/>
              <a:t>4/26/2017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BCD62098-1493-41DA-A679-F47014EDD4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37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milana.dabic@uf.bg,.ac.rs" TargetMode="External"/><Relationship Id="rId2" Type="http://schemas.openxmlformats.org/officeDocument/2006/relationships/hyperlink" Target="mailto:jasmina.milinkovic@uf.bg.ac.r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2180" y="1895095"/>
            <a:ext cx="9796530" cy="2387600"/>
          </a:xfrm>
        </p:spPr>
        <p:txBody>
          <a:bodyPr>
            <a:normAutofit/>
          </a:bodyPr>
          <a:lstStyle/>
          <a:p>
            <a:r>
              <a:rPr lang="sr-Cyrl-RS" sz="4000" b="1" dirty="0" smtClean="0"/>
              <a:t>Дијалози у образовању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2180" y="4799774"/>
            <a:ext cx="9144000" cy="1655762"/>
          </a:xfrm>
        </p:spPr>
        <p:txBody>
          <a:bodyPr/>
          <a:lstStyle/>
          <a:p>
            <a:r>
              <a:rPr lang="sr-Cyrl-RS" dirty="0" smtClean="0"/>
              <a:t>27.април 2017.</a:t>
            </a:r>
          </a:p>
          <a:p>
            <a:r>
              <a:rPr lang="sr-Cyrl-RS" dirty="0" smtClean="0"/>
              <a:t>Филозофски факултет,  Универзитет </a:t>
            </a:r>
            <a:r>
              <a:rPr lang="sr-Cyrl-RS" dirty="0"/>
              <a:t>у Београду </a:t>
            </a:r>
            <a:endParaRPr lang="sr-Cyrl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154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6208" y="176698"/>
            <a:ext cx="11182518" cy="840733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Колики </a:t>
            </a:r>
            <a:r>
              <a:rPr lang="sr-Cyrl-RS" sz="2800" dirty="0" smtClean="0"/>
              <a:t>значај придајете писаним проверама </a:t>
            </a:r>
            <a:r>
              <a:rPr lang="sr-Cyrl-RS" sz="2800" dirty="0" smtClean="0"/>
              <a:t>(</a:t>
            </a:r>
            <a:r>
              <a:rPr lang="sr-Cyrl-RS" sz="2800" dirty="0" smtClean="0"/>
              <a:t>тестовима састављеним од стране учитеља или преузетим из уџбеника)?</a:t>
            </a:r>
            <a:endParaRPr lang="en-US" sz="28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853675"/>
              </p:ext>
            </p:extLst>
          </p:nvPr>
        </p:nvGraphicFramePr>
        <p:xfrm>
          <a:off x="1969477" y="1153551"/>
          <a:ext cx="7723163" cy="5458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812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97115" y="331245"/>
            <a:ext cx="11577206" cy="840733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Колики </a:t>
            </a:r>
            <a:r>
              <a:rPr lang="sr-Cyrl-RS" sz="2800" dirty="0" smtClean="0"/>
              <a:t>значај учитељи придају националним или регионалним тестирањима?</a:t>
            </a:r>
            <a:endParaRPr lang="en-US" sz="28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8481060"/>
              </p:ext>
            </p:extLst>
          </p:nvPr>
        </p:nvGraphicFramePr>
        <p:xfrm>
          <a:off x="2194560" y="2057400"/>
          <a:ext cx="6187440" cy="4273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584067"/>
              </p:ext>
            </p:extLst>
          </p:nvPr>
        </p:nvGraphicFramePr>
        <p:xfrm>
          <a:off x="2194560" y="1294228"/>
          <a:ext cx="6187440" cy="5289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3481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03989" y="5771557"/>
            <a:ext cx="10796946" cy="945797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r-Cyrl-RS" sz="2400" dirty="0" smtClean="0"/>
              <a:t>Више од две трећине учитеља само повремено ради писане провере (изван прописаних).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16531" y="167988"/>
            <a:ext cx="11626940" cy="4050792"/>
          </a:xfrm>
        </p:spPr>
        <p:txBody>
          <a:bodyPr>
            <a:normAutofit/>
          </a:bodyPr>
          <a:lstStyle/>
          <a:p>
            <a:r>
              <a:rPr lang="sr-Cyrl-RS" sz="2800" b="1" dirty="0" smtClean="0"/>
              <a:t>Колико често ученици добијају писане провере (писмени тест или квиз)?</a:t>
            </a:r>
            <a:endParaRPr lang="en-US" sz="2800" b="1" dirty="0"/>
          </a:p>
        </p:txBody>
      </p:sp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6466824"/>
              </p:ext>
            </p:extLst>
          </p:nvPr>
        </p:nvGraphicFramePr>
        <p:xfrm>
          <a:off x="3052688" y="801860"/>
          <a:ext cx="6794696" cy="4969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805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53512"/>
          </a:xfrm>
        </p:spPr>
        <p:txBody>
          <a:bodyPr>
            <a:normAutofit fontScale="90000"/>
          </a:bodyPr>
          <a:lstStyle/>
          <a:p>
            <a:r>
              <a:rPr lang="sr-Cyrl-RS" sz="2800" dirty="0"/>
              <a:t>Колико често </a:t>
            </a:r>
            <a:r>
              <a:rPr lang="sr-Cyrl-RS" sz="2800" dirty="0" smtClean="0"/>
              <a:t>учитељи </a:t>
            </a:r>
            <a:r>
              <a:rPr lang="sr-Cyrl-RS" sz="2800" dirty="0"/>
              <a:t>задаје занимљиве задатке који превазилазе оквир наставе?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Само 17,2% учитеља се изјашњава да занимљиве задатке ради свакодневно.</a:t>
            </a:r>
          </a:p>
          <a:p>
            <a:r>
              <a:rPr lang="sr-Cyrl-RS" sz="2800" dirty="0" smtClean="0"/>
              <a:t>Близу половине (45%) то чини на отприлике половини часова.</a:t>
            </a:r>
          </a:p>
          <a:p>
            <a:r>
              <a:rPr lang="sr-Cyrl-RS" sz="2800" dirty="0" smtClean="0"/>
              <a:t>Око 36% задаје занимљиве задатке понекад.</a:t>
            </a:r>
          </a:p>
          <a:p>
            <a:endParaRPr lang="sr-Cyrl-RS" sz="2800" dirty="0" smtClean="0"/>
          </a:p>
        </p:txBody>
      </p:sp>
    </p:spTree>
    <p:extLst>
      <p:ext uri="{BB962C8B-B14F-4D97-AF65-F5344CB8AC3E}">
        <p14:creationId xmlns:p14="http://schemas.microsoft.com/office/powerpoint/2010/main" val="2925009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23557" y="4693744"/>
            <a:ext cx="11633981" cy="141163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r-Cyrl-RS" sz="2400" dirty="0" smtClean="0"/>
              <a:t>Међутим, средња </a:t>
            </a:r>
            <a:r>
              <a:rPr lang="sr-Cyrl-RS" sz="2400" dirty="0"/>
              <a:t>вредност процента </a:t>
            </a:r>
            <a:r>
              <a:rPr lang="sr-Cyrl-RS" sz="2400" dirty="0" smtClean="0"/>
              <a:t>постигнућа ученика на задацима у којима се тражи образлагање одговора  је ниска (32.74%).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5696" y="390101"/>
            <a:ext cx="11115290" cy="4050792"/>
          </a:xfrm>
        </p:spPr>
        <p:txBody>
          <a:bodyPr>
            <a:normAutofit/>
          </a:bodyPr>
          <a:lstStyle/>
          <a:p>
            <a:r>
              <a:rPr lang="sr-Cyrl-RS" sz="2800" b="1" dirty="0" smtClean="0"/>
              <a:t>Колико често учитељи од ученика траже да образложе одговор?</a:t>
            </a:r>
          </a:p>
          <a:p>
            <a:pPr marL="0" indent="0">
              <a:buNone/>
            </a:pPr>
            <a:endParaRPr lang="sr-Cyrl-RS" sz="2800" dirty="0" smtClean="0"/>
          </a:p>
          <a:p>
            <a:r>
              <a:rPr lang="sr-Cyrl-RS" sz="2800" dirty="0" smtClean="0"/>
              <a:t>84.9% се изјаснило да то чини свакодневно или скоро свакодневно.</a:t>
            </a:r>
          </a:p>
          <a:p>
            <a:r>
              <a:rPr lang="sr-Cyrl-RS" sz="2800" dirty="0" smtClean="0"/>
              <a:t>7.3 % то чини на половини часова, 6,8% на неким часовима, а 0.5% никад.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9012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60230" y="139669"/>
            <a:ext cx="10679855" cy="633063"/>
          </a:xfrm>
        </p:spPr>
        <p:txBody>
          <a:bodyPr>
            <a:noAutofit/>
          </a:bodyPr>
          <a:lstStyle/>
          <a:p>
            <a:r>
              <a:rPr lang="sr-Cyrl-RS" sz="2400" b="1" dirty="0" smtClean="0"/>
              <a:t>Оцена учитеља о жељи и способностима ученика да буду успешни</a:t>
            </a:r>
            <a:endParaRPr lang="en-US" sz="24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7015502"/>
              </p:ext>
            </p:extLst>
          </p:nvPr>
        </p:nvGraphicFramePr>
        <p:xfrm>
          <a:off x="1442434" y="481957"/>
          <a:ext cx="8293994" cy="6085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1852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087" y="498669"/>
            <a:ext cx="10058400" cy="4047573"/>
          </a:xfrm>
        </p:spPr>
        <p:txBody>
          <a:bodyPr>
            <a:normAutofit/>
          </a:bodyPr>
          <a:lstStyle/>
          <a:p>
            <a:r>
              <a:rPr lang="sr-Cyrl-RS" sz="2400" b="1" dirty="0" smtClean="0"/>
              <a:t>Какво је самопоуздање учитеља у давању изазовних задатака?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9849" r="6291"/>
          <a:stretch/>
        </p:blipFill>
        <p:spPr>
          <a:xfrm>
            <a:off x="1562805" y="1275008"/>
            <a:ext cx="8170963" cy="37992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7882" y="5306096"/>
            <a:ext cx="10689464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r-Cyrl-RS" sz="2400" b="1" dirty="0"/>
              <a:t>Око </a:t>
            </a:r>
            <a:r>
              <a:rPr lang="sr-Cyrl-RS" sz="2400" b="1" dirty="0" smtClean="0"/>
              <a:t>трећине </a:t>
            </a:r>
            <a:r>
              <a:rPr lang="sr-Cyrl-RS" sz="2400" b="1" dirty="0"/>
              <a:t>учитеља осећа </a:t>
            </a:r>
            <a:r>
              <a:rPr lang="sr-Cyrl-RS" sz="2400" b="1" dirty="0" smtClean="0"/>
              <a:t>врло </a:t>
            </a:r>
            <a:r>
              <a:rPr lang="sr-Cyrl-RS" sz="2400" b="1" dirty="0"/>
              <a:t>велико </a:t>
            </a:r>
            <a:r>
              <a:rPr lang="sr-Cyrl-RS" sz="2400" b="1" dirty="0" smtClean="0"/>
              <a:t>самопоуздање  у давању изазовних задатака, </a:t>
            </a:r>
            <a:r>
              <a:rPr lang="sr-Cyrl-RS" sz="2400" b="1" dirty="0"/>
              <a:t>половина високо поуздање док мање од 15% </a:t>
            </a:r>
            <a:r>
              <a:rPr lang="sr-Cyrl-RS" sz="2400" b="1" dirty="0" smtClean="0"/>
              <a:t>признаје </a:t>
            </a:r>
            <a:r>
              <a:rPr lang="sr-Cyrl-RS" sz="2400" b="1" dirty="0"/>
              <a:t>да осећа осредње или мало </a:t>
            </a:r>
            <a:r>
              <a:rPr lang="sr-Cyrl-RS" sz="2400" b="1" dirty="0" smtClean="0"/>
              <a:t>самопоуздање</a:t>
            </a:r>
            <a:r>
              <a:rPr lang="sr-Cyrl-RS" sz="2400" b="1" dirty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60208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65759" y="276430"/>
            <a:ext cx="11328257" cy="1609344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Колико </a:t>
            </a:r>
            <a:r>
              <a:rPr lang="sr-Cyrl-RS" sz="2800" dirty="0"/>
              <a:t>пажње </a:t>
            </a:r>
            <a:r>
              <a:rPr lang="sr-Cyrl-RS" sz="2800" dirty="0" smtClean="0"/>
              <a:t>учитељи посвећују </a:t>
            </a:r>
            <a:r>
              <a:rPr lang="sr-Cyrl-RS" sz="2800" dirty="0"/>
              <a:t>развијању напреднијих вештина </a:t>
            </a:r>
            <a:r>
              <a:rPr lang="sr-Cyrl-RS" sz="2800" dirty="0" smtClean="0"/>
              <a:t>мишљења?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74" y="2527954"/>
            <a:ext cx="5669280" cy="1567527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Врло велику пажњу   23,2% учитеља</a:t>
            </a:r>
          </a:p>
          <a:p>
            <a:r>
              <a:rPr lang="sr-Cyrl-RS" sz="2400" dirty="0" smtClean="0"/>
              <a:t>Велику пажњу	     62,1% учитеља</a:t>
            </a:r>
          </a:p>
          <a:p>
            <a:r>
              <a:rPr lang="sr-Cyrl-RS" sz="2400" dirty="0" smtClean="0"/>
              <a:t>Просечну пажњу 	     14,7% учитеља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981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68" y="419340"/>
            <a:ext cx="10058400" cy="1002215"/>
          </a:xfrm>
        </p:spPr>
        <p:txBody>
          <a:bodyPr>
            <a:normAutofit fontScale="85000" lnSpcReduction="10000"/>
          </a:bodyPr>
          <a:lstStyle/>
          <a:p>
            <a:r>
              <a:rPr lang="sr-Cyrl-RS" sz="2800" b="1" dirty="0" smtClean="0"/>
              <a:t>Каква су очекивања учитеља о постигнућу ученика на </a:t>
            </a:r>
            <a:r>
              <a:rPr lang="en-US" sz="2800" b="1" dirty="0" smtClean="0"/>
              <a:t>TIMS</a:t>
            </a:r>
            <a:r>
              <a:rPr lang="en-US" sz="2800" b="1" dirty="0"/>
              <a:t>S</a:t>
            </a:r>
            <a:r>
              <a:rPr lang="sr-Cyrl-RS" sz="2800" b="1" dirty="0" smtClean="0"/>
              <a:t>-у?</a:t>
            </a:r>
            <a:endParaRPr lang="sr-Cyrl-RS" sz="2800" b="1" dirty="0"/>
          </a:p>
          <a:p>
            <a:r>
              <a:rPr lang="sr-Cyrl-RS" sz="2800" b="1" dirty="0" smtClean="0"/>
              <a:t>Какво је постигнуће ученика по нивоима?</a:t>
            </a:r>
            <a:endParaRPr lang="en-US" sz="28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39152" y="2159283"/>
            <a:ext cx="4276578" cy="189756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Cyrl-RS" dirty="0" smtClean="0"/>
              <a:t>Очекивања учитеља:</a:t>
            </a:r>
          </a:p>
          <a:p>
            <a:r>
              <a:rPr lang="sr-Cyrl-RS" dirty="0" smtClean="0"/>
              <a:t>Врло висока   16% учитеља</a:t>
            </a:r>
          </a:p>
          <a:p>
            <a:r>
              <a:rPr lang="sr-Cyrl-RS" dirty="0" smtClean="0"/>
              <a:t>Висока	 67% учитеља</a:t>
            </a:r>
          </a:p>
          <a:p>
            <a:r>
              <a:rPr lang="sr-Cyrl-RS" dirty="0" smtClean="0"/>
              <a:t>Средња 	 7% учитеља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4527859"/>
              </p:ext>
            </p:extLst>
          </p:nvPr>
        </p:nvGraphicFramePr>
        <p:xfrm>
          <a:off x="4635405" y="1421555"/>
          <a:ext cx="7073704" cy="500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416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4546" y="0"/>
            <a:ext cx="11344504" cy="970671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Какво је п</a:t>
            </a:r>
            <a:r>
              <a:rPr lang="en-US" sz="2400" dirty="0" smtClean="0"/>
              <a:t>остигнуће ученика у </a:t>
            </a:r>
            <a:r>
              <a:rPr lang="en-US" sz="2400" dirty="0"/>
              <a:t>односу на референтне </a:t>
            </a:r>
            <a:r>
              <a:rPr lang="en-US" sz="2400" dirty="0" smtClean="0"/>
              <a:t>вредности</a:t>
            </a:r>
            <a:r>
              <a:rPr lang="sr-Cyrl-RS" sz="2400" dirty="0" smtClean="0"/>
              <a:t>?</a:t>
            </a:r>
            <a:endParaRPr lang="en-US" sz="24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0988912"/>
              </p:ext>
            </p:extLst>
          </p:nvPr>
        </p:nvGraphicFramePr>
        <p:xfrm>
          <a:off x="3094893" y="970671"/>
          <a:ext cx="7580141" cy="5401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178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2382" y="2322576"/>
            <a:ext cx="9860749" cy="2263492"/>
          </a:xfrm>
        </p:spPr>
        <p:txBody>
          <a:bodyPr>
            <a:normAutofit/>
          </a:bodyPr>
          <a:lstStyle/>
          <a:p>
            <a:r>
              <a:rPr lang="sr-Latn-RS" sz="3600" dirty="0"/>
              <a:t>MA</a:t>
            </a:r>
            <a:r>
              <a:rPr lang="sr-Cyrl-CS" sz="3600" dirty="0"/>
              <a:t>ТЕМАТИЧКО ОБРАЗОВАЊE  </a:t>
            </a:r>
            <a:r>
              <a:rPr lang="sr-Latn-RS" sz="3600" dirty="0" smtClean="0"/>
              <a:t/>
            </a:r>
            <a:br>
              <a:rPr lang="sr-Latn-RS" sz="3600" dirty="0" smtClean="0"/>
            </a:br>
            <a:r>
              <a:rPr lang="sr-Cyrl-CS" sz="3600" dirty="0" smtClean="0"/>
              <a:t>У </a:t>
            </a:r>
            <a:r>
              <a:rPr lang="sr-Cyrl-CS" sz="3600" dirty="0"/>
              <a:t>СРБИЈИ – РЕФЛЕКСИЈЕ У ЕВАЛУАТИВНОЈ ПРАКСИ </a:t>
            </a:r>
            <a:r>
              <a:rPr lang="sr-Cyrl-CS" sz="3600" dirty="0" smtClean="0"/>
              <a:t>УЧИТЕЉА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498699" y="5188947"/>
            <a:ext cx="10502236" cy="916431"/>
          </a:xfrm>
        </p:spPr>
        <p:txBody>
          <a:bodyPr>
            <a:normAutofit fontScale="92500" lnSpcReduction="10000"/>
          </a:bodyPr>
          <a:lstStyle/>
          <a:p>
            <a:r>
              <a:rPr lang="sr-Cyrl-RS" sz="2800" b="1" dirty="0" smtClean="0"/>
              <a:t>Јасмина Милинковић и Милана Дабић Босиљчић</a:t>
            </a:r>
            <a:endParaRPr lang="sr-Latn-RS" sz="2800" b="1" dirty="0" smtClean="0"/>
          </a:p>
          <a:p>
            <a:r>
              <a:rPr lang="sr-Cyrl-RS" sz="2800" b="1" i="1" dirty="0"/>
              <a:t>Учитељски факултет, Универзитет у  Београду</a:t>
            </a:r>
            <a:endParaRPr lang="en-US" sz="2800" b="1" dirty="0"/>
          </a:p>
          <a:p>
            <a:endParaRPr lang="sr-Cyrl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642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dirty="0" smtClean="0"/>
              <a:t>Закључак и импликације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48" y="2796295"/>
            <a:ext cx="11353800" cy="3660776"/>
          </a:xfrm>
        </p:spPr>
        <p:txBody>
          <a:bodyPr>
            <a:normAutofit/>
          </a:bodyPr>
          <a:lstStyle/>
          <a:p>
            <a:r>
              <a:rPr lang="sr-Cyrl-CS" sz="2800" dirty="0" smtClean="0"/>
              <a:t>Ставови </a:t>
            </a:r>
            <a:r>
              <a:rPr lang="sr-Cyrl-CS" sz="2800" dirty="0" smtClean="0"/>
              <a:t>учитеља имплицирају очекивања која се не поклапају са постигнућем ученика</a:t>
            </a:r>
            <a:r>
              <a:rPr lang="sr-Cyrl-CS" sz="2800" dirty="0" smtClean="0"/>
              <a:t>.</a:t>
            </a:r>
            <a:endParaRPr lang="sr-Cyrl-CS" sz="2800" dirty="0" smtClean="0"/>
          </a:p>
          <a:p>
            <a:r>
              <a:rPr lang="sr-Cyrl-CS" sz="2800" dirty="0" smtClean="0"/>
              <a:t>Због тога је неопходно додатно </a:t>
            </a:r>
            <a:r>
              <a:rPr lang="sr-Cyrl-CS" sz="2800" dirty="0" smtClean="0"/>
              <a:t>испитивање наставне праксе </a:t>
            </a:r>
            <a:r>
              <a:rPr lang="sr-Cyrl-CS" sz="2800" dirty="0" smtClean="0"/>
              <a:t>учитеља.</a:t>
            </a:r>
          </a:p>
          <a:p>
            <a:pPr marL="0" indent="0">
              <a:buNone/>
            </a:pPr>
            <a:endParaRPr lang="sr-Cyrl-CS" sz="2800" dirty="0" smtClean="0"/>
          </a:p>
          <a:p>
            <a:pPr marL="0" indent="0">
              <a:buNone/>
            </a:pPr>
            <a:endParaRPr lang="sr-Cyrl-C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68856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90843" y="3922074"/>
            <a:ext cx="11211951" cy="2028560"/>
          </a:xfrm>
          <a:solidFill>
            <a:schemeClr val="bg1"/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sr-Cyrl-RS" sz="2800" dirty="0" smtClean="0"/>
              <a:t>Милинковић </a:t>
            </a:r>
            <a:r>
              <a:rPr lang="sr-Cyrl-RS" sz="2800" dirty="0" smtClean="0"/>
              <a:t>Јасмина        </a:t>
            </a:r>
            <a:r>
              <a:rPr lang="en-US" sz="2800" dirty="0" smtClean="0">
                <a:hlinkClick r:id="rId2"/>
              </a:rPr>
              <a:t>jasmina.milinkovic@uf.bg.ac.rs</a:t>
            </a:r>
            <a:endParaRPr lang="en-US" sz="2800" dirty="0" smtClean="0"/>
          </a:p>
          <a:p>
            <a:r>
              <a:rPr lang="sr-Cyrl-RS" sz="2800" dirty="0" smtClean="0"/>
              <a:t>Милана Дабић Боричић</a:t>
            </a:r>
            <a:r>
              <a:rPr lang="en-US" sz="2800" dirty="0" smtClean="0"/>
              <a:t>	</a:t>
            </a:r>
            <a:r>
              <a:rPr lang="en-US" sz="2800" dirty="0" smtClean="0">
                <a:hlinkClick r:id="rId3"/>
              </a:rPr>
              <a:t>milana.dabic@uf.bg,.ac.rs</a:t>
            </a:r>
            <a:r>
              <a:rPr lang="sr-Cyrl-RS" sz="2800" dirty="0" smtClean="0"/>
              <a:t>	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4815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Предмет истраживања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Ставови </a:t>
            </a:r>
            <a:r>
              <a:rPr lang="sr-Cyrl-RS" dirty="0"/>
              <a:t>и </a:t>
            </a:r>
            <a:r>
              <a:rPr lang="sr-Cyrl-RS" dirty="0" smtClean="0"/>
              <a:t>наставна пракса </a:t>
            </a:r>
            <a:r>
              <a:rPr lang="sr-Cyrl-RS" dirty="0"/>
              <a:t>учитеља, </a:t>
            </a:r>
            <a:endParaRPr lang="sr-Cyrl-RS" dirty="0" smtClean="0"/>
          </a:p>
          <a:p>
            <a:r>
              <a:rPr lang="sr-Cyrl-RS" dirty="0" smtClean="0"/>
              <a:t>Евалуација </a:t>
            </a:r>
            <a:r>
              <a:rPr lang="sr-Cyrl-RS" dirty="0"/>
              <a:t>ученика, </a:t>
            </a:r>
            <a:endParaRPr lang="sr-Cyrl-RS" dirty="0" smtClean="0"/>
          </a:p>
          <a:p>
            <a:r>
              <a:rPr lang="en-US" dirty="0" smtClean="0"/>
              <a:t>TIMSS</a:t>
            </a:r>
            <a:r>
              <a:rPr lang="sr-Cyrl-RS" dirty="0" smtClean="0"/>
              <a:t> истраживање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729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Р</a:t>
            </a:r>
            <a:r>
              <a:rPr lang="en-US" sz="3200" dirty="0" smtClean="0"/>
              <a:t>азличити </a:t>
            </a:r>
            <a:r>
              <a:rPr lang="en-US" sz="3200" dirty="0"/>
              <a:t>приступи настави математике </a:t>
            </a:r>
            <a:r>
              <a:rPr lang="sr-Cyrl-RS" sz="3200" dirty="0"/>
              <a:t>рефлектују </a:t>
            </a:r>
            <a:r>
              <a:rPr lang="sr-Cyrl-RS" sz="3200" dirty="0" smtClean="0"/>
              <a:t>се </a:t>
            </a:r>
            <a:r>
              <a:rPr lang="en-US" sz="3200" dirty="0" smtClean="0"/>
              <a:t>и </a:t>
            </a:r>
            <a:r>
              <a:rPr lang="en-US" sz="3200" dirty="0"/>
              <a:t>у поступцима вредновања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6968" y="2613777"/>
            <a:ext cx="10058400" cy="4050792"/>
          </a:xfrm>
        </p:spPr>
        <p:txBody>
          <a:bodyPr>
            <a:normAutofit/>
          </a:bodyPr>
          <a:lstStyle/>
          <a:p>
            <a:pPr algn="just"/>
            <a:r>
              <a:rPr lang="sr-Cyrl-RS" sz="2400" dirty="0"/>
              <a:t>Вредновање постигнућа ученика </a:t>
            </a:r>
            <a:r>
              <a:rPr lang="en-US" sz="2400" dirty="0"/>
              <a:t>сматра </a:t>
            </a:r>
            <a:r>
              <a:rPr lang="sr-Cyrl-RS" sz="2400" dirty="0"/>
              <a:t>се </a:t>
            </a:r>
            <a:r>
              <a:rPr lang="en-US" sz="2400" dirty="0"/>
              <a:t>једним од битних фактора успешне реализације програма, </a:t>
            </a:r>
            <a:endParaRPr lang="sr-Cyrl-RS" sz="2400" dirty="0" smtClean="0"/>
          </a:p>
          <a:p>
            <a:pPr algn="just"/>
            <a:r>
              <a:rPr lang="sr-Cyrl-RS" sz="2400" dirty="0" smtClean="0"/>
              <a:t>И</a:t>
            </a:r>
            <a:r>
              <a:rPr lang="en-US" sz="2400" dirty="0" smtClean="0"/>
              <a:t>збор </a:t>
            </a:r>
            <a:r>
              <a:rPr lang="en-US" sz="2400" dirty="0"/>
              <a:t>знања, </a:t>
            </a:r>
            <a:r>
              <a:rPr lang="en-US" sz="2400" dirty="0" err="1" smtClean="0"/>
              <a:t>вештин</a:t>
            </a:r>
            <a:r>
              <a:rPr lang="sr-Latn-RS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и </a:t>
            </a:r>
            <a:r>
              <a:rPr lang="en-US" sz="2400" dirty="0" err="1"/>
              <a:t>умења</a:t>
            </a:r>
            <a:r>
              <a:rPr lang="en-US" sz="2400" dirty="0"/>
              <a:t> </a:t>
            </a:r>
            <a:r>
              <a:rPr lang="en-US" sz="2400" dirty="0" err="1" smtClean="0"/>
              <a:t>кој</a:t>
            </a:r>
            <a:r>
              <a:rPr lang="sr-Latn-RS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се </a:t>
            </a:r>
            <a:r>
              <a:rPr lang="en-US" sz="2400" dirty="0" err="1"/>
              <a:t>вреднуј</a:t>
            </a:r>
            <a:r>
              <a:rPr lang="sr-Latn-RS" sz="2400" dirty="0"/>
              <a:t>у</a:t>
            </a:r>
            <a:r>
              <a:rPr lang="en-US" sz="2400" dirty="0"/>
              <a:t> одсликава оно што се сматра значајним у програму предмета. </a:t>
            </a:r>
            <a:endParaRPr lang="sr-Cyrl-RS" sz="2400" dirty="0" smtClean="0"/>
          </a:p>
          <a:p>
            <a:pPr algn="just"/>
            <a:r>
              <a:rPr lang="en-US" sz="2400" dirty="0" err="1" smtClean="0"/>
              <a:t>Начини</a:t>
            </a:r>
            <a:r>
              <a:rPr lang="en-US" sz="2400" dirty="0" smtClean="0"/>
              <a:t> </a:t>
            </a:r>
            <a:r>
              <a:rPr lang="en-US" sz="2400" dirty="0" err="1" smtClean="0"/>
              <a:t>провере</a:t>
            </a:r>
            <a:r>
              <a:rPr lang="sr-Latn-RS" sz="2400" dirty="0" smtClean="0"/>
              <a:t> (</a:t>
            </a:r>
            <a:r>
              <a:rPr lang="sr-Cyrl-RS" sz="2400" dirty="0" smtClean="0"/>
              <a:t>формат, учесталост)</a:t>
            </a:r>
            <a:r>
              <a:rPr lang="en-US" sz="2400" dirty="0" smtClean="0"/>
              <a:t> </a:t>
            </a:r>
            <a:r>
              <a:rPr lang="en-US" sz="2400" dirty="0"/>
              <a:t>такође </a:t>
            </a:r>
            <a:r>
              <a:rPr lang="en-US" sz="2400" dirty="0" err="1"/>
              <a:t>рефлектују</a:t>
            </a:r>
            <a:r>
              <a:rPr lang="en-US" sz="2400" dirty="0"/>
              <a:t> </a:t>
            </a:r>
            <a:r>
              <a:rPr lang="sr-Cyrl-RS" sz="2400" dirty="0" smtClean="0"/>
              <a:t>однос према природи предмета, учењу  и настави.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9187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096" y="1258355"/>
            <a:ext cx="10520761" cy="1609344"/>
          </a:xfrm>
        </p:spPr>
        <p:txBody>
          <a:bodyPr>
            <a:normAutofit fontScale="90000"/>
          </a:bodyPr>
          <a:lstStyle/>
          <a:p>
            <a:r>
              <a:rPr lang="sr-Cyrl-RS" sz="3200" dirty="0" smtClean="0"/>
              <a:t>Комбинована </a:t>
            </a:r>
            <a:r>
              <a:rPr lang="sr-Cyrl-RS" sz="3200" dirty="0"/>
              <a:t>квантитативно-квалитативна методологија за проучавање односа наставника према наставној пракси и </a:t>
            </a:r>
            <a:r>
              <a:rPr lang="sr-Cyrl-RS" sz="3200" i="1" dirty="0"/>
              <a:t>математици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457" y="3345297"/>
            <a:ext cx="9579395" cy="2197374"/>
          </a:xfrm>
        </p:spPr>
        <p:txBody>
          <a:bodyPr/>
          <a:lstStyle/>
          <a:p>
            <a:r>
              <a:rPr lang="sr-Cyrl-RS" sz="2800" dirty="0" smtClean="0"/>
              <a:t>У првој </a:t>
            </a:r>
            <a:r>
              <a:rPr lang="sr-Cyrl-RS" sz="2800" dirty="0"/>
              <a:t>фази истраживања, анализирани су одговори учитеља на питања из Т</a:t>
            </a:r>
            <a:r>
              <a:rPr lang="en-US" sz="2800" dirty="0"/>
              <a:t>IMSS-a </a:t>
            </a:r>
            <a:r>
              <a:rPr lang="sr-Cyrl-RS" sz="2800" dirty="0"/>
              <a:t>који се односе на евалуацију ученика.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07455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234" y="484632"/>
            <a:ext cx="11619914" cy="1609344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Елементи организације часа </a:t>
            </a:r>
            <a:r>
              <a:rPr lang="sr-Cyrl-RS" sz="3600" dirty="0" smtClean="0"/>
              <a:t>математике</a:t>
            </a:r>
            <a:r>
              <a:rPr lang="en-US" sz="3600" dirty="0" smtClean="0"/>
              <a:t> (TIMSS </a:t>
            </a:r>
            <a:r>
              <a:rPr lang="sr-Cyrl-RS" sz="3600" dirty="0" smtClean="0"/>
              <a:t>испитивање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009728"/>
              </p:ext>
            </p:extLst>
          </p:nvPr>
        </p:nvGraphicFramePr>
        <p:xfrm>
          <a:off x="1395278" y="1694729"/>
          <a:ext cx="8764171" cy="4208355"/>
        </p:xfrm>
        <a:graphic>
          <a:graphicData uri="http://schemas.openxmlformats.org/drawingml/2006/table">
            <a:tbl>
              <a:tblPr/>
              <a:tblGrid>
                <a:gridCol w="8764171"/>
              </a:tblGrid>
              <a:tr h="467595">
                <a:tc>
                  <a:txBody>
                    <a:bodyPr/>
                    <a:lstStyle/>
                    <a:p>
                      <a:pPr algn="l" fontAlgn="b"/>
                      <a:r>
                        <a:rPr lang="sr-Cyrl-C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Обрада нових садржаја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95">
                <a:tc>
                  <a:txBody>
                    <a:bodyPr/>
                    <a:lstStyle/>
                    <a:p>
                      <a:pPr algn="l" fontAlgn="b"/>
                      <a:r>
                        <a:rPr lang="sr-Cyrl-C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Учитељ решава проблем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95">
                <a:tc>
                  <a:txBody>
                    <a:bodyPr/>
                    <a:lstStyle/>
                    <a:p>
                      <a:pPr algn="l" fontAlgn="b"/>
                      <a:r>
                        <a:rPr lang="sr-Cyrl-C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Памћење чињеница и процедура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95">
                <a:tc>
                  <a:txBody>
                    <a:bodyPr/>
                    <a:lstStyle/>
                    <a:p>
                      <a:pPr algn="l" fontAlgn="b"/>
                      <a:r>
                        <a:rPr lang="sr-Cyrl-C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Вођено вежбање (индивидуално, групно)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95">
                <a:tc>
                  <a:txBody>
                    <a:bodyPr/>
                    <a:lstStyle/>
                    <a:p>
                      <a:pPr algn="l" fontAlgn="b"/>
                      <a:r>
                        <a:rPr lang="sr-Cyrl-C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Вођено разредно  решавање задатака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95">
                <a:tc>
                  <a:txBody>
                    <a:bodyPr/>
                    <a:lstStyle/>
                    <a:p>
                      <a:pPr algn="l" fontAlgn="b"/>
                      <a:r>
                        <a:rPr lang="sr-Cyrl-C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Самостално решавање проблема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95">
                <a:tc>
                  <a:txBody>
                    <a:bodyPr/>
                    <a:lstStyle/>
                    <a:p>
                      <a:pPr algn="l" fontAlgn="b"/>
                      <a:r>
                        <a:rPr lang="sr-Cyrl-C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Рад у уједначеним групама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sr-Cyrl-C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ад у неуједначеним групама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595">
                <a:tc>
                  <a:txBody>
                    <a:bodyPr/>
                    <a:lstStyle/>
                    <a:p>
                      <a:pPr algn="l" fontAlgn="b"/>
                      <a:r>
                        <a:rPr lang="sr-Cyrl-C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Писана  провера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1056068" y="5434885"/>
            <a:ext cx="2949262" cy="6825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3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1500135"/>
              </p:ext>
            </p:extLst>
          </p:nvPr>
        </p:nvGraphicFramePr>
        <p:xfrm>
          <a:off x="633046" y="1"/>
          <a:ext cx="11366696" cy="6738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896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5613" y="5050301"/>
            <a:ext cx="10676675" cy="115653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r-Cyrl-RS" sz="2400" dirty="0" smtClean="0"/>
              <a:t>Већина учитеља </a:t>
            </a:r>
            <a:r>
              <a:rPr lang="sr-Cyrl-RS" sz="2400" dirty="0" smtClean="0"/>
              <a:t>придаје </a:t>
            </a:r>
            <a:r>
              <a:rPr lang="sr-Cyrl-RS" sz="2400" dirty="0" smtClean="0"/>
              <a:t>велики значај </a:t>
            </a:r>
            <a:r>
              <a:rPr lang="sr-Cyrl-RS" sz="2400" dirty="0" smtClean="0"/>
              <a:t>оцењивању </a:t>
            </a:r>
            <a:r>
              <a:rPr lang="sr-Cyrl-RS" sz="2400" dirty="0" smtClean="0"/>
              <a:t>напретка ученика.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5614" y="334811"/>
            <a:ext cx="10058400" cy="4050792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Колико је значајна евалуација ученика</a:t>
            </a:r>
            <a:r>
              <a:rPr lang="sr-Cyrl-RS" sz="2800" dirty="0" smtClean="0"/>
              <a:t>?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406" y="1467796"/>
            <a:ext cx="8289356" cy="329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4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Колико самопоуздање осећате  приликом оцењивања колико ученици разумеју математику?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" t="9915" r="-928"/>
          <a:stretch/>
        </p:blipFill>
        <p:spPr>
          <a:xfrm>
            <a:off x="2176797" y="2095457"/>
            <a:ext cx="8100542" cy="30689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2873" y="5164428"/>
            <a:ext cx="11552349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Врло велико самопоуздање осећа око четвртине учитеља, велико самопоуздање око 60</a:t>
            </a:r>
            <a:r>
              <a:rPr lang="sr-Cyrl-RS" sz="2400" dirty="0" smtClean="0"/>
              <a:t>%.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 rot="414095">
            <a:off x="7276563" y="2189808"/>
            <a:ext cx="1429555" cy="289774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98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4438</TotalTime>
  <Words>515</Words>
  <Application>Microsoft Office PowerPoint</Application>
  <PresentationFormat>Widescreen</PresentationFormat>
  <Paragraphs>69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Calibri</vt:lpstr>
      <vt:lpstr>Georgia</vt:lpstr>
      <vt:lpstr>Trebuchet MS</vt:lpstr>
      <vt:lpstr>Wingdings</vt:lpstr>
      <vt:lpstr>Wood Type</vt:lpstr>
      <vt:lpstr>Дијалози у образовању </vt:lpstr>
      <vt:lpstr>MAТЕМАТИЧКО ОБРАЗОВАЊE   У СРБИЈИ – РЕФЛЕКСИЈЕ У ЕВАЛУАТИВНОЈ ПРАКСИ УЧИТЕЉА</vt:lpstr>
      <vt:lpstr>Предмет истраживања</vt:lpstr>
      <vt:lpstr>Различити приступи настави математике рефлектују се и у поступцима вредновања</vt:lpstr>
      <vt:lpstr>Комбинована квантитативно-квалитативна методологија за проучавање односа наставника према наставној пракси и математици</vt:lpstr>
      <vt:lpstr>Елементи организације часа математике (TIMSS испитивање)</vt:lpstr>
      <vt:lpstr>PowerPoint Presentation</vt:lpstr>
      <vt:lpstr>Већина учитеља придаје велики значај оцењивању напретка ученика.</vt:lpstr>
      <vt:lpstr>Колико самопоуздање осећате  приликом оцењивања колико ученици разумеју математику?</vt:lpstr>
      <vt:lpstr>PowerPoint Presentation</vt:lpstr>
      <vt:lpstr>PowerPoint Presentation</vt:lpstr>
      <vt:lpstr>Више од две трећине учитеља само повремено ради писане провере (изван прописаних).</vt:lpstr>
      <vt:lpstr>Колико често учитељи задаје занимљиве задатке који превазилазе оквир наставе? </vt:lpstr>
      <vt:lpstr>Међутим, средња вредност процента постигнућа ученика на задацима у којима се тражи образлагање одговора  је ниска (32.74%).</vt:lpstr>
      <vt:lpstr>PowerPoint Presentation</vt:lpstr>
      <vt:lpstr>PowerPoint Presentation</vt:lpstr>
      <vt:lpstr>Колико пажње учитељи посвећују развијању напреднијих вештина мишљења?</vt:lpstr>
      <vt:lpstr>PowerPoint Presentation</vt:lpstr>
      <vt:lpstr>Какво је постигнуће ученика у односу на референтне вредности?</vt:lpstr>
      <vt:lpstr>Закључак и импликације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TIMSS  2015 математика Резултати по областима садржаја – анализа и импликације</dc:title>
  <dc:creator>Jasmina</dc:creator>
  <cp:lastModifiedBy>Jasmina</cp:lastModifiedBy>
  <cp:revision>93</cp:revision>
  <dcterms:created xsi:type="dcterms:W3CDTF">2017-03-06T14:59:43Z</dcterms:created>
  <dcterms:modified xsi:type="dcterms:W3CDTF">2017-04-27T06:54:54Z</dcterms:modified>
</cp:coreProperties>
</file>