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/>
                  </a:gs>
                  <a:gs pos="90000">
                    <a:schemeClr val="accent1">
                      <a:shade val="100000"/>
                      <a:satMod val="105000"/>
                    </a:schemeClr>
                  </a:gs>
                  <a:gs pos="100000">
                    <a:schemeClr val="accent1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5B-4558-9D0E-B48F838A200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/>
                  </a:gs>
                  <a:gs pos="90000">
                    <a:schemeClr val="accent2">
                      <a:shade val="100000"/>
                      <a:satMod val="105000"/>
                    </a:schemeClr>
                  </a:gs>
                  <a:gs pos="100000">
                    <a:schemeClr val="accent2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5B-4558-9D0E-B48F838A200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/>
                  </a:gs>
                  <a:gs pos="90000">
                    <a:schemeClr val="accent3">
                      <a:shade val="100000"/>
                      <a:satMod val="105000"/>
                    </a:schemeClr>
                  </a:gs>
                  <a:gs pos="100000">
                    <a:schemeClr val="accent3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75B-4558-9D0E-B48F838A200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/>
                  </a:gs>
                  <a:gs pos="90000">
                    <a:schemeClr val="accent4">
                      <a:shade val="100000"/>
                      <a:satMod val="105000"/>
                    </a:schemeClr>
                  </a:gs>
                  <a:gs pos="100000">
                    <a:schemeClr val="accent4">
                      <a:shade val="80000"/>
                      <a:satMod val="12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75B-4558-9D0E-B48F838A200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Sheet1!$A$1:$A$4</c:f>
              <c:strCache>
                <c:ptCount val="4"/>
                <c:pt idx="0">
                  <c:v>Prva želja</c:v>
                </c:pt>
                <c:pt idx="1">
                  <c:v>Druga želja</c:v>
                </c:pt>
                <c:pt idx="2">
                  <c:v>Treća želja</c:v>
                </c:pt>
                <c:pt idx="3">
                  <c:v>Četvrta i dalja želja</c:v>
                </c:pt>
              </c:strCache>
            </c:strRef>
          </c:cat>
          <c:val>
            <c:numRef>
              <c:f>Sheet1!$B$1:$B$4</c:f>
              <c:numCache>
                <c:formatCode>0.00%</c:formatCode>
                <c:ptCount val="4"/>
                <c:pt idx="0">
                  <c:v>0.46700000000000003</c:v>
                </c:pt>
                <c:pt idx="1">
                  <c:v>0.185</c:v>
                </c:pt>
                <c:pt idx="2">
                  <c:v>0.122</c:v>
                </c:pt>
                <c:pt idx="3">
                  <c:v>0.22600000000000001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75B-4558-9D0E-B48F838A200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A922C-A57D-408B-B700-A83F1933194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AB8F34-5712-4FD3-AB6B-44FB3FD895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Latn-RS" sz="1800" i="1" dirty="0" smtClean="0">
              <a:solidFill>
                <a:schemeClr val="tx2">
                  <a:lumMod val="75000"/>
                </a:schemeClr>
              </a:solidFill>
            </a:rPr>
            <a:t>Pad motivacije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5B1B791B-8461-4E36-A620-489346CF9259}" type="parTrans" cxnId="{3FC6BB6C-D16A-46DA-9122-7BF8A38F174D}">
      <dgm:prSet/>
      <dgm:spPr/>
      <dgm:t>
        <a:bodyPr/>
        <a:lstStyle/>
        <a:p>
          <a:endParaRPr lang="en-US"/>
        </a:p>
      </dgm:t>
    </dgm:pt>
    <dgm:pt modelId="{D6B39424-1F57-4FD1-B8C6-D2075D07174C}" type="sibTrans" cxnId="{3FC6BB6C-D16A-46DA-9122-7BF8A38F174D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Latn-RS" sz="1800" i="1" dirty="0" smtClean="0">
              <a:solidFill>
                <a:schemeClr val="tx2">
                  <a:lumMod val="75000"/>
                </a:schemeClr>
              </a:solidFill>
            </a:rPr>
            <a:t>Pad postignuća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8FEDFEE1-C39E-4B7A-B4E7-C6D8AFDCD2D7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Latn-RS" sz="1800" i="1" dirty="0" smtClean="0">
              <a:solidFill>
                <a:schemeClr val="tx1"/>
              </a:solidFill>
            </a:rPr>
            <a:t>Smanjena psihološka dobrobit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B9598E54-7EED-4A92-A739-66205517F1CD}" type="parTrans" cxnId="{729B6521-DF41-4658-A3DF-4C9368EAEB84}">
      <dgm:prSet/>
      <dgm:spPr/>
      <dgm:t>
        <a:bodyPr/>
        <a:lstStyle/>
        <a:p>
          <a:endParaRPr lang="en-US"/>
        </a:p>
      </dgm:t>
    </dgm:pt>
    <dgm:pt modelId="{21C8988D-E363-40EA-8423-5BE72E4BED92}" type="sibTrans" cxnId="{729B6521-DF41-4658-A3DF-4C9368EAEB84}">
      <dgm:prSet custT="1"/>
      <dgm:spPr/>
      <dgm:t>
        <a:bodyPr/>
        <a:lstStyle/>
        <a:p>
          <a:r>
            <a:rPr lang="sr-Latn-RS" sz="1600" i="1" dirty="0" smtClean="0">
              <a:solidFill>
                <a:schemeClr val="tx1"/>
              </a:solidFill>
            </a:rPr>
            <a:t>Preispitivanje profesionalnih izbora</a:t>
          </a:r>
          <a:endParaRPr lang="en-US" sz="1600" i="1" dirty="0">
            <a:solidFill>
              <a:schemeClr val="tx1"/>
            </a:solidFill>
          </a:endParaRPr>
        </a:p>
      </dgm:t>
    </dgm:pt>
    <dgm:pt modelId="{0A473D5C-F174-4441-86D7-4A2C068E54C4}">
      <dgm:prSet phldrT="[Text]"/>
      <dgm:spPr/>
      <dgm:t>
        <a:bodyPr/>
        <a:lstStyle/>
        <a:p>
          <a:r>
            <a:rPr lang="sr-Latn-RS" i="1" dirty="0" smtClean="0">
              <a:solidFill>
                <a:schemeClr val="tx1"/>
              </a:solidFill>
            </a:rPr>
            <a:t>Zahtevnije školske obaveze</a:t>
          </a:r>
          <a:endParaRPr lang="en-US" i="1" dirty="0">
            <a:solidFill>
              <a:schemeClr val="tx1"/>
            </a:solidFill>
          </a:endParaRPr>
        </a:p>
      </dgm:t>
    </dgm:pt>
    <dgm:pt modelId="{0D598D61-FC3A-4557-92FA-0A26576040F5}" type="parTrans" cxnId="{0BEF579A-1762-4CB1-8055-EFB56EE4A747}">
      <dgm:prSet/>
      <dgm:spPr/>
      <dgm:t>
        <a:bodyPr/>
        <a:lstStyle/>
        <a:p>
          <a:endParaRPr lang="en-US"/>
        </a:p>
      </dgm:t>
    </dgm:pt>
    <dgm:pt modelId="{55589CC9-C4E5-4F42-847F-981FDCA3FB3F}" type="sibTrans" cxnId="{0BEF579A-1762-4CB1-8055-EFB56EE4A747}">
      <dgm:prSet custT="1"/>
      <dgm:spPr/>
      <dgm:t>
        <a:bodyPr/>
        <a:lstStyle/>
        <a:p>
          <a:r>
            <a:rPr lang="sr-Latn-RS" sz="1600" i="1" dirty="0" smtClean="0">
              <a:solidFill>
                <a:schemeClr val="tx1"/>
              </a:solidFill>
            </a:rPr>
            <a:t>Adolescencija</a:t>
          </a:r>
          <a:endParaRPr lang="en-US" sz="1600" i="1" dirty="0">
            <a:solidFill>
              <a:schemeClr val="tx1"/>
            </a:solidFill>
          </a:endParaRPr>
        </a:p>
      </dgm:t>
    </dgm:pt>
    <dgm:pt modelId="{F164721D-8947-422E-957F-A5FF6E58A599}" type="pres">
      <dgm:prSet presAssocID="{043A922C-A57D-408B-B700-A83F19331947}" presName="Name0" presStyleCnt="0">
        <dgm:presLayoutVars>
          <dgm:chMax/>
          <dgm:chPref/>
          <dgm:dir/>
          <dgm:animLvl val="lvl"/>
        </dgm:presLayoutVars>
      </dgm:prSet>
      <dgm:spPr/>
    </dgm:pt>
    <dgm:pt modelId="{9DE41B67-6500-4259-8608-D13D61E1CF05}" type="pres">
      <dgm:prSet presAssocID="{88AB8F34-5712-4FD3-AB6B-44FB3FD89512}" presName="composite" presStyleCnt="0"/>
      <dgm:spPr/>
    </dgm:pt>
    <dgm:pt modelId="{FEA0BBDF-1E2D-452D-BF44-4986E68216B1}" type="pres">
      <dgm:prSet presAssocID="{88AB8F34-5712-4FD3-AB6B-44FB3FD8951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87BFA9A7-B3C4-47D8-83D0-9CA35F05E57A}" type="pres">
      <dgm:prSet presAssocID="{88AB8F34-5712-4FD3-AB6B-44FB3FD8951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554F1-9106-496D-AFF0-15C1FB6FD8C4}" type="pres">
      <dgm:prSet presAssocID="{88AB8F34-5712-4FD3-AB6B-44FB3FD89512}" presName="BalanceSpacing" presStyleCnt="0"/>
      <dgm:spPr/>
    </dgm:pt>
    <dgm:pt modelId="{A7F7FE01-0C0C-47F6-A3FF-FFBAF2712208}" type="pres">
      <dgm:prSet presAssocID="{88AB8F34-5712-4FD3-AB6B-44FB3FD89512}" presName="BalanceSpacing1" presStyleCnt="0"/>
      <dgm:spPr/>
    </dgm:pt>
    <dgm:pt modelId="{825D2966-DA6D-400B-90D7-9D398E0DE634}" type="pres">
      <dgm:prSet presAssocID="{D6B39424-1F57-4FD1-B8C6-D2075D07174C}" presName="Accent1Text" presStyleLbl="node1" presStyleIdx="1" presStyleCnt="6"/>
      <dgm:spPr/>
    </dgm:pt>
    <dgm:pt modelId="{C27A33E7-8BDC-4AA9-93D2-D4C19B593491}" type="pres">
      <dgm:prSet presAssocID="{D6B39424-1F57-4FD1-B8C6-D2075D07174C}" presName="spaceBetweenRectangles" presStyleCnt="0"/>
      <dgm:spPr/>
    </dgm:pt>
    <dgm:pt modelId="{7096CE37-B3F7-4784-B8CB-D44B066D387F}" type="pres">
      <dgm:prSet presAssocID="{8FEDFEE1-C39E-4B7A-B4E7-C6D8AFDCD2D7}" presName="composite" presStyleCnt="0"/>
      <dgm:spPr/>
    </dgm:pt>
    <dgm:pt modelId="{079D2DCE-C238-40C7-B204-01D1CAE40028}" type="pres">
      <dgm:prSet presAssocID="{8FEDFEE1-C39E-4B7A-B4E7-C6D8AFDCD2D7}" presName="Parent1" presStyleLbl="node1" presStyleIdx="2" presStyleCnt="6" custScaleX="95752" custScaleY="940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61AF4-0122-42C6-8EF7-A58F97684A6F}" type="pres">
      <dgm:prSet presAssocID="{8FEDFEE1-C39E-4B7A-B4E7-C6D8AFDCD2D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BE76E-BD3B-4298-A38A-6534DB739D2A}" type="pres">
      <dgm:prSet presAssocID="{8FEDFEE1-C39E-4B7A-B4E7-C6D8AFDCD2D7}" presName="BalanceSpacing" presStyleCnt="0"/>
      <dgm:spPr/>
    </dgm:pt>
    <dgm:pt modelId="{0DFF1117-F09C-40B1-B59B-E67284690F14}" type="pres">
      <dgm:prSet presAssocID="{8FEDFEE1-C39E-4B7A-B4E7-C6D8AFDCD2D7}" presName="BalanceSpacing1" presStyleCnt="0"/>
      <dgm:spPr/>
    </dgm:pt>
    <dgm:pt modelId="{C28C5BA9-FF8E-424C-88B4-66D1B69D0B59}" type="pres">
      <dgm:prSet presAssocID="{21C8988D-E363-40EA-8423-5BE72E4BED92}" presName="Accent1Text" presStyleLbl="node1" presStyleIdx="3" presStyleCnt="6"/>
      <dgm:spPr/>
      <dgm:t>
        <a:bodyPr/>
        <a:lstStyle/>
        <a:p>
          <a:endParaRPr lang="en-US"/>
        </a:p>
      </dgm:t>
    </dgm:pt>
    <dgm:pt modelId="{395ED175-68ED-45D7-B26D-ED563F46EAAB}" type="pres">
      <dgm:prSet presAssocID="{21C8988D-E363-40EA-8423-5BE72E4BED92}" presName="spaceBetweenRectangles" presStyleCnt="0"/>
      <dgm:spPr/>
    </dgm:pt>
    <dgm:pt modelId="{161C0685-E278-4B1F-A720-BD67028FE728}" type="pres">
      <dgm:prSet presAssocID="{0A473D5C-F174-4441-86D7-4A2C068E54C4}" presName="composite" presStyleCnt="0"/>
      <dgm:spPr/>
    </dgm:pt>
    <dgm:pt modelId="{971AD5E9-51DE-4C34-8FAB-CC0EB13DD9F9}" type="pres">
      <dgm:prSet presAssocID="{0A473D5C-F174-4441-86D7-4A2C068E54C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66CD4DE6-9978-44AD-AECB-B4B7C1D040A1}" type="pres">
      <dgm:prSet presAssocID="{0A473D5C-F174-4441-86D7-4A2C068E54C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38A14-4C4B-4CA7-990B-B0675D14DDC3}" type="pres">
      <dgm:prSet presAssocID="{0A473D5C-F174-4441-86D7-4A2C068E54C4}" presName="BalanceSpacing" presStyleCnt="0"/>
      <dgm:spPr/>
    </dgm:pt>
    <dgm:pt modelId="{C4808077-1098-44E7-8847-E38E74148290}" type="pres">
      <dgm:prSet presAssocID="{0A473D5C-F174-4441-86D7-4A2C068E54C4}" presName="BalanceSpacing1" presStyleCnt="0"/>
      <dgm:spPr/>
    </dgm:pt>
    <dgm:pt modelId="{CCA8CFBC-0B72-4C02-825A-8013473194CC}" type="pres">
      <dgm:prSet presAssocID="{55589CC9-C4E5-4F42-847F-981FDCA3FB3F}" presName="Accent1Text" presStyleLbl="node1" presStyleIdx="5" presStyleCnt="6"/>
      <dgm:spPr/>
    </dgm:pt>
  </dgm:ptLst>
  <dgm:cxnLst>
    <dgm:cxn modelId="{C37ECD5F-00AA-48D4-A3CA-18AAAF6E70A5}" type="presOf" srcId="{8FEDFEE1-C39E-4B7A-B4E7-C6D8AFDCD2D7}" destId="{079D2DCE-C238-40C7-B204-01D1CAE40028}" srcOrd="0" destOrd="0" presId="urn:microsoft.com/office/officeart/2008/layout/AlternatingHexagons"/>
    <dgm:cxn modelId="{AF6689F0-E409-4412-9D2C-2994931D6DE8}" type="presOf" srcId="{043A922C-A57D-408B-B700-A83F19331947}" destId="{F164721D-8947-422E-957F-A5FF6E58A599}" srcOrd="0" destOrd="0" presId="urn:microsoft.com/office/officeart/2008/layout/AlternatingHexagons"/>
    <dgm:cxn modelId="{729B6521-DF41-4658-A3DF-4C9368EAEB84}" srcId="{043A922C-A57D-408B-B700-A83F19331947}" destId="{8FEDFEE1-C39E-4B7A-B4E7-C6D8AFDCD2D7}" srcOrd="1" destOrd="0" parTransId="{B9598E54-7EED-4A92-A739-66205517F1CD}" sibTransId="{21C8988D-E363-40EA-8423-5BE72E4BED92}"/>
    <dgm:cxn modelId="{D55A1AF7-2BFD-4E8D-8F62-F8626ADB1979}" type="presOf" srcId="{88AB8F34-5712-4FD3-AB6B-44FB3FD89512}" destId="{FEA0BBDF-1E2D-452D-BF44-4986E68216B1}" srcOrd="0" destOrd="0" presId="urn:microsoft.com/office/officeart/2008/layout/AlternatingHexagons"/>
    <dgm:cxn modelId="{D38813A8-62F0-4360-B56E-33B7D8716D04}" type="presOf" srcId="{D6B39424-1F57-4FD1-B8C6-D2075D07174C}" destId="{825D2966-DA6D-400B-90D7-9D398E0DE634}" srcOrd="0" destOrd="0" presId="urn:microsoft.com/office/officeart/2008/layout/AlternatingHexagons"/>
    <dgm:cxn modelId="{3FC6BB6C-D16A-46DA-9122-7BF8A38F174D}" srcId="{043A922C-A57D-408B-B700-A83F19331947}" destId="{88AB8F34-5712-4FD3-AB6B-44FB3FD89512}" srcOrd="0" destOrd="0" parTransId="{5B1B791B-8461-4E36-A620-489346CF9259}" sibTransId="{D6B39424-1F57-4FD1-B8C6-D2075D07174C}"/>
    <dgm:cxn modelId="{0BEF579A-1762-4CB1-8055-EFB56EE4A747}" srcId="{043A922C-A57D-408B-B700-A83F19331947}" destId="{0A473D5C-F174-4441-86D7-4A2C068E54C4}" srcOrd="2" destOrd="0" parTransId="{0D598D61-FC3A-4557-92FA-0A26576040F5}" sibTransId="{55589CC9-C4E5-4F42-847F-981FDCA3FB3F}"/>
    <dgm:cxn modelId="{189229C3-479C-47AC-BE89-44C41733A85C}" type="presOf" srcId="{0A473D5C-F174-4441-86D7-4A2C068E54C4}" destId="{971AD5E9-51DE-4C34-8FAB-CC0EB13DD9F9}" srcOrd="0" destOrd="0" presId="urn:microsoft.com/office/officeart/2008/layout/AlternatingHexagons"/>
    <dgm:cxn modelId="{9557C9A2-DC43-4E07-9610-5A1360210826}" type="presOf" srcId="{55589CC9-C4E5-4F42-847F-981FDCA3FB3F}" destId="{CCA8CFBC-0B72-4C02-825A-8013473194CC}" srcOrd="0" destOrd="0" presId="urn:microsoft.com/office/officeart/2008/layout/AlternatingHexagons"/>
    <dgm:cxn modelId="{BCB09410-E710-423B-873F-EB4DF604A982}" type="presOf" srcId="{21C8988D-E363-40EA-8423-5BE72E4BED92}" destId="{C28C5BA9-FF8E-424C-88B4-66D1B69D0B59}" srcOrd="0" destOrd="0" presId="urn:microsoft.com/office/officeart/2008/layout/AlternatingHexagons"/>
    <dgm:cxn modelId="{EC40C5CA-DFFA-4A75-92B8-8D6CA63D5E28}" type="presParOf" srcId="{F164721D-8947-422E-957F-A5FF6E58A599}" destId="{9DE41B67-6500-4259-8608-D13D61E1CF05}" srcOrd="0" destOrd="0" presId="urn:microsoft.com/office/officeart/2008/layout/AlternatingHexagons"/>
    <dgm:cxn modelId="{E5F00476-4A4F-4D5B-8728-DA3B91B89EA7}" type="presParOf" srcId="{9DE41B67-6500-4259-8608-D13D61E1CF05}" destId="{FEA0BBDF-1E2D-452D-BF44-4986E68216B1}" srcOrd="0" destOrd="0" presId="urn:microsoft.com/office/officeart/2008/layout/AlternatingHexagons"/>
    <dgm:cxn modelId="{5279231D-D75F-4791-A2FB-9FE70879D695}" type="presParOf" srcId="{9DE41B67-6500-4259-8608-D13D61E1CF05}" destId="{87BFA9A7-B3C4-47D8-83D0-9CA35F05E57A}" srcOrd="1" destOrd="0" presId="urn:microsoft.com/office/officeart/2008/layout/AlternatingHexagons"/>
    <dgm:cxn modelId="{ABA34159-B15F-4576-945E-C4F20C866FD8}" type="presParOf" srcId="{9DE41B67-6500-4259-8608-D13D61E1CF05}" destId="{6AC554F1-9106-496D-AFF0-15C1FB6FD8C4}" srcOrd="2" destOrd="0" presId="urn:microsoft.com/office/officeart/2008/layout/AlternatingHexagons"/>
    <dgm:cxn modelId="{7B254F0E-9DAC-48BB-839B-CC983AA1A19A}" type="presParOf" srcId="{9DE41B67-6500-4259-8608-D13D61E1CF05}" destId="{A7F7FE01-0C0C-47F6-A3FF-FFBAF2712208}" srcOrd="3" destOrd="0" presId="urn:microsoft.com/office/officeart/2008/layout/AlternatingHexagons"/>
    <dgm:cxn modelId="{75DF464B-D098-4460-9FC6-DB32EAAA3A8B}" type="presParOf" srcId="{9DE41B67-6500-4259-8608-D13D61E1CF05}" destId="{825D2966-DA6D-400B-90D7-9D398E0DE634}" srcOrd="4" destOrd="0" presId="urn:microsoft.com/office/officeart/2008/layout/AlternatingHexagons"/>
    <dgm:cxn modelId="{872B61B5-DDD3-4241-98B7-1B38F5E6DA5D}" type="presParOf" srcId="{F164721D-8947-422E-957F-A5FF6E58A599}" destId="{C27A33E7-8BDC-4AA9-93D2-D4C19B593491}" srcOrd="1" destOrd="0" presId="urn:microsoft.com/office/officeart/2008/layout/AlternatingHexagons"/>
    <dgm:cxn modelId="{987EF510-4CEC-403B-880B-F5C3945E3DA0}" type="presParOf" srcId="{F164721D-8947-422E-957F-A5FF6E58A599}" destId="{7096CE37-B3F7-4784-B8CB-D44B066D387F}" srcOrd="2" destOrd="0" presId="urn:microsoft.com/office/officeart/2008/layout/AlternatingHexagons"/>
    <dgm:cxn modelId="{26A66C7B-1B3E-4BBE-A8BD-DCD988FC3992}" type="presParOf" srcId="{7096CE37-B3F7-4784-B8CB-D44B066D387F}" destId="{079D2DCE-C238-40C7-B204-01D1CAE40028}" srcOrd="0" destOrd="0" presId="urn:microsoft.com/office/officeart/2008/layout/AlternatingHexagons"/>
    <dgm:cxn modelId="{5B76F1B8-67C4-4AAC-9C72-AB52ABE2FCFC}" type="presParOf" srcId="{7096CE37-B3F7-4784-B8CB-D44B066D387F}" destId="{24F61AF4-0122-42C6-8EF7-A58F97684A6F}" srcOrd="1" destOrd="0" presId="urn:microsoft.com/office/officeart/2008/layout/AlternatingHexagons"/>
    <dgm:cxn modelId="{04E2305C-89D9-4E0F-8C33-D02104BE4D9A}" type="presParOf" srcId="{7096CE37-B3F7-4784-B8CB-D44B066D387F}" destId="{909BE76E-BD3B-4298-A38A-6534DB739D2A}" srcOrd="2" destOrd="0" presId="urn:microsoft.com/office/officeart/2008/layout/AlternatingHexagons"/>
    <dgm:cxn modelId="{8646CC98-AC30-4E03-B5DB-FFD33C745CA0}" type="presParOf" srcId="{7096CE37-B3F7-4784-B8CB-D44B066D387F}" destId="{0DFF1117-F09C-40B1-B59B-E67284690F14}" srcOrd="3" destOrd="0" presId="urn:microsoft.com/office/officeart/2008/layout/AlternatingHexagons"/>
    <dgm:cxn modelId="{90E0DEF8-FE0C-4718-858C-D269EAA8A75E}" type="presParOf" srcId="{7096CE37-B3F7-4784-B8CB-D44B066D387F}" destId="{C28C5BA9-FF8E-424C-88B4-66D1B69D0B59}" srcOrd="4" destOrd="0" presId="urn:microsoft.com/office/officeart/2008/layout/AlternatingHexagons"/>
    <dgm:cxn modelId="{C5586402-3438-40D5-9E71-F3BAA9230ED6}" type="presParOf" srcId="{F164721D-8947-422E-957F-A5FF6E58A599}" destId="{395ED175-68ED-45D7-B26D-ED563F46EAAB}" srcOrd="3" destOrd="0" presId="urn:microsoft.com/office/officeart/2008/layout/AlternatingHexagons"/>
    <dgm:cxn modelId="{7AB94E6E-0997-435F-B89C-5583019249B9}" type="presParOf" srcId="{F164721D-8947-422E-957F-A5FF6E58A599}" destId="{161C0685-E278-4B1F-A720-BD67028FE728}" srcOrd="4" destOrd="0" presId="urn:microsoft.com/office/officeart/2008/layout/AlternatingHexagons"/>
    <dgm:cxn modelId="{D94E1C39-1E04-48A8-9021-64149414BE42}" type="presParOf" srcId="{161C0685-E278-4B1F-A720-BD67028FE728}" destId="{971AD5E9-51DE-4C34-8FAB-CC0EB13DD9F9}" srcOrd="0" destOrd="0" presId="urn:microsoft.com/office/officeart/2008/layout/AlternatingHexagons"/>
    <dgm:cxn modelId="{75F18EBC-2660-45F6-8086-BE4C0D2E8C21}" type="presParOf" srcId="{161C0685-E278-4B1F-A720-BD67028FE728}" destId="{66CD4DE6-9978-44AD-AECB-B4B7C1D040A1}" srcOrd="1" destOrd="0" presId="urn:microsoft.com/office/officeart/2008/layout/AlternatingHexagons"/>
    <dgm:cxn modelId="{D6EE17A5-4DF8-4D04-AEBE-280051311575}" type="presParOf" srcId="{161C0685-E278-4B1F-A720-BD67028FE728}" destId="{4DC38A14-4C4B-4CA7-990B-B0675D14DDC3}" srcOrd="2" destOrd="0" presId="urn:microsoft.com/office/officeart/2008/layout/AlternatingHexagons"/>
    <dgm:cxn modelId="{8AC8665F-6885-4517-83F9-905EC3A01A8D}" type="presParOf" srcId="{161C0685-E278-4B1F-A720-BD67028FE728}" destId="{C4808077-1098-44E7-8847-E38E74148290}" srcOrd="3" destOrd="0" presId="urn:microsoft.com/office/officeart/2008/layout/AlternatingHexagons"/>
    <dgm:cxn modelId="{516C6830-513B-4C01-9988-8EA2DB3BB9A8}" type="presParOf" srcId="{161C0685-E278-4B1F-A720-BD67028FE728}" destId="{CCA8CFBC-0B72-4C02-825A-8013473194C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0BBDF-1E2D-452D-BF44-4986E68216B1}">
      <dsp:nvSpPr>
        <dsp:cNvPr id="0" name=""/>
        <dsp:cNvSpPr/>
      </dsp:nvSpPr>
      <dsp:spPr>
        <a:xfrm rot="5400000">
          <a:off x="3071529" y="604160"/>
          <a:ext cx="2017292" cy="17550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Latn-RS" sz="1800" i="1" kern="1200" dirty="0" smtClean="0">
              <a:solidFill>
                <a:schemeClr val="tx2">
                  <a:lumMod val="75000"/>
                </a:schemeClr>
              </a:solidFill>
            </a:rPr>
            <a:t>Pad motivacije</a:t>
          </a:r>
        </a:p>
        <a:p>
          <a:pPr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/>
        </a:p>
      </dsp:txBody>
      <dsp:txXfrm rot="-5400000">
        <a:off x="3476147" y="787397"/>
        <a:ext cx="1208056" cy="1388570"/>
      </dsp:txXfrm>
    </dsp:sp>
    <dsp:sp modelId="{87BFA9A7-B3C4-47D8-83D0-9CA35F05E57A}">
      <dsp:nvSpPr>
        <dsp:cNvPr id="0" name=""/>
        <dsp:cNvSpPr/>
      </dsp:nvSpPr>
      <dsp:spPr>
        <a:xfrm>
          <a:off x="5010954" y="876494"/>
          <a:ext cx="2251298" cy="121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D2966-DA6D-400B-90D7-9D398E0DE634}">
      <dsp:nvSpPr>
        <dsp:cNvPr id="0" name=""/>
        <dsp:cNvSpPr/>
      </dsp:nvSpPr>
      <dsp:spPr>
        <a:xfrm rot="5400000">
          <a:off x="1176081" y="604160"/>
          <a:ext cx="2017292" cy="17550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Latn-RS" sz="1800" i="1" kern="1200" dirty="0" smtClean="0">
              <a:solidFill>
                <a:schemeClr val="tx2">
                  <a:lumMod val="75000"/>
                </a:schemeClr>
              </a:solidFill>
            </a:rPr>
            <a:t>Pad postignuća</a:t>
          </a:r>
        </a:p>
        <a:p>
          <a:pPr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/>
        </a:p>
      </dsp:txBody>
      <dsp:txXfrm rot="-5400000">
        <a:off x="1580699" y="787397"/>
        <a:ext cx="1208056" cy="1388570"/>
      </dsp:txXfrm>
    </dsp:sp>
    <dsp:sp modelId="{079D2DCE-C238-40C7-B204-01D1CAE40028}">
      <dsp:nvSpPr>
        <dsp:cNvPr id="0" name=""/>
        <dsp:cNvSpPr/>
      </dsp:nvSpPr>
      <dsp:spPr>
        <a:xfrm rot="5400000">
          <a:off x="2179977" y="2353715"/>
          <a:ext cx="1897687" cy="168049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sr-Latn-RS" sz="1800" i="1" kern="1200" dirty="0" smtClean="0">
              <a:solidFill>
                <a:schemeClr val="tx1"/>
              </a:solidFill>
            </a:rPr>
            <a:t>Smanjena psihološka dobrobit</a:t>
          </a:r>
        </a:p>
        <a:p>
          <a:pPr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/>
        </a:p>
      </dsp:txBody>
      <dsp:txXfrm rot="-5400000">
        <a:off x="2552628" y="2543298"/>
        <a:ext cx="1152384" cy="1301325"/>
      </dsp:txXfrm>
    </dsp:sp>
    <dsp:sp modelId="{24F61AF4-0122-42C6-8EF7-A58F97684A6F}">
      <dsp:nvSpPr>
        <dsp:cNvPr id="0" name=""/>
        <dsp:cNvSpPr/>
      </dsp:nvSpPr>
      <dsp:spPr>
        <a:xfrm>
          <a:off x="0" y="2588772"/>
          <a:ext cx="2178675" cy="121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C5BA9-FF8E-424C-88B4-66D1B69D0B59}">
      <dsp:nvSpPr>
        <dsp:cNvPr id="0" name=""/>
        <dsp:cNvSpPr/>
      </dsp:nvSpPr>
      <dsp:spPr>
        <a:xfrm rot="5400000">
          <a:off x="4015622" y="2316438"/>
          <a:ext cx="2017292" cy="17550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600" i="1" kern="1200" dirty="0" smtClean="0">
              <a:solidFill>
                <a:schemeClr val="tx1"/>
              </a:solidFill>
            </a:rPr>
            <a:t>Preispitivanje profesionalnih izbora</a:t>
          </a:r>
          <a:endParaRPr lang="en-US" sz="1600" i="1" kern="1200" dirty="0">
            <a:solidFill>
              <a:schemeClr val="tx1"/>
            </a:solidFill>
          </a:endParaRPr>
        </a:p>
      </dsp:txBody>
      <dsp:txXfrm rot="-5400000">
        <a:off x="4420240" y="2499675"/>
        <a:ext cx="1208056" cy="1388570"/>
      </dsp:txXfrm>
    </dsp:sp>
    <dsp:sp modelId="{971AD5E9-51DE-4C34-8FAB-CC0EB13DD9F9}">
      <dsp:nvSpPr>
        <dsp:cNvPr id="0" name=""/>
        <dsp:cNvSpPr/>
      </dsp:nvSpPr>
      <dsp:spPr>
        <a:xfrm rot="5400000">
          <a:off x="3071529" y="4028716"/>
          <a:ext cx="2017292" cy="17550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900" i="1" kern="1200" dirty="0" smtClean="0">
              <a:solidFill>
                <a:schemeClr val="tx1"/>
              </a:solidFill>
            </a:rPr>
            <a:t>Zahtevnije školske obaveze</a:t>
          </a:r>
          <a:endParaRPr lang="en-US" sz="1900" i="1" kern="1200" dirty="0">
            <a:solidFill>
              <a:schemeClr val="tx1"/>
            </a:solidFill>
          </a:endParaRPr>
        </a:p>
      </dsp:txBody>
      <dsp:txXfrm rot="-5400000">
        <a:off x="3476147" y="4211953"/>
        <a:ext cx="1208056" cy="1388570"/>
      </dsp:txXfrm>
    </dsp:sp>
    <dsp:sp modelId="{66CD4DE6-9978-44AD-AECB-B4B7C1D040A1}">
      <dsp:nvSpPr>
        <dsp:cNvPr id="0" name=""/>
        <dsp:cNvSpPr/>
      </dsp:nvSpPr>
      <dsp:spPr>
        <a:xfrm>
          <a:off x="5010954" y="4301050"/>
          <a:ext cx="2251298" cy="121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8CFBC-0B72-4C02-825A-8013473194CC}">
      <dsp:nvSpPr>
        <dsp:cNvPr id="0" name=""/>
        <dsp:cNvSpPr/>
      </dsp:nvSpPr>
      <dsp:spPr>
        <a:xfrm rot="5400000">
          <a:off x="1176081" y="4028716"/>
          <a:ext cx="2017292" cy="17550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600" i="1" kern="1200" dirty="0" smtClean="0">
              <a:solidFill>
                <a:schemeClr val="tx1"/>
              </a:solidFill>
            </a:rPr>
            <a:t>Adolescencija</a:t>
          </a:r>
          <a:endParaRPr lang="en-US" sz="1600" i="1" kern="1200" dirty="0">
            <a:solidFill>
              <a:schemeClr val="tx1"/>
            </a:solidFill>
          </a:endParaRPr>
        </a:p>
      </dsp:txBody>
      <dsp:txXfrm rot="-5400000">
        <a:off x="1580699" y="4211953"/>
        <a:ext cx="1208056" cy="1388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E9D51-1E28-4487-B570-B0C854452C59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C2D10-E86A-4D5A-962E-F99F1DF1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0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/>
              <a:t>Zadovoljstvo zbog upisa – kod prve želje M=4.4, kod druge – 4.26, kod treće 4.12, a kod četvrte – 3.79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/>
              <a:t>Lični neuspeh – 1.82, 2, 2, 2.48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/>
              <a:t>Bliski ljudi razočarani – 1.62, 1.65, 2.22, 2.48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/>
              <a:t>Prebacivanje – 1.58, 1.94, 1.88 i 2.42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/>
              <a:t>Zadovoljstvo životom M=68 (teorijski maksimum je 80)</a:t>
            </a:r>
          </a:p>
          <a:p>
            <a:r>
              <a:rPr lang="sr-Latn-RS" dirty="0"/>
              <a:t>Angažovanje M=49 (teorijski maksimum je 75)</a:t>
            </a:r>
          </a:p>
          <a:p>
            <a:r>
              <a:rPr lang="sr-Latn-RS" dirty="0"/>
              <a:t>Relativno visoka očekivanja od mogućnosti sticanja znanja (M=3.94), nastavnika (M=3.68) i visoka očekivanja od društva (M=4.3, a najčešća ocena 5) i od atmosfere (M=4.08)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C2D10-E86A-4D5A-962E-F99F1DF1A0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22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C2D10-E86A-4D5A-962E-F99F1DF1A0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83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0104" y="1816691"/>
            <a:ext cx="9966960" cy="2034247"/>
          </a:xfrm>
        </p:spPr>
        <p:txBody>
          <a:bodyPr>
            <a:noAutofit/>
          </a:bodyPr>
          <a:lstStyle/>
          <a:p>
            <a:r>
              <a:rPr lang="sr-Latn-R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Ishodi upisa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(ne)</a:t>
            </a:r>
            <a:r>
              <a:rPr lang="sr-Latn-R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željene srednje škole </a:t>
            </a:r>
            <a:br>
              <a:rPr lang="sr-Latn-R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preliminarni rezultati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8130" y="3975404"/>
            <a:ext cx="8767860" cy="1388165"/>
          </a:xfrm>
        </p:spPr>
        <p:txBody>
          <a:bodyPr/>
          <a:lstStyle/>
          <a:p>
            <a:r>
              <a:rPr lang="sr-Latn-RS" b="1" dirty="0">
                <a:solidFill>
                  <a:schemeClr val="tx2">
                    <a:lumMod val="75000"/>
                  </a:schemeClr>
                </a:solidFill>
              </a:rPr>
              <a:t>Nataša Simić, Milica Vukelić i Olga Marković Rosić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r-Latn-RS" i="1" dirty="0">
                <a:solidFill>
                  <a:schemeClr val="tx2">
                    <a:lumMod val="75000"/>
                  </a:schemeClr>
                </a:solidFill>
              </a:rPr>
              <a:t>Institut za psihologiju, Filiozofski fakultet, Univerzitet u Beogradu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840" y="5049673"/>
            <a:ext cx="1405660" cy="14056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437" y="462973"/>
            <a:ext cx="4075268" cy="13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954" y="342313"/>
            <a:ext cx="9875520" cy="967740"/>
          </a:xfrm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Zaključak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4" y="1310053"/>
            <a:ext cx="11104452" cy="5008099"/>
          </a:xfrm>
        </p:spPr>
        <p:txBody>
          <a:bodyPr>
            <a:noAutofit/>
          </a:bodyPr>
          <a:lstStyle/>
          <a:p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Upis neželjene škole </a:t>
            </a:r>
            <a:r>
              <a:rPr lang="sr-Latn-RS" sz="2400" dirty="0">
                <a:solidFill>
                  <a:srgbClr val="00B050"/>
                </a:solidFill>
              </a:rPr>
              <a:t>ne odražava na očekivanja, angažovanost i dobrobit učenika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sr-Latn-RS" sz="2400" dirty="0">
                <a:solidFill>
                  <a:srgbClr val="FF0000"/>
                </a:solidFill>
              </a:rPr>
              <a:t>ali čini učenike relativno razočaranim i nezadovoljnim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r>
              <a:rPr lang="sr-Latn-RS" sz="2400" dirty="0">
                <a:solidFill>
                  <a:srgbClr val="00B050"/>
                </a:solidFill>
              </a:rPr>
              <a:t>„Protektivni faktori</a:t>
            </a:r>
            <a:r>
              <a:rPr lang="sr-Latn-RS" sz="2400" dirty="0" smtClean="0">
                <a:solidFill>
                  <a:srgbClr val="00B050"/>
                </a:solidFill>
              </a:rPr>
              <a:t>“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-  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dobar odnos sa nastavnicima i vršnjacima i mogućnost da se nauče stvari korisne za budućnost</a:t>
            </a:r>
          </a:p>
          <a:p>
            <a:r>
              <a:rPr lang="sr-Latn-RS" sz="2400" dirty="0" smtClean="0">
                <a:solidFill>
                  <a:srgbClr val="0070C0"/>
                </a:solidFill>
              </a:rPr>
              <a:t>U </a:t>
            </a:r>
            <a:r>
              <a:rPr lang="sr-Latn-RS" sz="2400" dirty="0">
                <a:solidFill>
                  <a:srgbClr val="0070C0"/>
                </a:solidFill>
              </a:rPr>
              <a:t>sledećoj fazi 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istraživanja ispitivaće se da li se nezadovoljstvo i razočaranost održavaju i deluju na motivaciju i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postignuće</a:t>
            </a:r>
            <a:endParaRPr lang="sr-Latn-R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Latn-R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Rezultati </a:t>
            </a:r>
            <a:r>
              <a:rPr lang="sr-Latn-R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iz obe faze istraživanja mogu doprineti kreiranju obrazovnih politika u vezi </a:t>
            </a:r>
            <a:r>
              <a:rPr lang="sr-Latn-R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sa</a:t>
            </a:r>
            <a:endParaRPr lang="sr-Latn-R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načinom 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odabira i upisivanja srednjih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škola</a:t>
            </a:r>
            <a:endParaRPr lang="sr-Latn-RS" sz="2400" dirty="0">
              <a:solidFill>
                <a:schemeClr val="tx2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 kreiranjem sistemske podrške od strane vršnjaka i zaposlenih u školi učenicima koji su upisali neželjene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škole</a:t>
            </a:r>
            <a:endParaRPr lang="sr-Latn-R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klapanjem neželjenog izbora u karijernu mapu i korišćenje mogućnosti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47" y="1310053"/>
            <a:ext cx="6033282" cy="42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14" y="570963"/>
            <a:ext cx="4034307" cy="1356360"/>
          </a:xfrm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</a:rPr>
              <a:t>Teorijski okvir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95270" y="2600508"/>
            <a:ext cx="5924281" cy="185051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2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Tranzicija</a:t>
            </a: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osnovne</a:t>
            </a: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32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srednju</a:t>
            </a: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školu</a:t>
            </a: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</a:t>
            </a: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kritičan</a:t>
            </a:r>
            <a:r>
              <a:rPr lang="en-US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period </a:t>
            </a:r>
            <a:r>
              <a:rPr lang="sr-Latn-RS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kome se mogu </a:t>
            </a:r>
            <a:r>
              <a:rPr lang="sr-Latn-RS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javiti različiti problemi</a:t>
            </a:r>
            <a:endParaRPr lang="en-US" sz="1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23449195"/>
              </p:ext>
            </p:extLst>
          </p:nvPr>
        </p:nvGraphicFramePr>
        <p:xfrm>
          <a:off x="4675031" y="193183"/>
          <a:ext cx="7262253" cy="6387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26" y="4451025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917" y="4662153"/>
            <a:ext cx="3620813" cy="1943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178" y="403538"/>
            <a:ext cx="9875520" cy="1356360"/>
          </a:xfrm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</a:rPr>
              <a:t>Kontekst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78" y="1759897"/>
            <a:ext cx="10821473" cy="4383325"/>
          </a:xfrm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Nepovoljna socioekonomska situacija, velika stopa nezaposlenosti mladih</a:t>
            </a:r>
          </a:p>
          <a:p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Nova forma  završnog ispita i odabira srednje škole  - stres i za učenike i za roditelje</a:t>
            </a:r>
          </a:p>
          <a:p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Različit kvalitet škola istog tipa (gimnazija), smanjena zainteresovanost za gimnazije</a:t>
            </a:r>
          </a:p>
          <a:p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Visoka stopa osipanja iz srednjeg obrazovanja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450" y="390659"/>
            <a:ext cx="9875520" cy="1180564"/>
          </a:xfrm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</a:rPr>
              <a:t>Cilj istraživanja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450" y="1552797"/>
            <a:ext cx="11233598" cy="4919729"/>
          </a:xfrm>
        </p:spPr>
        <p:txBody>
          <a:bodyPr>
            <a:normAutofit fontScale="85000" lnSpcReduction="20000"/>
          </a:bodyPr>
          <a:lstStyle/>
          <a:p>
            <a:r>
              <a:rPr lang="sr-Latn-RS" sz="2800" b="1" dirty="0">
                <a:solidFill>
                  <a:schemeClr val="tx2">
                    <a:lumMod val="75000"/>
                  </a:schemeClr>
                </a:solidFill>
              </a:rPr>
              <a:t>Longitudinalna studija ishoda upisa (ne)željene srednje škole u okviru projekta </a:t>
            </a:r>
            <a:r>
              <a:rPr lang="sr-Latn-RS" sz="2800" b="1" dirty="0">
                <a:solidFill>
                  <a:srgbClr val="FF0000"/>
                </a:solidFill>
              </a:rPr>
              <a:t>Obrazovanje u </a:t>
            </a:r>
            <a:r>
              <a:rPr lang="sr-Latn-RS" sz="2800" b="1" dirty="0" smtClean="0">
                <a:solidFill>
                  <a:srgbClr val="FF0000"/>
                </a:solidFill>
              </a:rPr>
              <a:t>fokusu</a:t>
            </a:r>
          </a:p>
          <a:p>
            <a:r>
              <a:rPr lang="sr-Latn-RS" sz="2800" b="1" dirty="0" smtClean="0">
                <a:solidFill>
                  <a:srgbClr val="FF0000"/>
                </a:solidFill>
              </a:rPr>
              <a:t>Dve faze (prva na početku prvog razreda, druga na kraju prvog razreda srednje škole)</a:t>
            </a:r>
            <a:endParaRPr lang="sr-Latn-RS" sz="28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r-Latn-RS" sz="2800" dirty="0" smtClean="0">
                <a:solidFill>
                  <a:schemeClr val="tx2">
                    <a:lumMod val="75000"/>
                  </a:schemeClr>
                </a:solidFill>
              </a:rPr>
              <a:t>Neki od ciljeva </a:t>
            </a:r>
            <a:r>
              <a:rPr lang="sr-Latn-RS" sz="2800" dirty="0" smtClean="0">
                <a:solidFill>
                  <a:srgbClr val="FF0000"/>
                </a:solidFill>
              </a:rPr>
              <a:t>prve faze </a:t>
            </a:r>
            <a:r>
              <a:rPr lang="sr-Latn-RS" sz="2800" dirty="0" smtClean="0">
                <a:solidFill>
                  <a:schemeClr val="tx2">
                    <a:lumMod val="75000"/>
                  </a:schemeClr>
                </a:solidFill>
              </a:rPr>
              <a:t>su bili da se utvrditi 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da li postoje razlike u: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školskoj angažovanosti,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dobrobiti,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očekivanjima od škole 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opštem zadovoljstvu i razočaranosti zbog upisa (ne)željene </a:t>
            </a:r>
            <a:r>
              <a:rPr lang="sr-Latn-RS" sz="2800" dirty="0" smtClean="0">
                <a:solidFill>
                  <a:schemeClr val="tx2">
                    <a:lumMod val="75000"/>
                  </a:schemeClr>
                </a:solidFill>
              </a:rPr>
              <a:t>škole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3000" dirty="0" smtClean="0">
                <a:solidFill>
                  <a:schemeClr val="tx2">
                    <a:lumMod val="75000"/>
                  </a:schemeClr>
                </a:solidFill>
              </a:rPr>
              <a:t>između </a:t>
            </a:r>
            <a:r>
              <a:rPr lang="sr-Latn-RS" sz="3000" dirty="0">
                <a:solidFill>
                  <a:schemeClr val="tx2">
                    <a:lumMod val="75000"/>
                  </a:schemeClr>
                </a:solidFill>
              </a:rPr>
              <a:t>učenika kojima je upisana škola </a:t>
            </a:r>
            <a:r>
              <a:rPr lang="sr-Latn-RS" sz="3000" dirty="0" smtClean="0">
                <a:solidFill>
                  <a:schemeClr val="tx2">
                    <a:lumMod val="75000"/>
                  </a:schemeClr>
                </a:solidFill>
              </a:rPr>
              <a:t>bila: </a:t>
            </a:r>
          </a:p>
          <a:p>
            <a:pPr lvl="2"/>
            <a:r>
              <a:rPr lang="sr-Latn-RS" sz="2600" dirty="0" smtClean="0">
                <a:solidFill>
                  <a:srgbClr val="00B050"/>
                </a:solidFill>
              </a:rPr>
              <a:t>prvi</a:t>
            </a:r>
          </a:p>
          <a:p>
            <a:pPr lvl="2"/>
            <a:r>
              <a:rPr lang="sr-Latn-RS" sz="2600" dirty="0" smtClean="0">
                <a:solidFill>
                  <a:schemeClr val="accent2">
                    <a:lumMod val="75000"/>
                  </a:schemeClr>
                </a:solidFill>
              </a:rPr>
              <a:t>drugi</a:t>
            </a:r>
          </a:p>
          <a:p>
            <a:pPr lvl="2"/>
            <a:r>
              <a:rPr lang="sr-Latn-RS" sz="2600" dirty="0" smtClean="0">
                <a:solidFill>
                  <a:srgbClr val="C00000"/>
                </a:solidFill>
              </a:rPr>
              <a:t>treći</a:t>
            </a:r>
          </a:p>
          <a:p>
            <a:pPr lvl="2"/>
            <a:r>
              <a:rPr lang="sr-Latn-RS" sz="2600" dirty="0" smtClean="0">
                <a:solidFill>
                  <a:srgbClr val="FF0000"/>
                </a:solidFill>
              </a:rPr>
              <a:t>dalji izbor</a:t>
            </a:r>
            <a:r>
              <a:rPr lang="sr-Latn-RS" sz="2600" dirty="0" smtClean="0">
                <a:solidFill>
                  <a:schemeClr val="tx2">
                    <a:lumMod val="75000"/>
                  </a:schemeClr>
                </a:solidFill>
              </a:rPr>
              <a:t>...</a:t>
            </a: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178" y="429296"/>
            <a:ext cx="9875520" cy="1038896"/>
          </a:xfrm>
        </p:spPr>
        <p:txBody>
          <a:bodyPr/>
          <a:lstStyle/>
          <a:p>
            <a:r>
              <a:rPr lang="sr-Latn-RS" b="1" dirty="0" smtClean="0">
                <a:solidFill>
                  <a:srgbClr val="FF0000"/>
                </a:solidFill>
              </a:rPr>
              <a:t>Procedura i uzorak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78" y="1793653"/>
            <a:ext cx="5873336" cy="4038600"/>
          </a:xfrm>
        </p:spPr>
        <p:txBody>
          <a:bodyPr>
            <a:normAutofit/>
          </a:bodyPr>
          <a:lstStyle/>
          <a:p>
            <a:r>
              <a:rPr lang="sr-Latn-RS" sz="3200" dirty="0">
                <a:solidFill>
                  <a:schemeClr val="tx2">
                    <a:lumMod val="75000"/>
                  </a:schemeClr>
                </a:solidFill>
              </a:rPr>
              <a:t>Tri beogradske gimnazije sa „raznolikim“ učenicima </a:t>
            </a:r>
          </a:p>
          <a:p>
            <a:r>
              <a:rPr lang="sr-Latn-RS" sz="3200" dirty="0">
                <a:solidFill>
                  <a:schemeClr val="tx2">
                    <a:lumMod val="75000"/>
                  </a:schemeClr>
                </a:solidFill>
              </a:rPr>
              <a:t>Saglasnosti roditelja</a:t>
            </a:r>
          </a:p>
          <a:p>
            <a:r>
              <a:rPr lang="sr-Latn-RS" sz="3200" dirty="0">
                <a:solidFill>
                  <a:schemeClr val="tx2">
                    <a:lumMod val="75000"/>
                  </a:schemeClr>
                </a:solidFill>
              </a:rPr>
              <a:t>Sredina prvog </a:t>
            </a:r>
            <a:r>
              <a:rPr lang="sr-Latn-RS" sz="3200" dirty="0" smtClean="0">
                <a:solidFill>
                  <a:schemeClr val="tx2">
                    <a:lumMod val="75000"/>
                  </a:schemeClr>
                </a:solidFill>
              </a:rPr>
              <a:t>polugodišta 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3F4F27AB-99B6-4F29-8C8B-D336B9BC57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530159"/>
              </p:ext>
            </p:extLst>
          </p:nvPr>
        </p:nvGraphicFramePr>
        <p:xfrm>
          <a:off x="5210726" y="2041303"/>
          <a:ext cx="6568440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6090054" y="1237359"/>
            <a:ext cx="5801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b="1" dirty="0">
                <a:solidFill>
                  <a:schemeClr val="tx2">
                    <a:lumMod val="75000"/>
                  </a:schemeClr>
                </a:solidFill>
              </a:rPr>
              <a:t>272 učenika prvog razreda (58,2% devojke)</a:t>
            </a:r>
            <a:endParaRPr lang="sr-Latn-R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2" y="4660831"/>
            <a:ext cx="2613451" cy="196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454855"/>
            <a:ext cx="9875520" cy="1356360"/>
          </a:xfrm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</a:rPr>
              <a:t>Instrumenti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25" y="1811214"/>
            <a:ext cx="11278772" cy="4505179"/>
          </a:xfrm>
        </p:spPr>
        <p:txBody>
          <a:bodyPr>
            <a:normAutofit/>
          </a:bodyPr>
          <a:lstStyle/>
          <a:p>
            <a:r>
              <a:rPr lang="sr-Latn-RS" sz="2800" i="1" dirty="0">
                <a:solidFill>
                  <a:srgbClr val="FF0000"/>
                </a:solidFill>
              </a:rPr>
              <a:t>Upitnik školske angažovanosti</a:t>
            </a:r>
            <a:r>
              <a:rPr lang="sr-Latn-RS" sz="2800" dirty="0">
                <a:solidFill>
                  <a:srgbClr val="FF0000"/>
                </a:solidFill>
              </a:rPr>
              <a:t> 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v-SE" sz="2800" dirty="0">
                <a:solidFill>
                  <a:schemeClr val="tx2">
                    <a:lumMod val="75000"/>
                  </a:schemeClr>
                </a:solidFill>
              </a:rPr>
              <a:t>(Fredricks, Blumenfeld, Friedel &amp; Paris, 2003)</a:t>
            </a:r>
            <a:endParaRPr lang="sr-Latn-RS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r-Latn-RS" sz="2800" i="1" dirty="0">
                <a:solidFill>
                  <a:srgbClr val="FF0000"/>
                </a:solidFill>
              </a:rPr>
              <a:t>Indeks lične dobrobiti 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(Cummins &amp; Lau, 2005)</a:t>
            </a:r>
          </a:p>
          <a:p>
            <a:r>
              <a:rPr lang="sr-Latn-RS" sz="2800" i="1" dirty="0" smtClean="0">
                <a:solidFill>
                  <a:srgbClr val="FF0000"/>
                </a:solidFill>
              </a:rPr>
              <a:t>Pozitivna očekivanja od škole</a:t>
            </a:r>
            <a:r>
              <a:rPr lang="sr-Latn-RS" sz="2800" dirty="0" smtClean="0">
                <a:solidFill>
                  <a:schemeClr val="tx2">
                    <a:lumMod val="75000"/>
                  </a:schemeClr>
                </a:solidFill>
              </a:rPr>
              <a:t>, petostepena 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skala 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sr-Latn-RS" sz="2800" dirty="0" smtClean="0">
                <a:solidFill>
                  <a:schemeClr val="tx2">
                    <a:lumMod val="75000"/>
                  </a:schemeClr>
                </a:solidFill>
              </a:rPr>
              <a:t>ikertovog 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tipa – pozitivna očekivanja od škole (od nastavnika, vršnjaka, atmosfere i u pogledu sticanja znanja; α=.770</a:t>
            </a:r>
            <a:r>
              <a:rPr lang="sr-Latn-RS" sz="2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sr-Latn-RS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r-Latn-RS" sz="2800" i="1" dirty="0">
                <a:solidFill>
                  <a:srgbClr val="FF0000"/>
                </a:solidFill>
              </a:rPr>
              <a:t>Po jedan ajtem 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za zadovoljstvo zbog upisa date škole, doživljaj neuspeha, razočaranost bliskih ljudi i želju da se promeni </a:t>
            </a:r>
            <a:r>
              <a:rPr lang="sr-Latn-RS" sz="2800" dirty="0" smtClean="0">
                <a:solidFill>
                  <a:schemeClr val="tx2">
                    <a:lumMod val="75000"/>
                  </a:schemeClr>
                </a:solidFill>
              </a:rPr>
              <a:t>škola... 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solidFill>
                  <a:srgbClr val="FF0000"/>
                </a:solidFill>
              </a:rPr>
              <a:t>Rezultati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631" y="1814732"/>
            <a:ext cx="4990514" cy="4128868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sr-Latn-RS" sz="2800" b="1" dirty="0" smtClean="0">
                <a:solidFill>
                  <a:srgbClr val="FF0000"/>
                </a:solidFill>
              </a:rPr>
              <a:t>Nisu </a:t>
            </a:r>
            <a:r>
              <a:rPr lang="sr-Latn-RS" sz="2800" b="1" dirty="0">
                <a:solidFill>
                  <a:srgbClr val="FF0000"/>
                </a:solidFill>
              </a:rPr>
              <a:t>utvrđene razlike 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u </a:t>
            </a:r>
            <a:r>
              <a:rPr lang="sr-Latn-RS" sz="2800" dirty="0">
                <a:solidFill>
                  <a:srgbClr val="00B050"/>
                </a:solidFill>
              </a:rPr>
              <a:t>angažovanosti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sr-Latn-RS" sz="2800" dirty="0">
                <a:solidFill>
                  <a:schemeClr val="accent2">
                    <a:lumMod val="75000"/>
                  </a:schemeClr>
                </a:solidFill>
              </a:rPr>
              <a:t>osećanju dobrobiti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 i </a:t>
            </a:r>
            <a:r>
              <a:rPr lang="sr-Latn-RS" sz="2800" dirty="0">
                <a:solidFill>
                  <a:srgbClr val="7030A0"/>
                </a:solidFill>
              </a:rPr>
              <a:t>pozitivnim očekivanjima </a:t>
            </a:r>
            <a:r>
              <a:rPr lang="sr-Latn-RS" sz="2800" dirty="0">
                <a:solidFill>
                  <a:schemeClr val="tx2">
                    <a:lumMod val="75000"/>
                  </a:schemeClr>
                </a:solidFill>
              </a:rPr>
              <a:t>od škole između učenika kojima je škola bila (ne)željen izbor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2800" b="1" dirty="0" smtClean="0">
                <a:solidFill>
                  <a:schemeClr val="tx2">
                    <a:lumMod val="75000"/>
                  </a:schemeClr>
                </a:solidFill>
              </a:rPr>
              <a:t>Učenici </a:t>
            </a:r>
            <a:r>
              <a:rPr lang="sr-Latn-RS" sz="2800" b="1" dirty="0">
                <a:solidFill>
                  <a:schemeClr val="tx2">
                    <a:lumMod val="75000"/>
                  </a:schemeClr>
                </a:solidFill>
              </a:rPr>
              <a:t>kojima škola nije prvi </a:t>
            </a:r>
            <a:r>
              <a:rPr lang="sr-Latn-RS" sz="2800" b="1" dirty="0" smtClean="0">
                <a:solidFill>
                  <a:schemeClr val="tx2">
                    <a:lumMod val="75000"/>
                  </a:schemeClr>
                </a:solidFill>
              </a:rPr>
              <a:t>izbor</a:t>
            </a:r>
            <a:endParaRPr lang="sr-Latn-RS" sz="2800" b="1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sr-Latn-RS" sz="2600" dirty="0" smtClean="0">
                <a:solidFill>
                  <a:schemeClr val="tx2">
                    <a:lumMod val="75000"/>
                  </a:schemeClr>
                </a:solidFill>
              </a:rPr>
              <a:t>Upis </a:t>
            </a:r>
            <a:r>
              <a:rPr lang="sr-Latn-RS" sz="2600" dirty="0">
                <a:solidFill>
                  <a:schemeClr val="tx2">
                    <a:lumMod val="75000"/>
                  </a:schemeClr>
                </a:solidFill>
              </a:rPr>
              <a:t>u datu školu doživeli su kao veći lični neuspeh </a:t>
            </a:r>
            <a:r>
              <a:rPr lang="sr-Latn-RS" sz="2600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sr-Latn-RS" sz="2600" i="1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sr-Latn-RS" sz="2600" dirty="0">
                <a:solidFill>
                  <a:schemeClr val="tx2">
                    <a:lumMod val="75000"/>
                  </a:schemeClr>
                </a:solidFill>
              </a:rPr>
              <a:t>(3,263)= 4.454, p=.</a:t>
            </a:r>
            <a:r>
              <a:rPr lang="sr-Latn-RS" sz="2600" dirty="0" smtClean="0">
                <a:solidFill>
                  <a:schemeClr val="tx2">
                    <a:lumMod val="75000"/>
                  </a:schemeClr>
                </a:solidFill>
              </a:rPr>
              <a:t>005 </a:t>
            </a:r>
            <a:endParaRPr lang="sr-Latn-RS" sz="26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sr-Latn-RS" sz="2600" dirty="0">
                <a:solidFill>
                  <a:schemeClr val="tx2">
                    <a:lumMod val="75000"/>
                  </a:schemeClr>
                </a:solidFill>
              </a:rPr>
              <a:t> Članovi njihovih porodica su više razočarani time što su upisali datu školu </a:t>
            </a:r>
            <a:r>
              <a:rPr lang="sr-Latn-RS" sz="2600" i="1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sr-Latn-RS" sz="2600" dirty="0">
                <a:solidFill>
                  <a:schemeClr val="tx2">
                    <a:lumMod val="75000"/>
                  </a:schemeClr>
                </a:solidFill>
              </a:rPr>
              <a:t>(3,262)=10.756, p=.005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r-Latn-RS" sz="2600" dirty="0">
                <a:solidFill>
                  <a:schemeClr val="tx2">
                    <a:lumMod val="75000"/>
                  </a:schemeClr>
                </a:solidFill>
              </a:rPr>
              <a:t> Radije bi se prebacili u drugu školu kada bi mogli</a:t>
            </a:r>
            <a:r>
              <a:rPr lang="sr-Latn-RS" sz="2600" i="1" dirty="0">
                <a:solidFill>
                  <a:schemeClr val="tx2">
                    <a:lumMod val="75000"/>
                  </a:schemeClr>
                </a:solidFill>
              </a:rPr>
              <a:t> F</a:t>
            </a:r>
            <a:r>
              <a:rPr lang="sr-Latn-RS" sz="2600" dirty="0">
                <a:solidFill>
                  <a:schemeClr val="tx2">
                    <a:lumMod val="75000"/>
                  </a:schemeClr>
                </a:solidFill>
              </a:rPr>
              <a:t>(3,260)=7.43, p=.</a:t>
            </a:r>
            <a:r>
              <a:rPr lang="sr-Latn-RS" sz="2600" dirty="0" smtClean="0">
                <a:solidFill>
                  <a:schemeClr val="tx2">
                    <a:lumMod val="75000"/>
                  </a:schemeClr>
                </a:solidFill>
              </a:rPr>
              <a:t>000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r-Latn-RS" sz="2600" dirty="0" smtClean="0">
                <a:solidFill>
                  <a:schemeClr val="tx2">
                    <a:lumMod val="75000"/>
                  </a:schemeClr>
                </a:solidFill>
              </a:rPr>
              <a:t>Nezadovoljni</a:t>
            </a:r>
            <a:r>
              <a:rPr lang="en-US" sz="2600" dirty="0" err="1">
                <a:solidFill>
                  <a:schemeClr val="tx2">
                    <a:lumMod val="75000"/>
                  </a:schemeClr>
                </a:solidFill>
              </a:rPr>
              <a:t>ji</a:t>
            </a:r>
            <a:r>
              <a:rPr lang="sr-Latn-RS" sz="2600" dirty="0">
                <a:solidFill>
                  <a:schemeClr val="tx2">
                    <a:lumMod val="75000"/>
                  </a:schemeClr>
                </a:solidFill>
              </a:rPr>
              <a:t> su time što su upisali datu školu </a:t>
            </a:r>
            <a:r>
              <a:rPr lang="sr-Latn-RS" sz="2600" i="1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sr-Latn-RS" sz="2600" dirty="0">
                <a:solidFill>
                  <a:schemeClr val="tx2">
                    <a:lumMod val="75000"/>
                  </a:schemeClr>
                </a:solidFill>
              </a:rPr>
              <a:t>(3,263)= 6.726, p=.</a:t>
            </a:r>
            <a:r>
              <a:rPr lang="sr-Latn-RS" sz="2600" dirty="0" smtClean="0">
                <a:solidFill>
                  <a:schemeClr val="tx2">
                    <a:lumMod val="75000"/>
                  </a:schemeClr>
                </a:solidFill>
              </a:rPr>
              <a:t>000</a:t>
            </a:r>
            <a:endParaRPr lang="sr-Latn-RS" sz="26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50958"/>
              </p:ext>
            </p:extLst>
          </p:nvPr>
        </p:nvGraphicFramePr>
        <p:xfrm>
          <a:off x="6260124" y="1012872"/>
          <a:ext cx="4758395" cy="5266377"/>
        </p:xfrm>
        <a:graphic>
          <a:graphicData uri="http://schemas.openxmlformats.org/drawingml/2006/table">
            <a:tbl>
              <a:tblPr/>
              <a:tblGrid>
                <a:gridCol w="2164834"/>
                <a:gridCol w="1015281"/>
                <a:gridCol w="789140"/>
                <a:gridCol w="789140"/>
              </a:tblGrid>
              <a:tr h="30204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sr-Latn-R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 hoc tests (Schefe)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r-Latn-RS" sz="2400" b="1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r-Latn-RS" sz="2400" b="1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rowSpan="4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Doživljaj neuspeha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Prva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BF9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Druga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Treća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Četvrta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rowSpan="4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6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Razočaranost bliskih ljudi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Prva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.89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BF9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Druga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.87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Treća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Četvrta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rowSpan="4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600" b="1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Želja da se prebaci u drugu školu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Prva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.89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BF9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Druga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Treća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Četvrta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rowSpan="4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800" b="1">
                          <a:solidFill>
                            <a:srgbClr val="F4B183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Zadovoljstvo upisom date škole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Prva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.84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BF9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Druga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.63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Treća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2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Četvrta želja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Curved Left Arrow 8"/>
          <p:cNvSpPr/>
          <p:nvPr/>
        </p:nvSpPr>
        <p:spPr>
          <a:xfrm>
            <a:off x="11018520" y="1617785"/>
            <a:ext cx="685800" cy="10128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10862016" y="2771338"/>
            <a:ext cx="469518" cy="66469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>
            <a:off x="10913017" y="2771336"/>
            <a:ext cx="418517" cy="106797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8187397" y="3066757"/>
            <a:ext cx="351692" cy="7725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10913017" y="3995225"/>
            <a:ext cx="418517" cy="102694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Left Arrow 13"/>
          <p:cNvSpPr/>
          <p:nvPr/>
        </p:nvSpPr>
        <p:spPr>
          <a:xfrm>
            <a:off x="10913017" y="5233182"/>
            <a:ext cx="418517" cy="104606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Left Arrow 14"/>
          <p:cNvSpPr/>
          <p:nvPr/>
        </p:nvSpPr>
        <p:spPr>
          <a:xfrm>
            <a:off x="10745083" y="5378917"/>
            <a:ext cx="335867" cy="9003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" y="550926"/>
            <a:ext cx="9875520" cy="830580"/>
          </a:xfrm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</a:rPr>
              <a:t>Rezultati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0180"/>
            <a:ext cx="10424160" cy="4655820"/>
          </a:xfrm>
        </p:spPr>
        <p:txBody>
          <a:bodyPr/>
          <a:lstStyle/>
          <a:p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Tematskom analizom odgovora na pitanje o razlozima </a:t>
            </a:r>
            <a:r>
              <a:rPr lang="sr-Latn-RS" sz="2400" dirty="0">
                <a:solidFill>
                  <a:srgbClr val="FF0000"/>
                </a:solidFill>
              </a:rPr>
              <a:t>(ne)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zadovoljstva školom utvrđeno je šest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tema koje predstavljaju referentne okvire za razumevanje </a:t>
            </a:r>
            <a:r>
              <a:rPr lang="sr-Latn-RS" sz="2400" dirty="0" smtClean="0">
                <a:solidFill>
                  <a:srgbClr val="FF0000"/>
                </a:solidFill>
              </a:rPr>
              <a:t>(ne)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zadovoljstva</a:t>
            </a:r>
            <a:endParaRPr lang="sr-Latn-R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509440"/>
              </p:ext>
            </p:extLst>
          </p:nvPr>
        </p:nvGraphicFramePr>
        <p:xfrm>
          <a:off x="916165" y="2505045"/>
          <a:ext cx="10607041" cy="3846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8960">
                  <a:extLst>
                    <a:ext uri="{9D8B030D-6E8A-4147-A177-3AD203B41FA5}">
                      <a16:colId xmlns:a16="http://schemas.microsoft.com/office/drawing/2014/main" xmlns="" val="1286084979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240978167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xmlns="" val="3162382499"/>
                    </a:ext>
                  </a:extLst>
                </a:gridCol>
                <a:gridCol w="5303521">
                  <a:extLst>
                    <a:ext uri="{9D8B030D-6E8A-4147-A177-3AD203B41FA5}">
                      <a16:colId xmlns:a16="http://schemas.microsoft.com/office/drawing/2014/main" xmlns="" val="3811757507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b="0" i="1" dirty="0">
                          <a:effectLst/>
                        </a:rPr>
                        <a:t>Tema/ Kategorija</a:t>
                      </a:r>
                      <a:endParaRPr lang="en-US" sz="18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8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b="0" i="1" dirty="0">
                          <a:effectLst/>
                        </a:rPr>
                        <a:t>Primer</a:t>
                      </a:r>
                      <a:endParaRPr lang="en-US" sz="18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18660849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>
                          <a:effectLst/>
                        </a:rPr>
                        <a:t>Odnos sa vršnjacima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91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i="1" dirty="0">
                          <a:effectLst/>
                        </a:rPr>
                        <a:t>„Zbog dobrih drugara“ ,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i="1" dirty="0">
                          <a:effectLst/>
                        </a:rPr>
                        <a:t>„Nema sportista i ljudi koji su meni slični“</a:t>
                      </a:r>
                      <a:endParaRPr lang="en-US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5996158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Odnos sa nastavnicima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>
                          <a:effectLst/>
                        </a:rPr>
                        <a:t>44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15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i="1" dirty="0">
                          <a:effectLst/>
                        </a:rPr>
                        <a:t> “Sviđaju mi se nastavnici, zalažu se za nas“, „Nisam zadovoljna profesorima“</a:t>
                      </a:r>
                      <a:endParaRPr lang="en-US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85748599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Standardi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>
                          <a:effectLst/>
                        </a:rPr>
                        <a:t>36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10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i="1" dirty="0">
                          <a:effectLst/>
                        </a:rPr>
                        <a:t>„Ovo je jaka škola“</a:t>
                      </a:r>
                      <a:r>
                        <a:rPr lang="sr-Latn-RS" sz="2000" dirty="0">
                          <a:effectLst/>
                        </a:rPr>
                        <a:t> 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sr-Latn-RS" sz="2000" dirty="0">
                          <a:effectLst/>
                        </a:rPr>
                        <a:t>„Nastavnici previše traže“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0717879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>
                          <a:effectLst/>
                        </a:rPr>
                        <a:t>Atmosfera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i="1" dirty="0">
                          <a:effectLst/>
                        </a:rPr>
                        <a:t>„Prijatna atmosfera“ </a:t>
                      </a:r>
                      <a:endParaRPr lang="en-US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36774298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>
                          <a:effectLst/>
                        </a:rPr>
                        <a:t>Lokacija i uređenost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i="1" dirty="0">
                          <a:effectLst/>
                        </a:rPr>
                        <a:t>„Blizu mi je </a:t>
                      </a:r>
                      <a:r>
                        <a:rPr lang="sr-Latn-RS" sz="2000" i="1" dirty="0" smtClean="0">
                          <a:effectLst/>
                        </a:rPr>
                        <a:t>škola“ </a:t>
                      </a:r>
                      <a:r>
                        <a:rPr lang="sr-Latn-RS" sz="2000" i="1" dirty="0">
                          <a:effectLst/>
                        </a:rPr>
                        <a:t> “Škola je lepo uređena“</a:t>
                      </a:r>
                      <a:endParaRPr lang="en-US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6907584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>
                          <a:effectLst/>
                        </a:rPr>
                        <a:t>Kvalitet nastave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dirty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2000" i="1" dirty="0">
                          <a:effectLst/>
                        </a:rPr>
                        <a:t> “Nastavnici dobro predaju“, „Nastavnici nisu dovoljno stručni“</a:t>
                      </a:r>
                      <a:endParaRPr lang="en-US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18343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45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954" y="342313"/>
            <a:ext cx="9875520" cy="967740"/>
          </a:xfrm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Zaključak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4" y="1310053"/>
            <a:ext cx="11104452" cy="5008099"/>
          </a:xfrm>
        </p:spPr>
        <p:txBody>
          <a:bodyPr>
            <a:noAutofit/>
          </a:bodyPr>
          <a:lstStyle/>
          <a:p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Upis neželjene škole </a:t>
            </a:r>
            <a:r>
              <a:rPr lang="sr-Latn-RS" sz="2400" dirty="0">
                <a:solidFill>
                  <a:srgbClr val="00B050"/>
                </a:solidFill>
              </a:rPr>
              <a:t>ne odražava na očekivanja, angažovanost i dobrobit učenika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sr-Latn-RS" sz="2400" dirty="0">
                <a:solidFill>
                  <a:srgbClr val="FF0000"/>
                </a:solidFill>
              </a:rPr>
              <a:t>ali čini učenike relativno razočaranim i nezadovoljnim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r>
              <a:rPr lang="sr-Latn-RS" sz="2400" dirty="0">
                <a:solidFill>
                  <a:srgbClr val="00B050"/>
                </a:solidFill>
              </a:rPr>
              <a:t>„Protektivni faktori</a:t>
            </a:r>
            <a:r>
              <a:rPr lang="sr-Latn-RS" sz="2400" dirty="0" smtClean="0">
                <a:solidFill>
                  <a:srgbClr val="00B050"/>
                </a:solidFill>
              </a:rPr>
              <a:t>“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-  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dobar odnos sa nastavnicima i vršnjacima i mogućnost da se nauče stvari korisne za budućnost</a:t>
            </a:r>
          </a:p>
          <a:p>
            <a:r>
              <a:rPr lang="sr-Latn-RS" sz="2400" dirty="0" smtClean="0">
                <a:solidFill>
                  <a:srgbClr val="0070C0"/>
                </a:solidFill>
              </a:rPr>
              <a:t>U </a:t>
            </a:r>
            <a:r>
              <a:rPr lang="sr-Latn-RS" sz="2400" dirty="0">
                <a:solidFill>
                  <a:srgbClr val="0070C0"/>
                </a:solidFill>
              </a:rPr>
              <a:t>sledećoj fazi 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istraživanja ispitivaće se da li se nezadovoljstvo i razočaranost održavaju i deluju na motivaciju i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postignuće</a:t>
            </a:r>
            <a:endParaRPr lang="sr-Latn-R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Latn-R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Rezultati </a:t>
            </a:r>
            <a:r>
              <a:rPr lang="sr-Latn-R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iz obe faze istraživanja mogu doprineti kreiranju obrazovnih politika u vezi </a:t>
            </a:r>
            <a:r>
              <a:rPr lang="sr-Latn-R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sa</a:t>
            </a:r>
            <a:endParaRPr lang="sr-Latn-R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načinom </a:t>
            </a: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odabira i upisivanja srednjih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škola</a:t>
            </a:r>
            <a:endParaRPr lang="sr-Latn-RS" sz="2400" dirty="0">
              <a:solidFill>
                <a:schemeClr val="tx2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 kreiranjem sistemske podrške od strane vršnjaka i zaposlenih u školi učenicima koji su upisali neželjene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škole</a:t>
            </a:r>
            <a:endParaRPr lang="sr-Latn-R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sr-Latn-RS" sz="2400" dirty="0">
                <a:solidFill>
                  <a:schemeClr val="tx2">
                    <a:lumMod val="75000"/>
                  </a:schemeClr>
                </a:solidFill>
              </a:rPr>
              <a:t>u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</a:rPr>
              <a:t>klapanjem neželjenog izbora u karijernu mapu i korišćenje mogućnosti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580</TotalTime>
  <Words>813</Words>
  <Application>Microsoft Office PowerPoint</Application>
  <PresentationFormat>Widescreen</PresentationFormat>
  <Paragraphs>164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Corbel</vt:lpstr>
      <vt:lpstr>Times New Roman</vt:lpstr>
      <vt:lpstr>Wingdings</vt:lpstr>
      <vt:lpstr>Basis</vt:lpstr>
      <vt:lpstr>Ishodi upisa (ne)željene srednje škole  preliminarni rezultati</vt:lpstr>
      <vt:lpstr>Teorijski okvir</vt:lpstr>
      <vt:lpstr>Kontekst</vt:lpstr>
      <vt:lpstr>Cilj istraživanja</vt:lpstr>
      <vt:lpstr>Procedura i uzorak</vt:lpstr>
      <vt:lpstr>Instrumenti</vt:lpstr>
      <vt:lpstr>Rezultati </vt:lpstr>
      <vt:lpstr>Rezultati </vt:lpstr>
      <vt:lpstr>Zaključak</vt:lpstr>
      <vt:lpstr>Zaključak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Ishodi upisa (ne)željene srednje škole –  preliminarni rezultati</dc:title>
  <dc:creator>Natasa Simic</dc:creator>
  <cp:lastModifiedBy>Milica</cp:lastModifiedBy>
  <cp:revision>31</cp:revision>
  <dcterms:created xsi:type="dcterms:W3CDTF">2017-04-25T07:11:03Z</dcterms:created>
  <dcterms:modified xsi:type="dcterms:W3CDTF">2017-04-26T23:52:04Z</dcterms:modified>
</cp:coreProperties>
</file>